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2.xml" ContentType="application/vnd.openxmlformats-officedocument.presentationml.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3.xml" ContentType="application/vnd.openxmlformats-officedocument.presentationml.comment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4.xml" ContentType="application/vnd.openxmlformats-officedocument.presentationml.comments+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9.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0.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1.xml" ContentType="application/vnd.openxmlformats-officedocument.presentationml.notesSlide+xml"/>
  <Override PartName="/ppt/charts/chart3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4.xml" ContentType="application/vnd.openxmlformats-officedocument.presentationml.notesSl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5.xml" ContentType="application/vnd.openxmlformats-officedocument.presentationml.notesSl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6.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7.xml" ContentType="application/vnd.openxmlformats-officedocument.presentationml.notesSl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8.xml" ContentType="application/vnd.openxmlformats-officedocument.presentationml.notesSlid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0.xml" ContentType="application/vnd.openxmlformats-officedocument.presentationml.notesSlid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3.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3.xml" ContentType="application/vnd.openxmlformats-officedocument.drawingml.chartshapes+xml"/>
  <Override PartName="/ppt/notesSlides/notesSlide54.xml" ContentType="application/vnd.openxmlformats-officedocument.presentationml.notesSl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5.xml" ContentType="application/vnd.openxmlformats-officedocument.drawingml.chart+xml"/>
  <Override PartName="/ppt/notesSlides/notesSlide66.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74"/>
  </p:notesMasterIdLst>
  <p:handoutMasterIdLst>
    <p:handoutMasterId r:id="rId75"/>
  </p:handoutMasterIdLst>
  <p:sldIdLst>
    <p:sldId id="256" r:id="rId3"/>
    <p:sldId id="338" r:id="rId4"/>
    <p:sldId id="408" r:id="rId5"/>
    <p:sldId id="409" r:id="rId6"/>
    <p:sldId id="459" r:id="rId7"/>
    <p:sldId id="541" r:id="rId8"/>
    <p:sldId id="745" r:id="rId9"/>
    <p:sldId id="564" r:id="rId10"/>
    <p:sldId id="565" r:id="rId11"/>
    <p:sldId id="567" r:id="rId12"/>
    <p:sldId id="708" r:id="rId13"/>
    <p:sldId id="738" r:id="rId14"/>
    <p:sldId id="568" r:id="rId15"/>
    <p:sldId id="660" r:id="rId16"/>
    <p:sldId id="731" r:id="rId17"/>
    <p:sldId id="705" r:id="rId18"/>
    <p:sldId id="706" r:id="rId19"/>
    <p:sldId id="707" r:id="rId20"/>
    <p:sldId id="571" r:id="rId21"/>
    <p:sldId id="663" r:id="rId22"/>
    <p:sldId id="665" r:id="rId23"/>
    <p:sldId id="666" r:id="rId24"/>
    <p:sldId id="581" r:id="rId25"/>
    <p:sldId id="572" r:id="rId26"/>
    <p:sldId id="668" r:id="rId27"/>
    <p:sldId id="669" r:id="rId28"/>
    <p:sldId id="670" r:id="rId29"/>
    <p:sldId id="585" r:id="rId30"/>
    <p:sldId id="671" r:id="rId31"/>
    <p:sldId id="573" r:id="rId32"/>
    <p:sldId id="672" r:id="rId33"/>
    <p:sldId id="673" r:id="rId34"/>
    <p:sldId id="674" r:id="rId35"/>
    <p:sldId id="675" r:id="rId36"/>
    <p:sldId id="591" r:id="rId37"/>
    <p:sldId id="574" r:id="rId38"/>
    <p:sldId id="676" r:id="rId39"/>
    <p:sldId id="593" r:id="rId40"/>
    <p:sldId id="677" r:id="rId41"/>
    <p:sldId id="679" r:id="rId42"/>
    <p:sldId id="681" r:id="rId43"/>
    <p:sldId id="575" r:id="rId44"/>
    <p:sldId id="682" r:id="rId45"/>
    <p:sldId id="691" r:id="rId46"/>
    <p:sldId id="737" r:id="rId47"/>
    <p:sldId id="689" r:id="rId48"/>
    <p:sldId id="598" r:id="rId49"/>
    <p:sldId id="683" r:id="rId50"/>
    <p:sldId id="684" r:id="rId51"/>
    <p:sldId id="741" r:id="rId52"/>
    <p:sldId id="576" r:id="rId53"/>
    <p:sldId id="709" r:id="rId54"/>
    <p:sldId id="733" r:id="rId55"/>
    <p:sldId id="687" r:id="rId56"/>
    <p:sldId id="420" r:id="rId57"/>
    <p:sldId id="744" r:id="rId58"/>
    <p:sldId id="743" r:id="rId59"/>
    <p:sldId id="694" r:id="rId60"/>
    <p:sldId id="695" r:id="rId61"/>
    <p:sldId id="696" r:id="rId62"/>
    <p:sldId id="697" r:id="rId63"/>
    <p:sldId id="698" r:id="rId64"/>
    <p:sldId id="734" r:id="rId65"/>
    <p:sldId id="699" r:id="rId66"/>
    <p:sldId id="701" r:id="rId67"/>
    <p:sldId id="702" r:id="rId68"/>
    <p:sldId id="730" r:id="rId69"/>
    <p:sldId id="703" r:id="rId70"/>
    <p:sldId id="736" r:id="rId71"/>
    <p:sldId id="735" r:id="rId72"/>
    <p:sldId id="729" r:id="rId7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659" userDrawn="1">
          <p15:clr>
            <a:srgbClr val="A4A3A4"/>
          </p15:clr>
        </p15:guide>
        <p15:guide id="3" orient="horz" pos="1117" userDrawn="1">
          <p15:clr>
            <a:srgbClr val="A4A3A4"/>
          </p15:clr>
        </p15:guide>
        <p15:guide id="5" orient="horz" pos="1502" userDrawn="1">
          <p15:clr>
            <a:srgbClr val="A4A3A4"/>
          </p15:clr>
        </p15:guide>
        <p15:guide id="6" orient="horz" pos="2205" userDrawn="1">
          <p15:clr>
            <a:srgbClr val="A4A3A4"/>
          </p15:clr>
        </p15:guide>
        <p15:guide id="7" pos="71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McGregor" initials="DM" lastIdx="21" clrIdx="0">
    <p:extLst>
      <p:ext uri="{19B8F6BF-5375-455C-9EA6-DF929625EA0E}">
        <p15:presenceInfo xmlns:p15="http://schemas.microsoft.com/office/powerpoint/2012/main" userId="S-1-5-21-2593513122-514599162-388880161-1168" providerId="AD"/>
      </p:ext>
    </p:extLst>
  </p:cmAuthor>
  <p:cmAuthor id="2" name="Ruth Bryan" initials="RB" lastIdx="240" clrIdx="1">
    <p:extLst>
      <p:ext uri="{19B8F6BF-5375-455C-9EA6-DF929625EA0E}">
        <p15:presenceInfo xmlns:p15="http://schemas.microsoft.com/office/powerpoint/2012/main" userId="S-1-5-21-2051755110-3649569171-2908858218-1130" providerId="AD"/>
      </p:ext>
    </p:extLst>
  </p:cmAuthor>
  <p:cmAuthor id="3" name="Heather Jamieson" initials="HJ" lastIdx="5" clrIdx="2">
    <p:extLst>
      <p:ext uri="{19B8F6BF-5375-455C-9EA6-DF929625EA0E}">
        <p15:presenceInfo xmlns:p15="http://schemas.microsoft.com/office/powerpoint/2012/main" userId="S-1-5-21-2051755110-3649569171-2908858218-1123" providerId="AD"/>
      </p:ext>
    </p:extLst>
  </p:cmAuthor>
  <p:cmAuthor id="4" name="Sarah Ainsworth" initials="SA" lastIdx="9" clrIdx="3">
    <p:extLst>
      <p:ext uri="{19B8F6BF-5375-455C-9EA6-DF929625EA0E}">
        <p15:presenceInfo xmlns:p15="http://schemas.microsoft.com/office/powerpoint/2012/main" userId="S-1-5-21-2051755110-3649569171-2908858218-1131" providerId="AD"/>
      </p:ext>
    </p:extLst>
  </p:cmAuthor>
  <p:cmAuthor id="5" name="Elise Livingstone" initials="EL" lastIdx="2" clrIdx="4">
    <p:extLst>
      <p:ext uri="{19B8F6BF-5375-455C-9EA6-DF929625EA0E}">
        <p15:presenceInfo xmlns:p15="http://schemas.microsoft.com/office/powerpoint/2012/main" userId="S-1-5-21-2051755110-3649569171-2908858218-1169" providerId="AD"/>
      </p:ext>
    </p:extLst>
  </p:cmAuthor>
  <p:cmAuthor id="6" name="Diane McGregor" initials="DM [2]" lastIdx="82" clrIdx="5">
    <p:extLst>
      <p:ext uri="{19B8F6BF-5375-455C-9EA6-DF929625EA0E}">
        <p15:presenceInfo xmlns:p15="http://schemas.microsoft.com/office/powerpoint/2012/main" userId="S-1-5-21-2051755110-3649569171-2908858218-1143" providerId="AD"/>
      </p:ext>
    </p:extLst>
  </p:cmAuthor>
  <p:cmAuthor id="7" name="Howie F (Fiona)" initials="HF(" lastIdx="51" clrIdx="6">
    <p:extLst>
      <p:ext uri="{19B8F6BF-5375-455C-9EA6-DF929625EA0E}">
        <p15:presenceInfo xmlns:p15="http://schemas.microsoft.com/office/powerpoint/2012/main" userId="S-1-5-21-765483983-692928010-316617838-413226" providerId="AD"/>
      </p:ext>
    </p:extLst>
  </p:cmAuthor>
  <p:cmAuthor id="8" name="Wood CW (Claire)" initials="WC(" lastIdx="18" clrIdx="7">
    <p:extLst>
      <p:ext uri="{19B8F6BF-5375-455C-9EA6-DF929625EA0E}">
        <p15:presenceInfo xmlns:p15="http://schemas.microsoft.com/office/powerpoint/2012/main" userId="S-1-5-21-765483983-692928010-316617838-419113" providerId="AD"/>
      </p:ext>
    </p:extLst>
  </p:cmAuthor>
  <p:cmAuthor id="9" name="Jamal Hassan" initials="JH" lastIdx="5" clrIdx="8">
    <p:extLst>
      <p:ext uri="{19B8F6BF-5375-455C-9EA6-DF929625EA0E}">
        <p15:presenceInfo xmlns:p15="http://schemas.microsoft.com/office/powerpoint/2012/main" userId="S-1-5-21-2051755110-3649569171-2908858218-1207" providerId="AD"/>
      </p:ext>
    </p:extLst>
  </p:cmAuthor>
  <p:cmAuthor id="10" name="Diane Mcgregor" initials="DM" lastIdx="34" clrIdx="9">
    <p:extLst>
      <p:ext uri="{19B8F6BF-5375-455C-9EA6-DF929625EA0E}">
        <p15:presenceInfo xmlns:p15="http://schemas.microsoft.com/office/powerpoint/2012/main" userId="S::diane.mcgregor@progressivepartnership.co.uk::41cd71e7-be71-480f-9df8-a3e65f2ae361" providerId="AD"/>
      </p:ext>
    </p:extLst>
  </p:cmAuthor>
  <p:cmAuthor id="11" name="Amy MacPherson" initials="AM" lastIdx="25" clrIdx="10">
    <p:extLst>
      <p:ext uri="{19B8F6BF-5375-455C-9EA6-DF929625EA0E}">
        <p15:presenceInfo xmlns:p15="http://schemas.microsoft.com/office/powerpoint/2012/main" userId="Amy MacPherson" providerId="None"/>
      </p:ext>
    </p:extLst>
  </p:cmAuthor>
  <p:cmAuthor id="12" name="Jonnie Felton" initials="JF" lastIdx="12" clrIdx="11">
    <p:extLst>
      <p:ext uri="{19B8F6BF-5375-455C-9EA6-DF929625EA0E}">
        <p15:presenceInfo xmlns:p15="http://schemas.microsoft.com/office/powerpoint/2012/main" userId="S::jonnie.felton@progressivepartnership.co.uk::bdbce831-c385-41af-8e2a-ae89cc783473" providerId="AD"/>
      </p:ext>
    </p:extLst>
  </p:cmAuthor>
  <p:cmAuthor id="13" name="Amy Robertson" initials="AR" lastIdx="1" clrIdx="12">
    <p:extLst>
      <p:ext uri="{19B8F6BF-5375-455C-9EA6-DF929625EA0E}">
        <p15:presenceInfo xmlns:p15="http://schemas.microsoft.com/office/powerpoint/2012/main" userId="S::amy.robertson@progressivepartnership.co.uk::eb9f5a63-891d-42fa-bdbb-cba6982454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B9F"/>
    <a:srgbClr val="6FB9FD"/>
    <a:srgbClr val="EE5112"/>
    <a:srgbClr val="AF82CC"/>
    <a:srgbClr val="BAE18F"/>
    <a:srgbClr val="FFE389"/>
    <a:srgbClr val="00877C"/>
    <a:srgbClr val="DF7B00"/>
    <a:srgbClr val="9C9100"/>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9121" autoAdjust="0"/>
  </p:normalViewPr>
  <p:slideViewPr>
    <p:cSldViewPr snapToGrid="0" showGuides="1">
      <p:cViewPr varScale="1">
        <p:scale>
          <a:sx n="84" d="100"/>
          <a:sy n="84" d="100"/>
        </p:scale>
        <p:origin x="108" y="354"/>
      </p:cViewPr>
      <p:guideLst>
        <p:guide orient="horz" pos="1729"/>
        <p:guide pos="3659"/>
        <p:guide orient="horz" pos="1117"/>
        <p:guide orient="horz" pos="1502"/>
        <p:guide orient="horz" pos="2205"/>
        <p:guide pos="71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0" d="100"/>
          <a:sy n="50" d="100"/>
        </p:scale>
        <p:origin x="2040" y="4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37.xml" Id="rId39"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slide" Target="slides/slide61.xml" Id="rId63" /><Relationship Type="http://schemas.openxmlformats.org/officeDocument/2006/relationships/slide" Target="slides/slide66.xml" Id="rId68" /><Relationship Type="http://schemas.openxmlformats.org/officeDocument/2006/relationships/commentAuthors" Target="commentAuthors.xml" Id="rId76" /><Relationship Type="http://schemas.openxmlformats.org/officeDocument/2006/relationships/slide" Target="slides/slide5.xml" Id="rId7" /><Relationship Type="http://schemas.openxmlformats.org/officeDocument/2006/relationships/slide" Target="slides/slide69.xml" Id="rId71"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27.xml" Id="rId29"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64.xml" Id="rId66" /><Relationship Type="http://schemas.openxmlformats.org/officeDocument/2006/relationships/notesMaster" Target="notesMasters/notesMaster1.xml" Id="rId74" /><Relationship Type="http://schemas.openxmlformats.org/officeDocument/2006/relationships/theme" Target="theme/theme1.xml" Id="rId79" /><Relationship Type="http://schemas.openxmlformats.org/officeDocument/2006/relationships/slide" Target="slides/slide3.xml" Id="rId5" /><Relationship Type="http://schemas.openxmlformats.org/officeDocument/2006/relationships/slide" Target="slides/slide59.xml" Id="rId61"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71.xml" Id="rId73" /><Relationship Type="http://schemas.openxmlformats.org/officeDocument/2006/relationships/viewProps" Target="viewProps.xml" Id="rId78"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54.xml" Id="rId56"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presProps" Target="presProps.xml" Id="rId77"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70.xml" Id="rId72" /><Relationship Type="http://schemas.openxmlformats.org/officeDocument/2006/relationships/tableStyles" Target="tableStyles.xml" Id="rId80"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57.xml" Id="rId59" /><Relationship Type="http://schemas.openxmlformats.org/officeDocument/2006/relationships/slide" Target="slides/slide65.xml" Id="rId67"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slide" Target="slides/slide60.xml" Id="rId62" /><Relationship Type="http://schemas.openxmlformats.org/officeDocument/2006/relationships/slide" Target="slides/slide68.xml" Id="rId70" /><Relationship Type="http://schemas.openxmlformats.org/officeDocument/2006/relationships/handoutMaster" Target="handoutMasters/handoutMaster1.xml" Id="rId75"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customXml" Target="/customXML/item2.xml" Id="R412ec6131a4049e7"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Speeding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4.0824137659060074E-2"/>
          <c:y val="0.12374333290185965"/>
          <c:w val="0.70342485789548526"/>
          <c:h val="0.75453152468416684"/>
        </c:manualLayout>
      </c:layout>
      <c:lineChart>
        <c:grouping val="standard"/>
        <c:varyColors val="0"/>
        <c:ser>
          <c:idx val="0"/>
          <c:order val="0"/>
          <c:tx>
            <c:strRef>
              <c:f>Sheet1!$B$1</c:f>
              <c:strCache>
                <c:ptCount val="1"/>
                <c:pt idx="0">
                  <c:v>Driven at 35 mph in 30 mph speed limit area</c:v>
                </c:pt>
              </c:strCache>
            </c:strRef>
          </c:tx>
          <c:spPr>
            <a:ln w="28575" cap="rnd">
              <a:solidFill>
                <a:schemeClr val="accent1"/>
              </a:solidFill>
              <a:round/>
            </a:ln>
            <a:effectLst/>
          </c:spPr>
          <c:marker>
            <c:symbol val="none"/>
          </c:marker>
          <c:dLbls>
            <c:dLbl>
              <c:idx val="0"/>
              <c:layout>
                <c:manualLayout>
                  <c:x val="-2.6010342745370185E-2"/>
                  <c:y val="7.573358823470840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00-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01-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02-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03-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04-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05-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06-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07-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08-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09-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0A-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0B-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0C-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0D-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0E-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0F-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10-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11-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0-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6-498C-43ED-ADB5-04D615A67F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Sheet1!$B$2:$B$23</c:f>
              <c:numCache>
                <c:formatCode>0</c:formatCode>
                <c:ptCount val="22"/>
                <c:pt idx="0">
                  <c:v>46</c:v>
                </c:pt>
                <c:pt idx="1">
                  <c:v>49</c:v>
                </c:pt>
                <c:pt idx="2">
                  <c:v>49</c:v>
                </c:pt>
                <c:pt idx="3">
                  <c:v>50</c:v>
                </c:pt>
                <c:pt idx="4">
                  <c:v>50</c:v>
                </c:pt>
                <c:pt idx="5">
                  <c:v>45</c:v>
                </c:pt>
                <c:pt idx="6">
                  <c:v>44</c:v>
                </c:pt>
                <c:pt idx="7">
                  <c:v>47</c:v>
                </c:pt>
                <c:pt idx="8">
                  <c:v>39</c:v>
                </c:pt>
                <c:pt idx="9">
                  <c:v>46</c:v>
                </c:pt>
                <c:pt idx="10">
                  <c:v>53</c:v>
                </c:pt>
                <c:pt idx="11">
                  <c:v>48</c:v>
                </c:pt>
                <c:pt idx="12">
                  <c:v>45</c:v>
                </c:pt>
                <c:pt idx="13">
                  <c:v>39</c:v>
                </c:pt>
                <c:pt idx="14">
                  <c:v>43</c:v>
                </c:pt>
                <c:pt idx="15">
                  <c:v>43</c:v>
                </c:pt>
                <c:pt idx="16">
                  <c:v>41</c:v>
                </c:pt>
                <c:pt idx="17">
                  <c:v>39</c:v>
                </c:pt>
                <c:pt idx="18">
                  <c:v>37</c:v>
                </c:pt>
                <c:pt idx="19">
                  <c:v>43</c:v>
                </c:pt>
                <c:pt idx="20">
                  <c:v>33</c:v>
                </c:pt>
                <c:pt idx="21">
                  <c:v>36</c:v>
                </c:pt>
              </c:numCache>
            </c:numRef>
          </c:val>
          <c:smooth val="0"/>
          <c:extLst>
            <c:ext xmlns:c16="http://schemas.microsoft.com/office/drawing/2014/chart" uri="{C3380CC4-5D6E-409C-BE32-E72D297353CC}">
              <c16:uniqueId val="{00000012-ED36-4FA4-B0CA-C28713721E9D}"/>
            </c:ext>
          </c:extLst>
        </c:ser>
        <c:ser>
          <c:idx val="1"/>
          <c:order val="1"/>
          <c:tx>
            <c:strRef>
              <c:f>Sheet1!$C$1</c:f>
              <c:strCache>
                <c:ptCount val="1"/>
                <c:pt idx="0">
                  <c:v>Driven at 25 mph in 20 mph speed limit area</c:v>
                </c:pt>
              </c:strCache>
            </c:strRef>
          </c:tx>
          <c:spPr>
            <a:ln w="28575" cap="rnd">
              <a:solidFill>
                <a:schemeClr val="accent2"/>
              </a:solidFill>
              <a:round/>
            </a:ln>
            <a:effectLst/>
          </c:spPr>
          <c:marker>
            <c:symbol val="none"/>
          </c:marker>
          <c:dLbls>
            <c:dLbl>
              <c:idx val="7"/>
              <c:layout>
                <c:manualLayout>
                  <c:x val="-2.6010342745370185E-2"/>
                  <c:y val="-3.66708375789237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08-4E31-AF18-58797206A298}"/>
                </c:ext>
              </c:extLst>
            </c:dLbl>
            <c:dLbl>
              <c:idx val="8"/>
              <c:delete val="1"/>
              <c:extLst>
                <c:ext xmlns:c15="http://schemas.microsoft.com/office/drawing/2012/chart" uri="{CE6537A1-D6FC-4f65-9D91-7224C49458BB}"/>
                <c:ext xmlns:c16="http://schemas.microsoft.com/office/drawing/2014/chart" uri="{C3380CC4-5D6E-409C-BE32-E72D297353CC}">
                  <c16:uniqueId val="{00000013-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14-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15-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16-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17-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18-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19-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1A-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1B-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1C-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1D-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2-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7-498C-43ED-ADB5-04D615A67F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Sheet1!$C$2:$C$23</c:f>
              <c:numCache>
                <c:formatCode>General</c:formatCode>
                <c:ptCount val="22"/>
                <c:pt idx="7" formatCode="0">
                  <c:v>38</c:v>
                </c:pt>
                <c:pt idx="8">
                  <c:v>35</c:v>
                </c:pt>
                <c:pt idx="9">
                  <c:v>36</c:v>
                </c:pt>
                <c:pt idx="10">
                  <c:v>38</c:v>
                </c:pt>
                <c:pt idx="11">
                  <c:v>36</c:v>
                </c:pt>
                <c:pt idx="12">
                  <c:v>34</c:v>
                </c:pt>
                <c:pt idx="13">
                  <c:v>31</c:v>
                </c:pt>
                <c:pt idx="14">
                  <c:v>33</c:v>
                </c:pt>
                <c:pt idx="15" formatCode="0">
                  <c:v>35</c:v>
                </c:pt>
                <c:pt idx="16" formatCode="0">
                  <c:v>31</c:v>
                </c:pt>
                <c:pt idx="17" formatCode="0">
                  <c:v>27</c:v>
                </c:pt>
                <c:pt idx="18" formatCode="0">
                  <c:v>28</c:v>
                </c:pt>
                <c:pt idx="19" formatCode="0">
                  <c:v>38</c:v>
                </c:pt>
                <c:pt idx="20" formatCode="0">
                  <c:v>31</c:v>
                </c:pt>
                <c:pt idx="21" formatCode="0">
                  <c:v>36</c:v>
                </c:pt>
              </c:numCache>
            </c:numRef>
          </c:val>
          <c:smooth val="0"/>
          <c:extLst>
            <c:ext xmlns:c16="http://schemas.microsoft.com/office/drawing/2014/chart" uri="{C3380CC4-5D6E-409C-BE32-E72D297353CC}">
              <c16:uniqueId val="{0000001E-ED36-4FA4-B0CA-C28713721E9D}"/>
            </c:ext>
          </c:extLst>
        </c:ser>
        <c:ser>
          <c:idx val="2"/>
          <c:order val="2"/>
          <c:tx>
            <c:strRef>
              <c:f>Sheet1!$D$1</c:f>
              <c:strCache>
                <c:ptCount val="1"/>
                <c:pt idx="0">
                  <c:v>Sped up through amber</c:v>
                </c:pt>
              </c:strCache>
            </c:strRef>
          </c:tx>
          <c:spPr>
            <a:ln w="28575" cap="rnd">
              <a:solidFill>
                <a:schemeClr val="accent3"/>
              </a:solidFill>
              <a:round/>
            </a:ln>
            <a:effectLst/>
          </c:spPr>
          <c:marker>
            <c:symbol val="none"/>
          </c:marker>
          <c:dLbls>
            <c:dLbl>
              <c:idx val="6"/>
              <c:layout>
                <c:manualLayout>
                  <c:x val="-2.7163025987742891E-2"/>
                  <c:y val="-3.66708375789247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20-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21-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22-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23-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24-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25-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6-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7-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28-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29-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2A-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2B-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3-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5-498C-43ED-ADB5-04D615A67F6A}"/>
                </c:ext>
              </c:extLst>
            </c:dLbl>
            <c:dLbl>
              <c:idx val="21"/>
              <c:layout>
                <c:manualLayout>
                  <c:x val="-5.262044382661514E-3"/>
                  <c:y val="-9.28730504857397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17E-4255-929D-8255F147CC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Sheet1!$D$2:$D$23</c:f>
              <c:numCache>
                <c:formatCode>General</c:formatCode>
                <c:ptCount val="22"/>
                <c:pt idx="6" formatCode="0">
                  <c:v>31</c:v>
                </c:pt>
                <c:pt idx="7">
                  <c:v>32</c:v>
                </c:pt>
                <c:pt idx="8">
                  <c:v>28</c:v>
                </c:pt>
                <c:pt idx="9">
                  <c:v>32</c:v>
                </c:pt>
                <c:pt idx="10">
                  <c:v>33</c:v>
                </c:pt>
                <c:pt idx="11">
                  <c:v>30</c:v>
                </c:pt>
                <c:pt idx="12">
                  <c:v>30</c:v>
                </c:pt>
                <c:pt idx="13">
                  <c:v>23</c:v>
                </c:pt>
                <c:pt idx="14">
                  <c:v>27</c:v>
                </c:pt>
                <c:pt idx="15" formatCode="0">
                  <c:v>28</c:v>
                </c:pt>
                <c:pt idx="16" formatCode="0">
                  <c:v>26</c:v>
                </c:pt>
                <c:pt idx="17" formatCode="0">
                  <c:v>29</c:v>
                </c:pt>
                <c:pt idx="18" formatCode="0">
                  <c:v>26</c:v>
                </c:pt>
                <c:pt idx="19" formatCode="0">
                  <c:v>34</c:v>
                </c:pt>
                <c:pt idx="20" formatCode="0">
                  <c:v>27</c:v>
                </c:pt>
                <c:pt idx="21" formatCode="0">
                  <c:v>31</c:v>
                </c:pt>
              </c:numCache>
            </c:numRef>
          </c:val>
          <c:smooth val="0"/>
          <c:extLst>
            <c:ext xmlns:c16="http://schemas.microsoft.com/office/drawing/2014/chart" uri="{C3380CC4-5D6E-409C-BE32-E72D297353CC}">
              <c16:uniqueId val="{0000002C-ED36-4FA4-B0CA-C28713721E9D}"/>
            </c:ext>
          </c:extLst>
        </c:ser>
        <c:ser>
          <c:idx val="3"/>
          <c:order val="3"/>
          <c:tx>
            <c:strRef>
              <c:f>Sheet1!$E$1</c:f>
              <c:strCache>
                <c:ptCount val="1"/>
                <c:pt idx="0">
                  <c:v>Driven at 40 mph in 30 mph speed limit area</c:v>
                </c:pt>
              </c:strCache>
            </c:strRef>
          </c:tx>
          <c:spPr>
            <a:ln w="28575" cap="rnd">
              <a:solidFill>
                <a:schemeClr val="accent4"/>
              </a:solidFill>
              <a:round/>
            </a:ln>
            <a:effectLst/>
          </c:spPr>
          <c:marker>
            <c:symbol val="none"/>
          </c:marker>
          <c:dLbls>
            <c:dLbl>
              <c:idx val="12"/>
              <c:delete val="1"/>
              <c:extLst>
                <c:ext xmlns:c15="http://schemas.microsoft.com/office/drawing/2012/chart" uri="{CE6537A1-D6FC-4f65-9D91-7224C49458BB}"/>
                <c:ext xmlns:c16="http://schemas.microsoft.com/office/drawing/2014/chart" uri="{C3380CC4-5D6E-409C-BE32-E72D297353CC}">
                  <c16:uniqueId val="{0000002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2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2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3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31-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32-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33-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4-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4-498C-43ED-ADB5-04D615A67F6A}"/>
                </c:ext>
              </c:extLst>
            </c:dLbl>
            <c:dLbl>
              <c:idx val="21"/>
              <c:layout>
                <c:manualLayout>
                  <c:x val="-1.2178143836897765E-2"/>
                  <c:y val="-2.61479689206188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17E-4255-929D-8255F147CC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Sheet1!$E$2:$E$23</c:f>
              <c:numCache>
                <c:formatCode>General</c:formatCode>
                <c:ptCount val="22"/>
                <c:pt idx="12" formatCode="0">
                  <c:v>24</c:v>
                </c:pt>
                <c:pt idx="13" formatCode="0">
                  <c:v>18</c:v>
                </c:pt>
                <c:pt idx="14" formatCode="0">
                  <c:v>19</c:v>
                </c:pt>
                <c:pt idx="15" formatCode="0">
                  <c:v>22</c:v>
                </c:pt>
                <c:pt idx="16" formatCode="0">
                  <c:v>17</c:v>
                </c:pt>
                <c:pt idx="17" formatCode="0">
                  <c:v>13</c:v>
                </c:pt>
                <c:pt idx="18" formatCode="0">
                  <c:v>12</c:v>
                </c:pt>
                <c:pt idx="19" formatCode="0">
                  <c:v>15</c:v>
                </c:pt>
                <c:pt idx="20" formatCode="0">
                  <c:v>13</c:v>
                </c:pt>
                <c:pt idx="21" formatCode="0">
                  <c:v>16</c:v>
                </c:pt>
              </c:numCache>
            </c:numRef>
          </c:val>
          <c:smooth val="0"/>
          <c:extLst>
            <c:ext xmlns:c16="http://schemas.microsoft.com/office/drawing/2014/chart" uri="{C3380CC4-5D6E-409C-BE32-E72D297353CC}">
              <c16:uniqueId val="{00000034-ED36-4FA4-B0CA-C28713721E9D}"/>
            </c:ext>
          </c:extLst>
        </c:ser>
        <c:ser>
          <c:idx val="4"/>
          <c:order val="4"/>
          <c:tx>
            <c:strRef>
              <c:f>Sheet1!$F$1</c:f>
              <c:strCache>
                <c:ptCount val="1"/>
                <c:pt idx="0">
                  <c:v>Driven at 90 mph on the motorway</c:v>
                </c:pt>
              </c:strCache>
            </c:strRef>
          </c:tx>
          <c:spPr>
            <a:ln w="28575" cap="rnd">
              <a:solidFill>
                <a:schemeClr val="accent5"/>
              </a:solidFill>
              <a:round/>
            </a:ln>
            <a:effectLst/>
          </c:spPr>
          <c:marker>
            <c:symbol val="none"/>
          </c:marker>
          <c:dLbls>
            <c:dLbl>
              <c:idx val="0"/>
              <c:layout>
                <c:manualLayout>
                  <c:x val="-2.7163025987742891E-2"/>
                  <c:y val="-6.477194403233279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21-4CEC-9562-3002F0118F6C}"/>
                </c:ext>
              </c:extLst>
            </c:dLbl>
            <c:dLbl>
              <c:idx val="1"/>
              <c:delete val="1"/>
              <c:extLst>
                <c:ext xmlns:c15="http://schemas.microsoft.com/office/drawing/2012/chart" uri="{CE6537A1-D6FC-4f65-9D91-7224C49458BB}"/>
                <c:ext xmlns:c16="http://schemas.microsoft.com/office/drawing/2014/chart" uri="{C3380CC4-5D6E-409C-BE32-E72D297353CC}">
                  <c16:uniqueId val="{00000035-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36-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37-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38-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39-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3A-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3B-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3C-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3D-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3E-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3F-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0-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1-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2-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43-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44-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45-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46-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5-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3-498C-43ED-ADB5-04D615A67F6A}"/>
                </c:ext>
              </c:extLst>
            </c:dLbl>
            <c:dLbl>
              <c:idx val="21"/>
              <c:layout>
                <c:manualLayout>
                  <c:x val="-5.2245594866693092E-3"/>
                  <c:y val="-2.61479689206188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17E-4255-929D-8255F147CC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Sheet1!$F$2:$F$23</c:f>
              <c:numCache>
                <c:formatCode>0</c:formatCode>
                <c:ptCount val="22"/>
                <c:pt idx="0">
                  <c:v>12</c:v>
                </c:pt>
                <c:pt idx="1">
                  <c:v>14</c:v>
                </c:pt>
                <c:pt idx="2">
                  <c:v>15</c:v>
                </c:pt>
                <c:pt idx="3" formatCode="General">
                  <c:v>14</c:v>
                </c:pt>
                <c:pt idx="4" formatCode="General">
                  <c:v>13</c:v>
                </c:pt>
                <c:pt idx="5" formatCode="General">
                  <c:v>13</c:v>
                </c:pt>
                <c:pt idx="6" formatCode="General">
                  <c:v>11</c:v>
                </c:pt>
                <c:pt idx="7" formatCode="General">
                  <c:v>15</c:v>
                </c:pt>
                <c:pt idx="8" formatCode="General">
                  <c:v>11</c:v>
                </c:pt>
                <c:pt idx="9" formatCode="General">
                  <c:v>11</c:v>
                </c:pt>
                <c:pt idx="10" formatCode="General">
                  <c:v>18</c:v>
                </c:pt>
                <c:pt idx="11" formatCode="General">
                  <c:v>12</c:v>
                </c:pt>
                <c:pt idx="12" formatCode="General">
                  <c:v>16</c:v>
                </c:pt>
                <c:pt idx="13" formatCode="General">
                  <c:v>11</c:v>
                </c:pt>
                <c:pt idx="14" formatCode="General">
                  <c:v>11</c:v>
                </c:pt>
                <c:pt idx="15">
                  <c:v>11</c:v>
                </c:pt>
                <c:pt idx="16">
                  <c:v>9</c:v>
                </c:pt>
                <c:pt idx="17">
                  <c:v>11</c:v>
                </c:pt>
                <c:pt idx="18">
                  <c:v>9</c:v>
                </c:pt>
                <c:pt idx="19">
                  <c:v>10</c:v>
                </c:pt>
                <c:pt idx="20">
                  <c:v>8</c:v>
                </c:pt>
                <c:pt idx="21">
                  <c:v>9</c:v>
                </c:pt>
              </c:numCache>
            </c:numRef>
          </c:val>
          <c:smooth val="0"/>
          <c:extLst>
            <c:ext xmlns:c16="http://schemas.microsoft.com/office/drawing/2014/chart" uri="{C3380CC4-5D6E-409C-BE32-E72D297353CC}">
              <c16:uniqueId val="{00000047-ED36-4FA4-B0CA-C28713721E9D}"/>
            </c:ext>
          </c:extLst>
        </c:ser>
        <c:ser>
          <c:idx val="5"/>
          <c:order val="5"/>
          <c:tx>
            <c:strRef>
              <c:f>Sheet1!$G$1</c:f>
              <c:strCache>
                <c:ptCount val="1"/>
                <c:pt idx="0">
                  <c:v>Overtaken when you think you will just make it</c:v>
                </c:pt>
              </c:strCache>
            </c:strRef>
          </c:tx>
          <c:spPr>
            <a:ln w="28575" cap="rnd">
              <a:solidFill>
                <a:schemeClr val="accent6"/>
              </a:solidFill>
              <a:round/>
            </a:ln>
            <a:effectLst/>
          </c:spPr>
          <c:marker>
            <c:symbol val="none"/>
          </c:marker>
          <c:dLbls>
            <c:dLbl>
              <c:idx val="7"/>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8-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49-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4A-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4B-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4C-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4D-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4E-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4F-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50-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51-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52-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53-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6-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2-498C-43ED-ADB5-04D615A67F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Sheet1!$G$2:$G$23</c:f>
              <c:numCache>
                <c:formatCode>General</c:formatCode>
                <c:ptCount val="22"/>
                <c:pt idx="7">
                  <c:v>9</c:v>
                </c:pt>
                <c:pt idx="8">
                  <c:v>6</c:v>
                </c:pt>
                <c:pt idx="9">
                  <c:v>6</c:v>
                </c:pt>
                <c:pt idx="10">
                  <c:v>7</c:v>
                </c:pt>
                <c:pt idx="11">
                  <c:v>6</c:v>
                </c:pt>
                <c:pt idx="12">
                  <c:v>9</c:v>
                </c:pt>
                <c:pt idx="13">
                  <c:v>6</c:v>
                </c:pt>
                <c:pt idx="14">
                  <c:v>7</c:v>
                </c:pt>
                <c:pt idx="15" formatCode="0">
                  <c:v>8</c:v>
                </c:pt>
                <c:pt idx="16" formatCode="0">
                  <c:v>5</c:v>
                </c:pt>
                <c:pt idx="17" formatCode="0">
                  <c:v>7</c:v>
                </c:pt>
                <c:pt idx="18" formatCode="0">
                  <c:v>5</c:v>
                </c:pt>
                <c:pt idx="19" formatCode="0">
                  <c:v>7</c:v>
                </c:pt>
                <c:pt idx="20" formatCode="0">
                  <c:v>4</c:v>
                </c:pt>
                <c:pt idx="21" formatCode="0">
                  <c:v>4</c:v>
                </c:pt>
              </c:numCache>
            </c:numRef>
          </c:val>
          <c:smooth val="0"/>
          <c:extLst>
            <c:ext xmlns:c16="http://schemas.microsoft.com/office/drawing/2014/chart" uri="{C3380CC4-5D6E-409C-BE32-E72D297353CC}">
              <c16:uniqueId val="{00000054-ED36-4FA4-B0CA-C28713721E9D}"/>
            </c:ext>
          </c:extLst>
        </c:ser>
        <c:ser>
          <c:idx val="6"/>
          <c:order val="6"/>
          <c:tx>
            <c:strRef>
              <c:f>Sheet1!$H$1</c:f>
              <c:strCache>
                <c:ptCount val="1"/>
                <c:pt idx="0">
                  <c:v>Not adjusted your speed to the conditions when driving on country roads</c:v>
                </c:pt>
              </c:strCache>
            </c:strRef>
          </c:tx>
          <c:spPr>
            <a:ln w="28575" cap="rnd">
              <a:solidFill>
                <a:schemeClr val="accent1">
                  <a:lumMod val="60000"/>
                </a:schemeClr>
              </a:solidFill>
              <a:round/>
            </a:ln>
            <a:effectLst/>
          </c:spPr>
          <c:marker>
            <c:symbol val="none"/>
          </c:marker>
          <c:dLbls>
            <c:dLbl>
              <c:idx val="0"/>
              <c:layout>
                <c:manualLayout>
                  <c:x val="-1.9056758395141819E-2"/>
                  <c:y val="1.03834694688116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55-ED36-4FA4-B0CA-C28713721E9D}"/>
                </c:ext>
              </c:extLst>
            </c:dLbl>
            <c:dLbl>
              <c:idx val="1"/>
              <c:delete val="1"/>
              <c:extLst>
                <c:ext xmlns:c15="http://schemas.microsoft.com/office/drawing/2012/chart" uri="{CE6537A1-D6FC-4f65-9D91-7224C49458BB}"/>
                <c:ext xmlns:c16="http://schemas.microsoft.com/office/drawing/2014/chart" uri="{C3380CC4-5D6E-409C-BE32-E72D297353CC}">
                  <c16:uniqueId val="{00000056-ED36-4FA4-B0CA-C28713721E9D}"/>
                </c:ext>
              </c:extLst>
            </c:dLbl>
            <c:dLbl>
              <c:idx val="2"/>
              <c:delete val="1"/>
              <c:extLst>
                <c:ext xmlns:c15="http://schemas.microsoft.com/office/drawing/2012/chart" uri="{CE6537A1-D6FC-4f65-9D91-7224C49458BB}"/>
                <c:ext xmlns:c16="http://schemas.microsoft.com/office/drawing/2014/chart" uri="{C3380CC4-5D6E-409C-BE32-E72D297353CC}">
                  <c16:uniqueId val="{00000057-ED36-4FA4-B0CA-C28713721E9D}"/>
                </c:ext>
              </c:extLst>
            </c:dLbl>
            <c:dLbl>
              <c:idx val="3"/>
              <c:delete val="1"/>
              <c:extLst>
                <c:ext xmlns:c15="http://schemas.microsoft.com/office/drawing/2012/chart" uri="{CE6537A1-D6FC-4f65-9D91-7224C49458BB}"/>
                <c:ext xmlns:c16="http://schemas.microsoft.com/office/drawing/2014/chart" uri="{C3380CC4-5D6E-409C-BE32-E72D297353CC}">
                  <c16:uniqueId val="{00000058-ED36-4FA4-B0CA-C28713721E9D}"/>
                </c:ext>
              </c:extLst>
            </c:dLbl>
            <c:dLbl>
              <c:idx val="4"/>
              <c:delete val="1"/>
              <c:extLst>
                <c:ext xmlns:c15="http://schemas.microsoft.com/office/drawing/2012/chart" uri="{CE6537A1-D6FC-4f65-9D91-7224C49458BB}"/>
                <c:ext xmlns:c16="http://schemas.microsoft.com/office/drawing/2014/chart" uri="{C3380CC4-5D6E-409C-BE32-E72D297353CC}">
                  <c16:uniqueId val="{00000059-ED36-4FA4-B0CA-C28713721E9D}"/>
                </c:ext>
              </c:extLst>
            </c:dLbl>
            <c:dLbl>
              <c:idx val="5"/>
              <c:delete val="1"/>
              <c:extLst>
                <c:ext xmlns:c15="http://schemas.microsoft.com/office/drawing/2012/chart" uri="{CE6537A1-D6FC-4f65-9D91-7224C49458BB}"/>
                <c:ext xmlns:c16="http://schemas.microsoft.com/office/drawing/2014/chart" uri="{C3380CC4-5D6E-409C-BE32-E72D297353CC}">
                  <c16:uniqueId val="{0000005A-ED36-4FA4-B0CA-C28713721E9D}"/>
                </c:ext>
              </c:extLst>
            </c:dLbl>
            <c:dLbl>
              <c:idx val="6"/>
              <c:delete val="1"/>
              <c:extLst>
                <c:ext xmlns:c15="http://schemas.microsoft.com/office/drawing/2012/chart" uri="{CE6537A1-D6FC-4f65-9D91-7224C49458BB}"/>
                <c:ext xmlns:c16="http://schemas.microsoft.com/office/drawing/2014/chart" uri="{C3380CC4-5D6E-409C-BE32-E72D297353CC}">
                  <c16:uniqueId val="{0000005B-ED36-4FA4-B0CA-C28713721E9D}"/>
                </c:ext>
              </c:extLst>
            </c:dLbl>
            <c:dLbl>
              <c:idx val="7"/>
              <c:delete val="1"/>
              <c:extLst>
                <c:ext xmlns:c15="http://schemas.microsoft.com/office/drawing/2012/chart" uri="{CE6537A1-D6FC-4f65-9D91-7224C49458BB}"/>
                <c:ext xmlns:c16="http://schemas.microsoft.com/office/drawing/2014/chart" uri="{C3380CC4-5D6E-409C-BE32-E72D297353CC}">
                  <c16:uniqueId val="{0000005C-ED36-4FA4-B0CA-C28713721E9D}"/>
                </c:ext>
              </c:extLst>
            </c:dLbl>
            <c:dLbl>
              <c:idx val="8"/>
              <c:delete val="1"/>
              <c:extLst>
                <c:ext xmlns:c15="http://schemas.microsoft.com/office/drawing/2012/chart" uri="{CE6537A1-D6FC-4f65-9D91-7224C49458BB}"/>
                <c:ext xmlns:c16="http://schemas.microsoft.com/office/drawing/2014/chart" uri="{C3380CC4-5D6E-409C-BE32-E72D297353CC}">
                  <c16:uniqueId val="{0000005D-ED36-4FA4-B0CA-C28713721E9D}"/>
                </c:ext>
              </c:extLst>
            </c:dLbl>
            <c:dLbl>
              <c:idx val="9"/>
              <c:delete val="1"/>
              <c:extLst>
                <c:ext xmlns:c15="http://schemas.microsoft.com/office/drawing/2012/chart" uri="{CE6537A1-D6FC-4f65-9D91-7224C49458BB}"/>
                <c:ext xmlns:c16="http://schemas.microsoft.com/office/drawing/2014/chart" uri="{C3380CC4-5D6E-409C-BE32-E72D297353CC}">
                  <c16:uniqueId val="{0000005E-ED36-4FA4-B0CA-C28713721E9D}"/>
                </c:ext>
              </c:extLst>
            </c:dLbl>
            <c:dLbl>
              <c:idx val="10"/>
              <c:delete val="1"/>
              <c:extLst>
                <c:ext xmlns:c15="http://schemas.microsoft.com/office/drawing/2012/chart" uri="{CE6537A1-D6FC-4f65-9D91-7224C49458BB}"/>
                <c:ext xmlns:c16="http://schemas.microsoft.com/office/drawing/2014/chart" uri="{C3380CC4-5D6E-409C-BE32-E72D297353CC}">
                  <c16:uniqueId val="{0000005F-ED36-4FA4-B0CA-C28713721E9D}"/>
                </c:ext>
              </c:extLst>
            </c:dLbl>
            <c:dLbl>
              <c:idx val="11"/>
              <c:delete val="1"/>
              <c:extLst>
                <c:ext xmlns:c15="http://schemas.microsoft.com/office/drawing/2012/chart" uri="{CE6537A1-D6FC-4f65-9D91-7224C49458BB}"/>
                <c:ext xmlns:c16="http://schemas.microsoft.com/office/drawing/2014/chart" uri="{C3380CC4-5D6E-409C-BE32-E72D297353CC}">
                  <c16:uniqueId val="{00000060-ED36-4FA4-B0CA-C28713721E9D}"/>
                </c:ext>
              </c:extLst>
            </c:dLbl>
            <c:dLbl>
              <c:idx val="12"/>
              <c:delete val="1"/>
              <c:extLst>
                <c:ext xmlns:c15="http://schemas.microsoft.com/office/drawing/2012/chart" uri="{CE6537A1-D6FC-4f65-9D91-7224C49458BB}"/>
                <c:ext xmlns:c16="http://schemas.microsoft.com/office/drawing/2014/chart" uri="{C3380CC4-5D6E-409C-BE32-E72D297353CC}">
                  <c16:uniqueId val="{00000061-ED36-4FA4-B0CA-C28713721E9D}"/>
                </c:ext>
              </c:extLst>
            </c:dLbl>
            <c:dLbl>
              <c:idx val="13"/>
              <c:delete val="1"/>
              <c:extLst>
                <c:ext xmlns:c15="http://schemas.microsoft.com/office/drawing/2012/chart" uri="{CE6537A1-D6FC-4f65-9D91-7224C49458BB}"/>
                <c:ext xmlns:c16="http://schemas.microsoft.com/office/drawing/2014/chart" uri="{C3380CC4-5D6E-409C-BE32-E72D297353CC}">
                  <c16:uniqueId val="{00000062-ED36-4FA4-B0CA-C28713721E9D}"/>
                </c:ext>
              </c:extLst>
            </c:dLbl>
            <c:dLbl>
              <c:idx val="14"/>
              <c:delete val="1"/>
              <c:extLst>
                <c:ext xmlns:c15="http://schemas.microsoft.com/office/drawing/2012/chart" uri="{CE6537A1-D6FC-4f65-9D91-7224C49458BB}"/>
                <c:ext xmlns:c16="http://schemas.microsoft.com/office/drawing/2014/chart" uri="{C3380CC4-5D6E-409C-BE32-E72D297353CC}">
                  <c16:uniqueId val="{00000063-ED36-4FA4-B0CA-C28713721E9D}"/>
                </c:ext>
              </c:extLst>
            </c:dLbl>
            <c:dLbl>
              <c:idx val="15"/>
              <c:delete val="1"/>
              <c:extLst>
                <c:ext xmlns:c15="http://schemas.microsoft.com/office/drawing/2012/chart" uri="{CE6537A1-D6FC-4f65-9D91-7224C49458BB}"/>
                <c:ext xmlns:c16="http://schemas.microsoft.com/office/drawing/2014/chart" uri="{C3380CC4-5D6E-409C-BE32-E72D297353CC}">
                  <c16:uniqueId val="{00000064-ED36-4FA4-B0CA-C28713721E9D}"/>
                </c:ext>
              </c:extLst>
            </c:dLbl>
            <c:dLbl>
              <c:idx val="16"/>
              <c:delete val="1"/>
              <c:extLst>
                <c:ext xmlns:c15="http://schemas.microsoft.com/office/drawing/2012/chart" uri="{CE6537A1-D6FC-4f65-9D91-7224C49458BB}"/>
                <c:ext xmlns:c16="http://schemas.microsoft.com/office/drawing/2014/chart" uri="{C3380CC4-5D6E-409C-BE32-E72D297353CC}">
                  <c16:uniqueId val="{00000065-ED36-4FA4-B0CA-C28713721E9D}"/>
                </c:ext>
              </c:extLst>
            </c:dLbl>
            <c:dLbl>
              <c:idx val="17"/>
              <c:delete val="1"/>
              <c:extLst>
                <c:ext xmlns:c15="http://schemas.microsoft.com/office/drawing/2012/chart" uri="{CE6537A1-D6FC-4f65-9D91-7224C49458BB}"/>
                <c:ext xmlns:c16="http://schemas.microsoft.com/office/drawing/2014/chart" uri="{C3380CC4-5D6E-409C-BE32-E72D297353CC}">
                  <c16:uniqueId val="{00000066-ED36-4FA4-B0CA-C28713721E9D}"/>
                </c:ext>
              </c:extLst>
            </c:dLbl>
            <c:dLbl>
              <c:idx val="18"/>
              <c:delete val="1"/>
              <c:extLst>
                <c:ext xmlns:c15="http://schemas.microsoft.com/office/drawing/2012/chart" uri="{CE6537A1-D6FC-4f65-9D91-7224C49458BB}"/>
                <c:ext xmlns:c16="http://schemas.microsoft.com/office/drawing/2014/chart" uri="{C3380CC4-5D6E-409C-BE32-E72D297353CC}">
                  <c16:uniqueId val="{00000067-ED36-4FA4-B0CA-C28713721E9D}"/>
                </c:ext>
              </c:extLst>
            </c:dLbl>
            <c:dLbl>
              <c:idx val="19"/>
              <c:delete val="1"/>
              <c:extLst>
                <c:ext xmlns:c15="http://schemas.microsoft.com/office/drawing/2012/chart" uri="{CE6537A1-D6FC-4f65-9D91-7224C49458BB}"/>
                <c:ext xmlns:c16="http://schemas.microsoft.com/office/drawing/2014/chart" uri="{C3380CC4-5D6E-409C-BE32-E72D297353CC}">
                  <c16:uniqueId val="{00000007-C808-4E31-AF18-58797206A298}"/>
                </c:ext>
              </c:extLst>
            </c:dLbl>
            <c:dLbl>
              <c:idx val="20"/>
              <c:delete val="1"/>
              <c:extLst>
                <c:ext xmlns:c15="http://schemas.microsoft.com/office/drawing/2012/chart" uri="{CE6537A1-D6FC-4f65-9D91-7224C49458BB}"/>
                <c:ext xmlns:c16="http://schemas.microsoft.com/office/drawing/2014/chart" uri="{C3380CC4-5D6E-409C-BE32-E72D297353CC}">
                  <c16:uniqueId val="{00000001-498C-43ED-ADB5-04D615A67F6A}"/>
                </c:ext>
              </c:extLst>
            </c:dLbl>
            <c:dLbl>
              <c:idx val="21"/>
              <c:layout>
                <c:manualLayout>
                  <c:x val="-4.0718762442966006E-3"/>
                  <c:y val="-1.77176369845963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17E-4255-929D-8255F147CC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Sept '10</c:v>
                </c:pt>
                <c:pt idx="1">
                  <c:v>Feb '11</c:v>
                </c:pt>
                <c:pt idx="2">
                  <c:v>Sept '11</c:v>
                </c:pt>
                <c:pt idx="3">
                  <c:v>Feb '12</c:v>
                </c:pt>
                <c:pt idx="4">
                  <c:v>Aug '12</c:v>
                </c:pt>
                <c:pt idx="5">
                  <c:v>Feb '13</c:v>
                </c:pt>
                <c:pt idx="6">
                  <c:v>July '13</c:v>
                </c:pt>
                <c:pt idx="7">
                  <c:v>Feb '14</c:v>
                </c:pt>
                <c:pt idx="8">
                  <c:v>July '14</c:v>
                </c:pt>
                <c:pt idx="9">
                  <c:v>Feb '15</c:v>
                </c:pt>
                <c:pt idx="10">
                  <c:v>July '15</c:v>
                </c:pt>
                <c:pt idx="11">
                  <c:v>Feb '16</c:v>
                </c:pt>
                <c:pt idx="12">
                  <c:v>July '16</c:v>
                </c:pt>
                <c:pt idx="13">
                  <c:v>Mar '17</c:v>
                </c:pt>
                <c:pt idx="14">
                  <c:v>Aug '17</c:v>
                </c:pt>
                <c:pt idx="15">
                  <c:v>Feb '18</c:v>
                </c:pt>
                <c:pt idx="16">
                  <c:v>Aug '18</c:v>
                </c:pt>
                <c:pt idx="17">
                  <c:v>Nov '19</c:v>
                </c:pt>
                <c:pt idx="18">
                  <c:v>Aug '20</c:v>
                </c:pt>
                <c:pt idx="19">
                  <c:v>Feb '21</c:v>
                </c:pt>
                <c:pt idx="20">
                  <c:v>Aug '21</c:v>
                </c:pt>
                <c:pt idx="21">
                  <c:v>Feb '22</c:v>
                </c:pt>
              </c:strCache>
            </c:strRef>
          </c:cat>
          <c:val>
            <c:numRef>
              <c:f>Sheet1!$H$2:$H$23</c:f>
              <c:numCache>
                <c:formatCode>0</c:formatCode>
                <c:ptCount val="22"/>
                <c:pt idx="0">
                  <c:v>8</c:v>
                </c:pt>
                <c:pt idx="1">
                  <c:v>10</c:v>
                </c:pt>
                <c:pt idx="2">
                  <c:v>8</c:v>
                </c:pt>
                <c:pt idx="3" formatCode="General">
                  <c:v>8</c:v>
                </c:pt>
                <c:pt idx="4" formatCode="General">
                  <c:v>9</c:v>
                </c:pt>
                <c:pt idx="5" formatCode="General">
                  <c:v>8</c:v>
                </c:pt>
                <c:pt idx="6" formatCode="General">
                  <c:v>6</c:v>
                </c:pt>
                <c:pt idx="7" formatCode="General">
                  <c:v>11</c:v>
                </c:pt>
                <c:pt idx="8" formatCode="General">
                  <c:v>8</c:v>
                </c:pt>
                <c:pt idx="9" formatCode="General">
                  <c:v>8</c:v>
                </c:pt>
                <c:pt idx="10" formatCode="General">
                  <c:v>5</c:v>
                </c:pt>
                <c:pt idx="11" formatCode="General">
                  <c:v>5</c:v>
                </c:pt>
                <c:pt idx="12" formatCode="General">
                  <c:v>6</c:v>
                </c:pt>
                <c:pt idx="13" formatCode="General">
                  <c:v>4</c:v>
                </c:pt>
                <c:pt idx="14" formatCode="General">
                  <c:v>4</c:v>
                </c:pt>
                <c:pt idx="15">
                  <c:v>6</c:v>
                </c:pt>
                <c:pt idx="16">
                  <c:v>5</c:v>
                </c:pt>
                <c:pt idx="17">
                  <c:v>5</c:v>
                </c:pt>
                <c:pt idx="18">
                  <c:v>5</c:v>
                </c:pt>
                <c:pt idx="19">
                  <c:v>7</c:v>
                </c:pt>
                <c:pt idx="20">
                  <c:v>6</c:v>
                </c:pt>
                <c:pt idx="21">
                  <c:v>5</c:v>
                </c:pt>
              </c:numCache>
            </c:numRef>
          </c:val>
          <c:smooth val="0"/>
          <c:extLst>
            <c:ext xmlns:c16="http://schemas.microsoft.com/office/drawing/2014/chart" uri="{C3380CC4-5D6E-409C-BE32-E72D297353CC}">
              <c16:uniqueId val="{00000068-ED36-4FA4-B0CA-C28713721E9D}"/>
            </c:ext>
          </c:extLst>
        </c:ser>
        <c:dLbls>
          <c:dLblPos val="t"/>
          <c:showLegendKey val="0"/>
          <c:showVal val="1"/>
          <c:showCatName val="0"/>
          <c:showSerName val="0"/>
          <c:showPercent val="0"/>
          <c:showBubbleSize val="0"/>
        </c:dLbls>
        <c:smooth val="0"/>
        <c:axId val="1811319360"/>
        <c:axId val="1811312288"/>
      </c:lineChart>
      <c:catAx>
        <c:axId val="18113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2288"/>
        <c:crosses val="autoZero"/>
        <c:auto val="1"/>
        <c:lblAlgn val="ctr"/>
        <c:lblOffset val="100"/>
        <c:noMultiLvlLbl val="0"/>
      </c:catAx>
      <c:valAx>
        <c:axId val="181131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9360"/>
        <c:crosses val="autoZero"/>
        <c:crossBetween val="between"/>
      </c:valAx>
      <c:spPr>
        <a:noFill/>
        <a:ln>
          <a:noFill/>
        </a:ln>
        <a:effectLst/>
      </c:spPr>
    </c:plotArea>
    <c:legend>
      <c:legendPos val="r"/>
      <c:layout>
        <c:manualLayout>
          <c:xMode val="edge"/>
          <c:yMode val="edge"/>
          <c:x val="0.77080845118309305"/>
          <c:y val="0.12799036154175503"/>
          <c:w val="0.22679079098667049"/>
          <c:h val="0.838288310714155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168683007968629"/>
          <c:y val="0.12618902970714019"/>
          <c:w val="0.56317806610774956"/>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908-4E7B-90A5-BACB3D1457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'19</c:v>
                </c:pt>
                <c:pt idx="1">
                  <c:v>Aug '20</c:v>
                </c:pt>
                <c:pt idx="2">
                  <c:v>Feb '21</c:v>
                </c:pt>
                <c:pt idx="3">
                  <c:v>Aug '21</c:v>
                </c:pt>
                <c:pt idx="4">
                  <c:v>Feb '22</c:v>
                </c:pt>
                <c:pt idx="5">
                  <c:v>Nov '19</c:v>
                </c:pt>
                <c:pt idx="6">
                  <c:v>Aug '20</c:v>
                </c:pt>
                <c:pt idx="7">
                  <c:v>Feb '21</c:v>
                </c:pt>
                <c:pt idx="8">
                  <c:v>Aug '21</c:v>
                </c:pt>
                <c:pt idx="9">
                  <c:v>Feb '22</c:v>
                </c:pt>
                <c:pt idx="10">
                  <c:v>Nov '19</c:v>
                </c:pt>
                <c:pt idx="11">
                  <c:v>Aug '20</c:v>
                </c:pt>
                <c:pt idx="12">
                  <c:v>Feb '21</c:v>
                </c:pt>
                <c:pt idx="13">
                  <c:v>Aug '21</c:v>
                </c:pt>
                <c:pt idx="14">
                  <c:v>Feb '22</c:v>
                </c:pt>
              </c:strCache>
            </c:strRef>
          </c:cat>
          <c:val>
            <c:numRef>
              <c:f>Sheet1!$B$2:$B$16</c:f>
              <c:numCache>
                <c:formatCode>0</c:formatCode>
                <c:ptCount val="15"/>
                <c:pt idx="0">
                  <c:v>2</c:v>
                </c:pt>
                <c:pt idx="1">
                  <c:v>2</c:v>
                </c:pt>
                <c:pt idx="2">
                  <c:v>0</c:v>
                </c:pt>
                <c:pt idx="3">
                  <c:v>3</c:v>
                </c:pt>
                <c:pt idx="4">
                  <c:v>2</c:v>
                </c:pt>
                <c:pt idx="5">
                  <c:v>3</c:v>
                </c:pt>
                <c:pt idx="6">
                  <c:v>3</c:v>
                </c:pt>
                <c:pt idx="7">
                  <c:v>3</c:v>
                </c:pt>
                <c:pt idx="8">
                  <c:v>6</c:v>
                </c:pt>
                <c:pt idx="9">
                  <c:v>4</c:v>
                </c:pt>
                <c:pt idx="10">
                  <c:v>3</c:v>
                </c:pt>
                <c:pt idx="11">
                  <c:v>2</c:v>
                </c:pt>
                <c:pt idx="12">
                  <c:v>3</c:v>
                </c:pt>
                <c:pt idx="13">
                  <c:v>5</c:v>
                </c:pt>
                <c:pt idx="14">
                  <c:v>3</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'19</c:v>
                </c:pt>
                <c:pt idx="1">
                  <c:v>Aug '20</c:v>
                </c:pt>
                <c:pt idx="2">
                  <c:v>Feb '21</c:v>
                </c:pt>
                <c:pt idx="3">
                  <c:v>Aug '21</c:v>
                </c:pt>
                <c:pt idx="4">
                  <c:v>Feb '22</c:v>
                </c:pt>
                <c:pt idx="5">
                  <c:v>Nov '19</c:v>
                </c:pt>
                <c:pt idx="6">
                  <c:v>Aug '20</c:v>
                </c:pt>
                <c:pt idx="7">
                  <c:v>Feb '21</c:v>
                </c:pt>
                <c:pt idx="8">
                  <c:v>Aug '21</c:v>
                </c:pt>
                <c:pt idx="9">
                  <c:v>Feb '22</c:v>
                </c:pt>
                <c:pt idx="10">
                  <c:v>Nov '19</c:v>
                </c:pt>
                <c:pt idx="11">
                  <c:v>Aug '20</c:v>
                </c:pt>
                <c:pt idx="12">
                  <c:v>Feb '21</c:v>
                </c:pt>
                <c:pt idx="13">
                  <c:v>Aug '21</c:v>
                </c:pt>
                <c:pt idx="14">
                  <c:v>Feb '22</c:v>
                </c:pt>
              </c:strCache>
            </c:strRef>
          </c:cat>
          <c:val>
            <c:numRef>
              <c:f>Sheet1!$C$2:$C$16</c:f>
              <c:numCache>
                <c:formatCode>0</c:formatCode>
                <c:ptCount val="15"/>
                <c:pt idx="0">
                  <c:v>2</c:v>
                </c:pt>
                <c:pt idx="1">
                  <c:v>4</c:v>
                </c:pt>
                <c:pt idx="2">
                  <c:v>3</c:v>
                </c:pt>
                <c:pt idx="3">
                  <c:v>2</c:v>
                </c:pt>
                <c:pt idx="4">
                  <c:v>3</c:v>
                </c:pt>
                <c:pt idx="5">
                  <c:v>4</c:v>
                </c:pt>
                <c:pt idx="6">
                  <c:v>9</c:v>
                </c:pt>
                <c:pt idx="7">
                  <c:v>7</c:v>
                </c:pt>
                <c:pt idx="8">
                  <c:v>8</c:v>
                </c:pt>
                <c:pt idx="9">
                  <c:v>7</c:v>
                </c:pt>
                <c:pt idx="10">
                  <c:v>3</c:v>
                </c:pt>
                <c:pt idx="11">
                  <c:v>5</c:v>
                </c:pt>
                <c:pt idx="12">
                  <c:v>6</c:v>
                </c:pt>
                <c:pt idx="13">
                  <c:v>4</c:v>
                </c:pt>
                <c:pt idx="14">
                  <c:v>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'19</c:v>
                </c:pt>
                <c:pt idx="1">
                  <c:v>Aug '20</c:v>
                </c:pt>
                <c:pt idx="2">
                  <c:v>Feb '21</c:v>
                </c:pt>
                <c:pt idx="3">
                  <c:v>Aug '21</c:v>
                </c:pt>
                <c:pt idx="4">
                  <c:v>Feb '22</c:v>
                </c:pt>
                <c:pt idx="5">
                  <c:v>Nov '19</c:v>
                </c:pt>
                <c:pt idx="6">
                  <c:v>Aug '20</c:v>
                </c:pt>
                <c:pt idx="7">
                  <c:v>Feb '21</c:v>
                </c:pt>
                <c:pt idx="8">
                  <c:v>Aug '21</c:v>
                </c:pt>
                <c:pt idx="9">
                  <c:v>Feb '22</c:v>
                </c:pt>
                <c:pt idx="10">
                  <c:v>Nov '19</c:v>
                </c:pt>
                <c:pt idx="11">
                  <c:v>Aug '20</c:v>
                </c:pt>
                <c:pt idx="12">
                  <c:v>Feb '21</c:v>
                </c:pt>
                <c:pt idx="13">
                  <c:v>Aug '21</c:v>
                </c:pt>
                <c:pt idx="14">
                  <c:v>Feb '22</c:v>
                </c:pt>
              </c:strCache>
            </c:strRef>
          </c:cat>
          <c:val>
            <c:numRef>
              <c:f>Sheet1!$D$2:$D$16</c:f>
              <c:numCache>
                <c:formatCode>0</c:formatCode>
                <c:ptCount val="15"/>
                <c:pt idx="0">
                  <c:v>6</c:v>
                </c:pt>
                <c:pt idx="1">
                  <c:v>15</c:v>
                </c:pt>
                <c:pt idx="2">
                  <c:v>13</c:v>
                </c:pt>
                <c:pt idx="3">
                  <c:v>20</c:v>
                </c:pt>
                <c:pt idx="4">
                  <c:v>15</c:v>
                </c:pt>
                <c:pt idx="5">
                  <c:v>14</c:v>
                </c:pt>
                <c:pt idx="6">
                  <c:v>18</c:v>
                </c:pt>
                <c:pt idx="7">
                  <c:v>16</c:v>
                </c:pt>
                <c:pt idx="8">
                  <c:v>19</c:v>
                </c:pt>
                <c:pt idx="9">
                  <c:v>20</c:v>
                </c:pt>
                <c:pt idx="10">
                  <c:v>15</c:v>
                </c:pt>
                <c:pt idx="11">
                  <c:v>21</c:v>
                </c:pt>
                <c:pt idx="12">
                  <c:v>15</c:v>
                </c:pt>
                <c:pt idx="13">
                  <c:v>23</c:v>
                </c:pt>
                <c:pt idx="14">
                  <c:v>18</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'19</c:v>
                </c:pt>
                <c:pt idx="1">
                  <c:v>Aug '20</c:v>
                </c:pt>
                <c:pt idx="2">
                  <c:v>Feb '21</c:v>
                </c:pt>
                <c:pt idx="3">
                  <c:v>Aug '21</c:v>
                </c:pt>
                <c:pt idx="4">
                  <c:v>Feb '22</c:v>
                </c:pt>
                <c:pt idx="5">
                  <c:v>Nov '19</c:v>
                </c:pt>
                <c:pt idx="6">
                  <c:v>Aug '20</c:v>
                </c:pt>
                <c:pt idx="7">
                  <c:v>Feb '21</c:v>
                </c:pt>
                <c:pt idx="8">
                  <c:v>Aug '21</c:v>
                </c:pt>
                <c:pt idx="9">
                  <c:v>Feb '22</c:v>
                </c:pt>
                <c:pt idx="10">
                  <c:v>Nov '19</c:v>
                </c:pt>
                <c:pt idx="11">
                  <c:v>Aug '20</c:v>
                </c:pt>
                <c:pt idx="12">
                  <c:v>Feb '21</c:v>
                </c:pt>
                <c:pt idx="13">
                  <c:v>Aug '21</c:v>
                </c:pt>
                <c:pt idx="14">
                  <c:v>Feb '22</c:v>
                </c:pt>
              </c:strCache>
            </c:strRef>
          </c:cat>
          <c:val>
            <c:numRef>
              <c:f>Sheet1!$E$2:$E$16</c:f>
              <c:numCache>
                <c:formatCode>0</c:formatCode>
                <c:ptCount val="15"/>
                <c:pt idx="0">
                  <c:v>35</c:v>
                </c:pt>
                <c:pt idx="1">
                  <c:v>33</c:v>
                </c:pt>
                <c:pt idx="2">
                  <c:v>33</c:v>
                </c:pt>
                <c:pt idx="3">
                  <c:v>32</c:v>
                </c:pt>
                <c:pt idx="4">
                  <c:v>38</c:v>
                </c:pt>
                <c:pt idx="5">
                  <c:v>32</c:v>
                </c:pt>
                <c:pt idx="6">
                  <c:v>36</c:v>
                </c:pt>
                <c:pt idx="7">
                  <c:v>35</c:v>
                </c:pt>
                <c:pt idx="8">
                  <c:v>31</c:v>
                </c:pt>
                <c:pt idx="9">
                  <c:v>34</c:v>
                </c:pt>
                <c:pt idx="10">
                  <c:v>35</c:v>
                </c:pt>
                <c:pt idx="11">
                  <c:v>34</c:v>
                </c:pt>
                <c:pt idx="12">
                  <c:v>34</c:v>
                </c:pt>
                <c:pt idx="13">
                  <c:v>31</c:v>
                </c:pt>
                <c:pt idx="14">
                  <c:v>37</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Nov '19</c:v>
                </c:pt>
                <c:pt idx="1">
                  <c:v>Aug '20</c:v>
                </c:pt>
                <c:pt idx="2">
                  <c:v>Feb '21</c:v>
                </c:pt>
                <c:pt idx="3">
                  <c:v>Aug '21</c:v>
                </c:pt>
                <c:pt idx="4">
                  <c:v>Feb '22</c:v>
                </c:pt>
                <c:pt idx="5">
                  <c:v>Nov '19</c:v>
                </c:pt>
                <c:pt idx="6">
                  <c:v>Aug '20</c:v>
                </c:pt>
                <c:pt idx="7">
                  <c:v>Feb '21</c:v>
                </c:pt>
                <c:pt idx="8">
                  <c:v>Aug '21</c:v>
                </c:pt>
                <c:pt idx="9">
                  <c:v>Feb '22</c:v>
                </c:pt>
                <c:pt idx="10">
                  <c:v>Nov '19</c:v>
                </c:pt>
                <c:pt idx="11">
                  <c:v>Aug '20</c:v>
                </c:pt>
                <c:pt idx="12">
                  <c:v>Feb '21</c:v>
                </c:pt>
                <c:pt idx="13">
                  <c:v>Aug '21</c:v>
                </c:pt>
                <c:pt idx="14">
                  <c:v>Feb '22</c:v>
                </c:pt>
              </c:strCache>
            </c:strRef>
          </c:cat>
          <c:val>
            <c:numRef>
              <c:f>Sheet1!$F$2:$F$16</c:f>
              <c:numCache>
                <c:formatCode>0</c:formatCode>
                <c:ptCount val="15"/>
                <c:pt idx="0">
                  <c:v>55</c:v>
                </c:pt>
                <c:pt idx="1">
                  <c:v>46</c:v>
                </c:pt>
                <c:pt idx="2">
                  <c:v>51</c:v>
                </c:pt>
                <c:pt idx="3">
                  <c:v>43</c:v>
                </c:pt>
                <c:pt idx="4">
                  <c:v>42</c:v>
                </c:pt>
                <c:pt idx="5">
                  <c:v>48</c:v>
                </c:pt>
                <c:pt idx="6">
                  <c:v>34</c:v>
                </c:pt>
                <c:pt idx="7">
                  <c:v>39</c:v>
                </c:pt>
                <c:pt idx="8">
                  <c:v>37</c:v>
                </c:pt>
                <c:pt idx="9">
                  <c:v>35</c:v>
                </c:pt>
                <c:pt idx="10">
                  <c:v>44</c:v>
                </c:pt>
                <c:pt idx="11">
                  <c:v>38</c:v>
                </c:pt>
                <c:pt idx="12">
                  <c:v>42</c:v>
                </c:pt>
                <c:pt idx="13">
                  <c:v>36</c:v>
                </c:pt>
                <c:pt idx="14">
                  <c:v>37</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22326080"/>
        <c:axId val="1922320096"/>
      </c:barChart>
      <c:catAx>
        <c:axId val="192232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0096"/>
        <c:crosses val="autoZero"/>
        <c:auto val="1"/>
        <c:lblAlgn val="ctr"/>
        <c:lblOffset val="100"/>
        <c:noMultiLvlLbl val="0"/>
      </c:catAx>
      <c:valAx>
        <c:axId val="1922320096"/>
        <c:scaling>
          <c:orientation val="minMax"/>
          <c:max val="1"/>
        </c:scaling>
        <c:delete val="1"/>
        <c:axPos val="t"/>
        <c:numFmt formatCode="0%" sourceLinked="1"/>
        <c:majorTickMark val="none"/>
        <c:minorTickMark val="none"/>
        <c:tickLblPos val="nextTo"/>
        <c:crossAx val="1922326080"/>
        <c:crosses val="autoZero"/>
        <c:crossBetween val="between"/>
      </c:valAx>
      <c:spPr>
        <a:noFill/>
        <a:ln>
          <a:noFill/>
        </a:ln>
        <a:effectLst/>
      </c:spPr>
    </c:plotArea>
    <c:legend>
      <c:legendPos val="b"/>
      <c:layout>
        <c:manualLayout>
          <c:xMode val="edge"/>
          <c:yMode val="edge"/>
          <c:x val="0.34468260139138712"/>
          <c:y val="0.92864550364600185"/>
          <c:w val="0.61224291470284953"/>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168683007968629"/>
          <c:y val="0.12618902970714019"/>
          <c:w val="0.56317806610774956"/>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'19</c:v>
                </c:pt>
                <c:pt idx="1">
                  <c:v>Aug '20</c:v>
                </c:pt>
                <c:pt idx="2">
                  <c:v>Feb '21</c:v>
                </c:pt>
                <c:pt idx="3">
                  <c:v>Aug '21</c:v>
                </c:pt>
                <c:pt idx="4">
                  <c:v>Feb '22</c:v>
                </c:pt>
                <c:pt idx="5">
                  <c:v>Nov '19</c:v>
                </c:pt>
                <c:pt idx="6">
                  <c:v>Aug '20</c:v>
                </c:pt>
                <c:pt idx="7">
                  <c:v>Feb '21</c:v>
                </c:pt>
                <c:pt idx="8">
                  <c:v>Aug '21</c:v>
                </c:pt>
                <c:pt idx="9">
                  <c:v>Feb '22</c:v>
                </c:pt>
              </c:strCache>
            </c:strRef>
          </c:cat>
          <c:val>
            <c:numRef>
              <c:f>Sheet1!$B$2:$B$11</c:f>
              <c:numCache>
                <c:formatCode>0</c:formatCode>
                <c:ptCount val="10"/>
                <c:pt idx="0">
                  <c:v>9</c:v>
                </c:pt>
                <c:pt idx="1">
                  <c:v>8</c:v>
                </c:pt>
                <c:pt idx="2">
                  <c:v>9</c:v>
                </c:pt>
                <c:pt idx="3">
                  <c:v>8</c:v>
                </c:pt>
                <c:pt idx="4">
                  <c:v>10</c:v>
                </c:pt>
                <c:pt idx="5">
                  <c:v>18</c:v>
                </c:pt>
                <c:pt idx="6">
                  <c:v>13</c:v>
                </c:pt>
                <c:pt idx="7">
                  <c:v>11</c:v>
                </c:pt>
                <c:pt idx="8">
                  <c:v>13</c:v>
                </c:pt>
                <c:pt idx="9">
                  <c:v>12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'19</c:v>
                </c:pt>
                <c:pt idx="1">
                  <c:v>Aug '20</c:v>
                </c:pt>
                <c:pt idx="2">
                  <c:v>Feb '21</c:v>
                </c:pt>
                <c:pt idx="3">
                  <c:v>Aug '21</c:v>
                </c:pt>
                <c:pt idx="4">
                  <c:v>Feb '22</c:v>
                </c:pt>
                <c:pt idx="5">
                  <c:v>Nov '19</c:v>
                </c:pt>
                <c:pt idx="6">
                  <c:v>Aug '20</c:v>
                </c:pt>
                <c:pt idx="7">
                  <c:v>Feb '21</c:v>
                </c:pt>
                <c:pt idx="8">
                  <c:v>Aug '21</c:v>
                </c:pt>
                <c:pt idx="9">
                  <c:v>Feb '22</c:v>
                </c:pt>
              </c:strCache>
            </c:strRef>
          </c:cat>
          <c:val>
            <c:numRef>
              <c:f>Sheet1!$C$2:$C$11</c:f>
              <c:numCache>
                <c:formatCode>0</c:formatCode>
                <c:ptCount val="10"/>
                <c:pt idx="0">
                  <c:v>15</c:v>
                </c:pt>
                <c:pt idx="1">
                  <c:v>12</c:v>
                </c:pt>
                <c:pt idx="2">
                  <c:v>13</c:v>
                </c:pt>
                <c:pt idx="3">
                  <c:v>12</c:v>
                </c:pt>
                <c:pt idx="4">
                  <c:v>10</c:v>
                </c:pt>
                <c:pt idx="5">
                  <c:v>22</c:v>
                </c:pt>
                <c:pt idx="6">
                  <c:v>22</c:v>
                </c:pt>
                <c:pt idx="7">
                  <c:v>24</c:v>
                </c:pt>
                <c:pt idx="8">
                  <c:v>15</c:v>
                </c:pt>
                <c:pt idx="9">
                  <c:v>19</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'19</c:v>
                </c:pt>
                <c:pt idx="1">
                  <c:v>Aug '20</c:v>
                </c:pt>
                <c:pt idx="2">
                  <c:v>Feb '21</c:v>
                </c:pt>
                <c:pt idx="3">
                  <c:v>Aug '21</c:v>
                </c:pt>
                <c:pt idx="4">
                  <c:v>Feb '22</c:v>
                </c:pt>
                <c:pt idx="5">
                  <c:v>Nov '19</c:v>
                </c:pt>
                <c:pt idx="6">
                  <c:v>Aug '20</c:v>
                </c:pt>
                <c:pt idx="7">
                  <c:v>Feb '21</c:v>
                </c:pt>
                <c:pt idx="8">
                  <c:v>Aug '21</c:v>
                </c:pt>
                <c:pt idx="9">
                  <c:v>Feb '22</c:v>
                </c:pt>
              </c:strCache>
            </c:strRef>
          </c:cat>
          <c:val>
            <c:numRef>
              <c:f>Sheet1!$D$2:$D$11</c:f>
              <c:numCache>
                <c:formatCode>0</c:formatCode>
                <c:ptCount val="10"/>
                <c:pt idx="0">
                  <c:v>18</c:v>
                </c:pt>
                <c:pt idx="1">
                  <c:v>27</c:v>
                </c:pt>
                <c:pt idx="2">
                  <c:v>26</c:v>
                </c:pt>
                <c:pt idx="3">
                  <c:v>20</c:v>
                </c:pt>
                <c:pt idx="4">
                  <c:v>22</c:v>
                </c:pt>
                <c:pt idx="5">
                  <c:v>14</c:v>
                </c:pt>
                <c:pt idx="6">
                  <c:v>20</c:v>
                </c:pt>
                <c:pt idx="7">
                  <c:v>18</c:v>
                </c:pt>
                <c:pt idx="8">
                  <c:v>22</c:v>
                </c:pt>
                <c:pt idx="9">
                  <c:v>19</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'19</c:v>
                </c:pt>
                <c:pt idx="1">
                  <c:v>Aug '20</c:v>
                </c:pt>
                <c:pt idx="2">
                  <c:v>Feb '21</c:v>
                </c:pt>
                <c:pt idx="3">
                  <c:v>Aug '21</c:v>
                </c:pt>
                <c:pt idx="4">
                  <c:v>Feb '22</c:v>
                </c:pt>
                <c:pt idx="5">
                  <c:v>Nov '19</c:v>
                </c:pt>
                <c:pt idx="6">
                  <c:v>Aug '20</c:v>
                </c:pt>
                <c:pt idx="7">
                  <c:v>Feb '21</c:v>
                </c:pt>
                <c:pt idx="8">
                  <c:v>Aug '21</c:v>
                </c:pt>
                <c:pt idx="9">
                  <c:v>Feb '22</c:v>
                </c:pt>
              </c:strCache>
            </c:strRef>
          </c:cat>
          <c:val>
            <c:numRef>
              <c:f>Sheet1!$E$2:$E$11</c:f>
              <c:numCache>
                <c:formatCode>0</c:formatCode>
                <c:ptCount val="10"/>
                <c:pt idx="0">
                  <c:v>38</c:v>
                </c:pt>
                <c:pt idx="1">
                  <c:v>38</c:v>
                </c:pt>
                <c:pt idx="2">
                  <c:v>35</c:v>
                </c:pt>
                <c:pt idx="3">
                  <c:v>36</c:v>
                </c:pt>
                <c:pt idx="4">
                  <c:v>37</c:v>
                </c:pt>
                <c:pt idx="5">
                  <c:v>35</c:v>
                </c:pt>
                <c:pt idx="6">
                  <c:v>35</c:v>
                </c:pt>
                <c:pt idx="7">
                  <c:v>33</c:v>
                </c:pt>
                <c:pt idx="8">
                  <c:v>33</c:v>
                </c:pt>
                <c:pt idx="9">
                  <c:v>35</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Nov '19</c:v>
                </c:pt>
                <c:pt idx="1">
                  <c:v>Aug '20</c:v>
                </c:pt>
                <c:pt idx="2">
                  <c:v>Feb '21</c:v>
                </c:pt>
                <c:pt idx="3">
                  <c:v>Aug '21</c:v>
                </c:pt>
                <c:pt idx="4">
                  <c:v>Feb '22</c:v>
                </c:pt>
                <c:pt idx="5">
                  <c:v>Nov '19</c:v>
                </c:pt>
                <c:pt idx="6">
                  <c:v>Aug '20</c:v>
                </c:pt>
                <c:pt idx="7">
                  <c:v>Feb '21</c:v>
                </c:pt>
                <c:pt idx="8">
                  <c:v>Aug '21</c:v>
                </c:pt>
                <c:pt idx="9">
                  <c:v>Feb '22</c:v>
                </c:pt>
              </c:strCache>
            </c:strRef>
          </c:cat>
          <c:val>
            <c:numRef>
              <c:f>Sheet1!$F$2:$F$11</c:f>
              <c:numCache>
                <c:formatCode>0</c:formatCode>
                <c:ptCount val="10"/>
                <c:pt idx="0">
                  <c:v>21</c:v>
                </c:pt>
                <c:pt idx="1">
                  <c:v>15</c:v>
                </c:pt>
                <c:pt idx="2">
                  <c:v>17</c:v>
                </c:pt>
                <c:pt idx="3">
                  <c:v>25</c:v>
                </c:pt>
                <c:pt idx="4">
                  <c:v>22</c:v>
                </c:pt>
                <c:pt idx="5">
                  <c:v>11</c:v>
                </c:pt>
                <c:pt idx="6">
                  <c:v>10</c:v>
                </c:pt>
                <c:pt idx="7">
                  <c:v>14</c:v>
                </c:pt>
                <c:pt idx="8">
                  <c:v>17</c:v>
                </c:pt>
                <c:pt idx="9">
                  <c:v>16</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22326624"/>
        <c:axId val="1922323904"/>
      </c:barChart>
      <c:catAx>
        <c:axId val="192232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3904"/>
        <c:crosses val="autoZero"/>
        <c:auto val="1"/>
        <c:lblAlgn val="ctr"/>
        <c:lblOffset val="100"/>
        <c:noMultiLvlLbl val="0"/>
      </c:catAx>
      <c:valAx>
        <c:axId val="1922323904"/>
        <c:scaling>
          <c:orientation val="minMax"/>
          <c:max val="1"/>
        </c:scaling>
        <c:delete val="1"/>
        <c:axPos val="t"/>
        <c:numFmt formatCode="0%" sourceLinked="1"/>
        <c:majorTickMark val="none"/>
        <c:minorTickMark val="none"/>
        <c:tickLblPos val="nextTo"/>
        <c:crossAx val="1922326624"/>
        <c:crosses val="autoZero"/>
        <c:crossBetween val="between"/>
      </c:valAx>
      <c:spPr>
        <a:noFill/>
        <a:ln>
          <a:noFill/>
        </a:ln>
        <a:effectLst/>
      </c:spPr>
    </c:plotArea>
    <c:legend>
      <c:legendPos val="b"/>
      <c:layout>
        <c:manualLayout>
          <c:xMode val="edge"/>
          <c:yMode val="edge"/>
          <c:x val="0.34468260139138712"/>
          <c:y val="0.92864550364600185"/>
          <c:w val="0.61224291470284953"/>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Sheet1!$B$2:$B$15</c:f>
              <c:numCache>
                <c:formatCode>General</c:formatCode>
                <c:ptCount val="14"/>
                <c:pt idx="1">
                  <c:v>1</c:v>
                </c:pt>
                <c:pt idx="2">
                  <c:v>1</c:v>
                </c:pt>
                <c:pt idx="3">
                  <c:v>1</c:v>
                </c:pt>
                <c:pt idx="4">
                  <c:v>1</c:v>
                </c:pt>
                <c:pt idx="5">
                  <c:v>0</c:v>
                </c:pt>
                <c:pt idx="6">
                  <c:v>1</c:v>
                </c:pt>
                <c:pt idx="7">
                  <c:v>1</c:v>
                </c:pt>
                <c:pt idx="8">
                  <c:v>1</c:v>
                </c:pt>
                <c:pt idx="9">
                  <c:v>3</c:v>
                </c:pt>
                <c:pt idx="10">
                  <c:v>2</c:v>
                </c:pt>
                <c:pt idx="11">
                  <c:v>2</c:v>
                </c:pt>
                <c:pt idx="12">
                  <c:v>2</c:v>
                </c:pt>
                <c:pt idx="13">
                  <c:v>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Sheet1!$C$2:$C$15</c:f>
              <c:numCache>
                <c:formatCode>0</c:formatCode>
                <c:ptCount val="14"/>
                <c:pt idx="0">
                  <c:v>6</c:v>
                </c:pt>
                <c:pt idx="1">
                  <c:v>7</c:v>
                </c:pt>
                <c:pt idx="2">
                  <c:v>6</c:v>
                </c:pt>
                <c:pt idx="3">
                  <c:v>5</c:v>
                </c:pt>
                <c:pt idx="4">
                  <c:v>4</c:v>
                </c:pt>
                <c:pt idx="5">
                  <c:v>5</c:v>
                </c:pt>
                <c:pt idx="6">
                  <c:v>5</c:v>
                </c:pt>
                <c:pt idx="7">
                  <c:v>4</c:v>
                </c:pt>
                <c:pt idx="8">
                  <c:v>5</c:v>
                </c:pt>
                <c:pt idx="9">
                  <c:v>3</c:v>
                </c:pt>
                <c:pt idx="10">
                  <c:v>3</c:v>
                </c:pt>
                <c:pt idx="11">
                  <c:v>2</c:v>
                </c:pt>
                <c:pt idx="12">
                  <c:v>3</c:v>
                </c:pt>
                <c:pt idx="13">
                  <c:v>3</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Sheet1!$D$2:$D$15</c:f>
              <c:numCache>
                <c:formatCode>0</c:formatCode>
                <c:ptCount val="14"/>
                <c:pt idx="0">
                  <c:v>6</c:v>
                </c:pt>
                <c:pt idx="1">
                  <c:v>6</c:v>
                </c:pt>
                <c:pt idx="2">
                  <c:v>5</c:v>
                </c:pt>
                <c:pt idx="3">
                  <c:v>5</c:v>
                </c:pt>
                <c:pt idx="4">
                  <c:v>9</c:v>
                </c:pt>
                <c:pt idx="5">
                  <c:v>6</c:v>
                </c:pt>
                <c:pt idx="6">
                  <c:v>5</c:v>
                </c:pt>
                <c:pt idx="7">
                  <c:v>6</c:v>
                </c:pt>
                <c:pt idx="8">
                  <c:v>4</c:v>
                </c:pt>
                <c:pt idx="9">
                  <c:v>2</c:v>
                </c:pt>
                <c:pt idx="10">
                  <c:v>3</c:v>
                </c:pt>
                <c:pt idx="11">
                  <c:v>4</c:v>
                </c:pt>
                <c:pt idx="12">
                  <c:v>3</c:v>
                </c:pt>
                <c:pt idx="13">
                  <c:v>4</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Sheet1!$E$2:$E$15</c:f>
              <c:numCache>
                <c:formatCode>0</c:formatCode>
                <c:ptCount val="14"/>
                <c:pt idx="0">
                  <c:v>11</c:v>
                </c:pt>
                <c:pt idx="1">
                  <c:v>9</c:v>
                </c:pt>
                <c:pt idx="2">
                  <c:v>10</c:v>
                </c:pt>
                <c:pt idx="3">
                  <c:v>13</c:v>
                </c:pt>
                <c:pt idx="4">
                  <c:v>13</c:v>
                </c:pt>
                <c:pt idx="5">
                  <c:v>15</c:v>
                </c:pt>
                <c:pt idx="6">
                  <c:v>16</c:v>
                </c:pt>
                <c:pt idx="7">
                  <c:v>10</c:v>
                </c:pt>
                <c:pt idx="8">
                  <c:v>13</c:v>
                </c:pt>
                <c:pt idx="9">
                  <c:v>11</c:v>
                </c:pt>
                <c:pt idx="10">
                  <c:v>19</c:v>
                </c:pt>
                <c:pt idx="11">
                  <c:v>16</c:v>
                </c:pt>
                <c:pt idx="12">
                  <c:v>24</c:v>
                </c:pt>
                <c:pt idx="13">
                  <c:v>20</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Sheet1!$F$2:$F$15</c:f>
              <c:numCache>
                <c:formatCode>0</c:formatCode>
                <c:ptCount val="14"/>
                <c:pt idx="0">
                  <c:v>24</c:v>
                </c:pt>
                <c:pt idx="1">
                  <c:v>21</c:v>
                </c:pt>
                <c:pt idx="2">
                  <c:v>32</c:v>
                </c:pt>
                <c:pt idx="3">
                  <c:v>36</c:v>
                </c:pt>
                <c:pt idx="4">
                  <c:v>28</c:v>
                </c:pt>
                <c:pt idx="5">
                  <c:v>30</c:v>
                </c:pt>
                <c:pt idx="6">
                  <c:v>31</c:v>
                </c:pt>
                <c:pt idx="7">
                  <c:v>26</c:v>
                </c:pt>
                <c:pt idx="8">
                  <c:v>24</c:v>
                </c:pt>
                <c:pt idx="9">
                  <c:v>33</c:v>
                </c:pt>
                <c:pt idx="10">
                  <c:v>36</c:v>
                </c:pt>
                <c:pt idx="11">
                  <c:v>35</c:v>
                </c:pt>
                <c:pt idx="12">
                  <c:v>29</c:v>
                </c:pt>
                <c:pt idx="13">
                  <c:v>32</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Sheet1!$G$2:$G$15</c:f>
              <c:numCache>
                <c:formatCode>0</c:formatCode>
                <c:ptCount val="14"/>
                <c:pt idx="0">
                  <c:v>54</c:v>
                </c:pt>
                <c:pt idx="1">
                  <c:v>55</c:v>
                </c:pt>
                <c:pt idx="2">
                  <c:v>47</c:v>
                </c:pt>
                <c:pt idx="3">
                  <c:v>41</c:v>
                </c:pt>
                <c:pt idx="4">
                  <c:v>45</c:v>
                </c:pt>
                <c:pt idx="5">
                  <c:v>44</c:v>
                </c:pt>
                <c:pt idx="6">
                  <c:v>41</c:v>
                </c:pt>
                <c:pt idx="7">
                  <c:v>53</c:v>
                </c:pt>
                <c:pt idx="8">
                  <c:v>52</c:v>
                </c:pt>
                <c:pt idx="9">
                  <c:v>47</c:v>
                </c:pt>
                <c:pt idx="10">
                  <c:v>37</c:v>
                </c:pt>
                <c:pt idx="11">
                  <c:v>40</c:v>
                </c:pt>
                <c:pt idx="12">
                  <c:v>38</c:v>
                </c:pt>
                <c:pt idx="13">
                  <c:v>38</c:v>
                </c:pt>
              </c:numCache>
            </c:numRef>
          </c:val>
          <c:extLst>
            <c:ext xmlns:c16="http://schemas.microsoft.com/office/drawing/2014/chart" uri="{C3380CC4-5D6E-409C-BE32-E72D297353CC}">
              <c16:uniqueId val="{00000000-9457-4152-ADD5-94B6654CB125}"/>
            </c:ext>
          </c:extLst>
        </c:ser>
        <c:dLbls>
          <c:dLblPos val="ctr"/>
          <c:showLegendKey val="0"/>
          <c:showVal val="1"/>
          <c:showCatName val="0"/>
          <c:showSerName val="0"/>
          <c:showPercent val="0"/>
          <c:showBubbleSize val="0"/>
        </c:dLbls>
        <c:gapWidth val="75"/>
        <c:overlap val="100"/>
        <c:axId val="1922315744"/>
        <c:axId val="1922316288"/>
      </c:barChart>
      <c:catAx>
        <c:axId val="1922315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288"/>
        <c:crosses val="autoZero"/>
        <c:auto val="1"/>
        <c:lblAlgn val="ctr"/>
        <c:lblOffset val="100"/>
        <c:noMultiLvlLbl val="0"/>
      </c:catAx>
      <c:valAx>
        <c:axId val="1922316288"/>
        <c:scaling>
          <c:orientation val="minMax"/>
          <c:max val="1"/>
        </c:scaling>
        <c:delete val="1"/>
        <c:axPos val="t"/>
        <c:numFmt formatCode="0%" sourceLinked="1"/>
        <c:majorTickMark val="none"/>
        <c:minorTickMark val="none"/>
        <c:tickLblPos val="nextTo"/>
        <c:crossAx val="1922315744"/>
        <c:crosses val="autoZero"/>
        <c:crossBetween val="between"/>
      </c:valAx>
      <c:spPr>
        <a:noFill/>
        <a:ln w="25400">
          <a:noFill/>
        </a:ln>
        <a:effectLst/>
      </c:spPr>
    </c:plotArea>
    <c:legend>
      <c:legendPos val="b"/>
      <c:layout>
        <c:manualLayout>
          <c:xMode val="edge"/>
          <c:yMode val="edge"/>
          <c:x val="0.15214839746287218"/>
          <c:y val="0.92864550364600185"/>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Sheet1!$B$2:$B$15</c:f>
              <c:numCache>
                <c:formatCode>General</c:formatCode>
                <c:ptCount val="14"/>
                <c:pt idx="0">
                  <c:v>1</c:v>
                </c:pt>
                <c:pt idx="1">
                  <c:v>1</c:v>
                </c:pt>
                <c:pt idx="2">
                  <c:v>3</c:v>
                </c:pt>
                <c:pt idx="3">
                  <c:v>1</c:v>
                </c:pt>
                <c:pt idx="4">
                  <c:v>2</c:v>
                </c:pt>
                <c:pt idx="5">
                  <c:v>2</c:v>
                </c:pt>
                <c:pt idx="6">
                  <c:v>3</c:v>
                </c:pt>
                <c:pt idx="7">
                  <c:v>1</c:v>
                </c:pt>
                <c:pt idx="8">
                  <c:v>2</c:v>
                </c:pt>
                <c:pt idx="9">
                  <c:v>5</c:v>
                </c:pt>
                <c:pt idx="10">
                  <c:v>2</c:v>
                </c:pt>
                <c:pt idx="11">
                  <c:v>2</c:v>
                </c:pt>
                <c:pt idx="12">
                  <c:v>3</c:v>
                </c:pt>
                <c:pt idx="13">
                  <c:v>3</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Sheet1!$C$2:$C$15</c:f>
              <c:numCache>
                <c:formatCode>0</c:formatCode>
                <c:ptCount val="14"/>
                <c:pt idx="0">
                  <c:v>6</c:v>
                </c:pt>
                <c:pt idx="1">
                  <c:v>8</c:v>
                </c:pt>
                <c:pt idx="2">
                  <c:v>4</c:v>
                </c:pt>
                <c:pt idx="3">
                  <c:v>4</c:v>
                </c:pt>
                <c:pt idx="4">
                  <c:v>3</c:v>
                </c:pt>
                <c:pt idx="5">
                  <c:v>5</c:v>
                </c:pt>
                <c:pt idx="6">
                  <c:v>5</c:v>
                </c:pt>
                <c:pt idx="7">
                  <c:v>4</c:v>
                </c:pt>
                <c:pt idx="8">
                  <c:v>8</c:v>
                </c:pt>
                <c:pt idx="9">
                  <c:v>5</c:v>
                </c:pt>
                <c:pt idx="10">
                  <c:v>7</c:v>
                </c:pt>
                <c:pt idx="11">
                  <c:v>4</c:v>
                </c:pt>
                <c:pt idx="12">
                  <c:v>7</c:v>
                </c:pt>
                <c:pt idx="13">
                  <c:v>6</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Sheet1!$D$2:$D$15</c:f>
              <c:numCache>
                <c:formatCode>0</c:formatCode>
                <c:ptCount val="14"/>
                <c:pt idx="0">
                  <c:v>6</c:v>
                </c:pt>
                <c:pt idx="1">
                  <c:v>8</c:v>
                </c:pt>
                <c:pt idx="2">
                  <c:v>6</c:v>
                </c:pt>
                <c:pt idx="3">
                  <c:v>6</c:v>
                </c:pt>
                <c:pt idx="4">
                  <c:v>5</c:v>
                </c:pt>
                <c:pt idx="5">
                  <c:v>6</c:v>
                </c:pt>
                <c:pt idx="6">
                  <c:v>7</c:v>
                </c:pt>
                <c:pt idx="7">
                  <c:v>8</c:v>
                </c:pt>
                <c:pt idx="8">
                  <c:v>9</c:v>
                </c:pt>
                <c:pt idx="9">
                  <c:v>5</c:v>
                </c:pt>
                <c:pt idx="10">
                  <c:v>12</c:v>
                </c:pt>
                <c:pt idx="11">
                  <c:v>10</c:v>
                </c:pt>
                <c:pt idx="12">
                  <c:v>9</c:v>
                </c:pt>
                <c:pt idx="13">
                  <c:v>8</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Sheet1!$E$2:$E$15</c:f>
              <c:numCache>
                <c:formatCode>0</c:formatCode>
                <c:ptCount val="14"/>
                <c:pt idx="0">
                  <c:v>13</c:v>
                </c:pt>
                <c:pt idx="1">
                  <c:v>12</c:v>
                </c:pt>
                <c:pt idx="2">
                  <c:v>8</c:v>
                </c:pt>
                <c:pt idx="3">
                  <c:v>17</c:v>
                </c:pt>
                <c:pt idx="4">
                  <c:v>12</c:v>
                </c:pt>
                <c:pt idx="5">
                  <c:v>20</c:v>
                </c:pt>
                <c:pt idx="6">
                  <c:v>16</c:v>
                </c:pt>
                <c:pt idx="7">
                  <c:v>15</c:v>
                </c:pt>
                <c:pt idx="8">
                  <c:v>15</c:v>
                </c:pt>
                <c:pt idx="9">
                  <c:v>8</c:v>
                </c:pt>
                <c:pt idx="10">
                  <c:v>21</c:v>
                </c:pt>
                <c:pt idx="11">
                  <c:v>20</c:v>
                </c:pt>
                <c:pt idx="12">
                  <c:v>24</c:v>
                </c:pt>
                <c:pt idx="13">
                  <c:v>23</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Sheet1!$F$2:$F$15</c:f>
              <c:numCache>
                <c:formatCode>0</c:formatCode>
                <c:ptCount val="14"/>
                <c:pt idx="0">
                  <c:v>30</c:v>
                </c:pt>
                <c:pt idx="1">
                  <c:v>30</c:v>
                </c:pt>
                <c:pt idx="2">
                  <c:v>33</c:v>
                </c:pt>
                <c:pt idx="3">
                  <c:v>39</c:v>
                </c:pt>
                <c:pt idx="4">
                  <c:v>39</c:v>
                </c:pt>
                <c:pt idx="5">
                  <c:v>35</c:v>
                </c:pt>
                <c:pt idx="6">
                  <c:v>34</c:v>
                </c:pt>
                <c:pt idx="7">
                  <c:v>31</c:v>
                </c:pt>
                <c:pt idx="8">
                  <c:v>28</c:v>
                </c:pt>
                <c:pt idx="9">
                  <c:v>32</c:v>
                </c:pt>
                <c:pt idx="10">
                  <c:v>32</c:v>
                </c:pt>
                <c:pt idx="11">
                  <c:v>35</c:v>
                </c:pt>
                <c:pt idx="12">
                  <c:v>28</c:v>
                </c:pt>
                <c:pt idx="13">
                  <c:v>32</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Sheet1!$G$2:$G$15</c:f>
              <c:numCache>
                <c:formatCode>0</c:formatCode>
                <c:ptCount val="14"/>
                <c:pt idx="0">
                  <c:v>44</c:v>
                </c:pt>
                <c:pt idx="1">
                  <c:v>41</c:v>
                </c:pt>
                <c:pt idx="2">
                  <c:v>46</c:v>
                </c:pt>
                <c:pt idx="3">
                  <c:v>32</c:v>
                </c:pt>
                <c:pt idx="4">
                  <c:v>39</c:v>
                </c:pt>
                <c:pt idx="5">
                  <c:v>31</c:v>
                </c:pt>
                <c:pt idx="6">
                  <c:v>35</c:v>
                </c:pt>
                <c:pt idx="7">
                  <c:v>42</c:v>
                </c:pt>
                <c:pt idx="8">
                  <c:v>38</c:v>
                </c:pt>
                <c:pt idx="9">
                  <c:v>44</c:v>
                </c:pt>
                <c:pt idx="10">
                  <c:v>28</c:v>
                </c:pt>
                <c:pt idx="11">
                  <c:v>30</c:v>
                </c:pt>
                <c:pt idx="12">
                  <c:v>28</c:v>
                </c:pt>
                <c:pt idx="13">
                  <c:v>27</c:v>
                </c:pt>
              </c:numCache>
            </c:numRef>
          </c:val>
          <c:extLst>
            <c:ext xmlns:c16="http://schemas.microsoft.com/office/drawing/2014/chart" uri="{C3380CC4-5D6E-409C-BE32-E72D297353CC}">
              <c16:uniqueId val="{00000000-7D87-475B-824F-4A96E83C2DAE}"/>
            </c:ext>
          </c:extLst>
        </c:ser>
        <c:dLbls>
          <c:dLblPos val="ctr"/>
          <c:showLegendKey val="0"/>
          <c:showVal val="1"/>
          <c:showCatName val="0"/>
          <c:showSerName val="0"/>
          <c:showPercent val="0"/>
          <c:showBubbleSize val="0"/>
        </c:dLbls>
        <c:gapWidth val="75"/>
        <c:overlap val="100"/>
        <c:axId val="1922324448"/>
        <c:axId val="1922316832"/>
      </c:barChart>
      <c:catAx>
        <c:axId val="192232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6832"/>
        <c:crosses val="autoZero"/>
        <c:auto val="1"/>
        <c:lblAlgn val="ctr"/>
        <c:lblOffset val="100"/>
        <c:noMultiLvlLbl val="0"/>
      </c:catAx>
      <c:valAx>
        <c:axId val="1922316832"/>
        <c:scaling>
          <c:orientation val="minMax"/>
          <c:max val="1"/>
        </c:scaling>
        <c:delete val="1"/>
        <c:axPos val="t"/>
        <c:numFmt formatCode="0%" sourceLinked="1"/>
        <c:majorTickMark val="none"/>
        <c:minorTickMark val="none"/>
        <c:tickLblPos val="nextTo"/>
        <c:crossAx val="1922324448"/>
        <c:crosses val="autoZero"/>
        <c:crossBetween val="between"/>
      </c:valAx>
      <c:spPr>
        <a:noFill/>
        <a:ln>
          <a:noFill/>
        </a:ln>
        <a:effectLst/>
      </c:spPr>
    </c:plotArea>
    <c:legend>
      <c:legendPos val="b"/>
      <c:layout>
        <c:manualLayout>
          <c:xMode val="edge"/>
          <c:yMode val="edge"/>
          <c:x val="0.15214839746287218"/>
          <c:y val="0.92864550364600185"/>
          <c:w val="0.78440419995718591"/>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Don't know</c:v>
                </c:pt>
              </c:strCache>
            </c:strRef>
          </c:tx>
          <c:spPr>
            <a:solidFill>
              <a:schemeClr val="accent2">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Sheet1!$B$2:$B$15</c:f>
              <c:numCache>
                <c:formatCode>General</c:formatCode>
                <c:ptCount val="14"/>
                <c:pt idx="0">
                  <c:v>1</c:v>
                </c:pt>
                <c:pt idx="1">
                  <c:v>2</c:v>
                </c:pt>
                <c:pt idx="2">
                  <c:v>5</c:v>
                </c:pt>
                <c:pt idx="3">
                  <c:v>1</c:v>
                </c:pt>
                <c:pt idx="4">
                  <c:v>3</c:v>
                </c:pt>
                <c:pt idx="5">
                  <c:v>4</c:v>
                </c:pt>
                <c:pt idx="6">
                  <c:v>4</c:v>
                </c:pt>
                <c:pt idx="7">
                  <c:v>1</c:v>
                </c:pt>
                <c:pt idx="8">
                  <c:v>2</c:v>
                </c:pt>
                <c:pt idx="9">
                  <c:v>11</c:v>
                </c:pt>
                <c:pt idx="10">
                  <c:v>2</c:v>
                </c:pt>
                <c:pt idx="11">
                  <c:v>3</c:v>
                </c:pt>
                <c:pt idx="12">
                  <c:v>6</c:v>
                </c:pt>
                <c:pt idx="13">
                  <c:v>6</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Sheet1!$C$2:$C$15</c:f>
              <c:numCache>
                <c:formatCode>0</c:formatCode>
                <c:ptCount val="14"/>
                <c:pt idx="0">
                  <c:v>16</c:v>
                </c:pt>
                <c:pt idx="1">
                  <c:v>20</c:v>
                </c:pt>
                <c:pt idx="2">
                  <c:v>13</c:v>
                </c:pt>
                <c:pt idx="3">
                  <c:v>9</c:v>
                </c:pt>
                <c:pt idx="4">
                  <c:v>8</c:v>
                </c:pt>
                <c:pt idx="5">
                  <c:v>6</c:v>
                </c:pt>
                <c:pt idx="6">
                  <c:v>7</c:v>
                </c:pt>
                <c:pt idx="7">
                  <c:v>29</c:v>
                </c:pt>
                <c:pt idx="8">
                  <c:v>32</c:v>
                </c:pt>
                <c:pt idx="9">
                  <c:v>21</c:v>
                </c:pt>
                <c:pt idx="10">
                  <c:v>18</c:v>
                </c:pt>
                <c:pt idx="11">
                  <c:v>16</c:v>
                </c:pt>
                <c:pt idx="12">
                  <c:v>15</c:v>
                </c:pt>
                <c:pt idx="13">
                  <c:v>14</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Sheet1!$D$2:$D$15</c:f>
              <c:numCache>
                <c:formatCode>0</c:formatCode>
                <c:ptCount val="14"/>
                <c:pt idx="0">
                  <c:v>7</c:v>
                </c:pt>
                <c:pt idx="1">
                  <c:v>10</c:v>
                </c:pt>
                <c:pt idx="2">
                  <c:v>8</c:v>
                </c:pt>
                <c:pt idx="3">
                  <c:v>8</c:v>
                </c:pt>
                <c:pt idx="4">
                  <c:v>9</c:v>
                </c:pt>
                <c:pt idx="5">
                  <c:v>11</c:v>
                </c:pt>
                <c:pt idx="6">
                  <c:v>8</c:v>
                </c:pt>
                <c:pt idx="7">
                  <c:v>16</c:v>
                </c:pt>
                <c:pt idx="8">
                  <c:v>12</c:v>
                </c:pt>
                <c:pt idx="9">
                  <c:v>16</c:v>
                </c:pt>
                <c:pt idx="10">
                  <c:v>20</c:v>
                </c:pt>
                <c:pt idx="11">
                  <c:v>20</c:v>
                </c:pt>
                <c:pt idx="12">
                  <c:v>18</c:v>
                </c:pt>
                <c:pt idx="13">
                  <c:v>21</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Sheet1!$E$2:$E$15</c:f>
              <c:numCache>
                <c:formatCode>0</c:formatCode>
                <c:ptCount val="14"/>
                <c:pt idx="0">
                  <c:v>18</c:v>
                </c:pt>
                <c:pt idx="1">
                  <c:v>18</c:v>
                </c:pt>
                <c:pt idx="2">
                  <c:v>13</c:v>
                </c:pt>
                <c:pt idx="3">
                  <c:v>22</c:v>
                </c:pt>
                <c:pt idx="4">
                  <c:v>22</c:v>
                </c:pt>
                <c:pt idx="5">
                  <c:v>24</c:v>
                </c:pt>
                <c:pt idx="6">
                  <c:v>21</c:v>
                </c:pt>
                <c:pt idx="7">
                  <c:v>28</c:v>
                </c:pt>
                <c:pt idx="8">
                  <c:v>29</c:v>
                </c:pt>
                <c:pt idx="9">
                  <c:v>21</c:v>
                </c:pt>
                <c:pt idx="10">
                  <c:v>33</c:v>
                </c:pt>
                <c:pt idx="11">
                  <c:v>32</c:v>
                </c:pt>
                <c:pt idx="12">
                  <c:v>37</c:v>
                </c:pt>
                <c:pt idx="13">
                  <c:v>30</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Sheet1!$F$2:$F$15</c:f>
              <c:numCache>
                <c:formatCode>0</c:formatCode>
                <c:ptCount val="14"/>
                <c:pt idx="0">
                  <c:v>25</c:v>
                </c:pt>
                <c:pt idx="1">
                  <c:v>22</c:v>
                </c:pt>
                <c:pt idx="2">
                  <c:v>27</c:v>
                </c:pt>
                <c:pt idx="3">
                  <c:v>33</c:v>
                </c:pt>
                <c:pt idx="4">
                  <c:v>29</c:v>
                </c:pt>
                <c:pt idx="5">
                  <c:v>27</c:v>
                </c:pt>
                <c:pt idx="6">
                  <c:v>26</c:v>
                </c:pt>
                <c:pt idx="7">
                  <c:v>14</c:v>
                </c:pt>
                <c:pt idx="8">
                  <c:v>12</c:v>
                </c:pt>
                <c:pt idx="9">
                  <c:v>16</c:v>
                </c:pt>
                <c:pt idx="10">
                  <c:v>16</c:v>
                </c:pt>
                <c:pt idx="11">
                  <c:v>16</c:v>
                </c:pt>
                <c:pt idx="12">
                  <c:v>16</c:v>
                </c:pt>
                <c:pt idx="13">
                  <c:v>18</c:v>
                </c:pt>
              </c:numCache>
            </c:numRef>
          </c:val>
          <c:extLst>
            <c:ext xmlns:c16="http://schemas.microsoft.com/office/drawing/2014/chart" uri="{C3380CC4-5D6E-409C-BE32-E72D297353CC}">
              <c16:uniqueId val="{00000003-0AFA-434A-8BEE-97483CF708DA}"/>
            </c:ext>
          </c:extLst>
        </c:ser>
        <c:ser>
          <c:idx val="5"/>
          <c:order val="5"/>
          <c:tx>
            <c:strRef>
              <c:f>Sheet1!$G$1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strCache>
            </c:strRef>
          </c:cat>
          <c:val>
            <c:numRef>
              <c:f>Sheet1!$G$2:$G$15</c:f>
              <c:numCache>
                <c:formatCode>0</c:formatCode>
                <c:ptCount val="14"/>
                <c:pt idx="0">
                  <c:v>33</c:v>
                </c:pt>
                <c:pt idx="1">
                  <c:v>29</c:v>
                </c:pt>
                <c:pt idx="2">
                  <c:v>34</c:v>
                </c:pt>
                <c:pt idx="3">
                  <c:v>28</c:v>
                </c:pt>
                <c:pt idx="4">
                  <c:v>28</c:v>
                </c:pt>
                <c:pt idx="5">
                  <c:v>28</c:v>
                </c:pt>
                <c:pt idx="6">
                  <c:v>34</c:v>
                </c:pt>
                <c:pt idx="7">
                  <c:v>12</c:v>
                </c:pt>
                <c:pt idx="8">
                  <c:v>13</c:v>
                </c:pt>
                <c:pt idx="9">
                  <c:v>15</c:v>
                </c:pt>
                <c:pt idx="10">
                  <c:v>11</c:v>
                </c:pt>
                <c:pt idx="11">
                  <c:v>13</c:v>
                </c:pt>
                <c:pt idx="12">
                  <c:v>10</c:v>
                </c:pt>
                <c:pt idx="13">
                  <c:v>11</c:v>
                </c:pt>
              </c:numCache>
            </c:numRef>
          </c:val>
          <c:extLst>
            <c:ext xmlns:c16="http://schemas.microsoft.com/office/drawing/2014/chart" uri="{C3380CC4-5D6E-409C-BE32-E72D297353CC}">
              <c16:uniqueId val="{00000000-7D97-4484-BBE0-8341E0899406}"/>
            </c:ext>
          </c:extLst>
        </c:ser>
        <c:dLbls>
          <c:dLblPos val="ctr"/>
          <c:showLegendKey val="0"/>
          <c:showVal val="1"/>
          <c:showCatName val="0"/>
          <c:showSerName val="0"/>
          <c:showPercent val="0"/>
          <c:showBubbleSize val="0"/>
        </c:dLbls>
        <c:gapWidth val="75"/>
        <c:overlap val="100"/>
        <c:axId val="1922317376"/>
        <c:axId val="1922317920"/>
      </c:barChart>
      <c:catAx>
        <c:axId val="192231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17920"/>
        <c:crosses val="autoZero"/>
        <c:auto val="1"/>
        <c:lblAlgn val="ctr"/>
        <c:lblOffset val="100"/>
        <c:noMultiLvlLbl val="0"/>
      </c:catAx>
      <c:valAx>
        <c:axId val="1922317920"/>
        <c:scaling>
          <c:orientation val="minMax"/>
          <c:max val="1"/>
        </c:scaling>
        <c:delete val="1"/>
        <c:axPos val="t"/>
        <c:numFmt formatCode="0%" sourceLinked="1"/>
        <c:majorTickMark val="none"/>
        <c:minorTickMark val="none"/>
        <c:tickLblPos val="nextTo"/>
        <c:crossAx val="1922317376"/>
        <c:crosses val="autoZero"/>
        <c:crossBetween val="between"/>
      </c:valAx>
      <c:spPr>
        <a:noFill/>
        <a:ln>
          <a:noFill/>
        </a:ln>
        <a:effectLst/>
      </c:spPr>
    </c:plotArea>
    <c:legend>
      <c:legendPos val="b"/>
      <c:layout>
        <c:manualLayout>
          <c:xMode val="edge"/>
          <c:yMode val="edge"/>
          <c:x val="0.16841024652474273"/>
          <c:y val="0.92864550364600185"/>
          <c:w val="0.76814235089531535"/>
          <c:h val="5.5200921220158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Drink and drug driving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Driven when unsure if over the legal alcohol limit or not</c:v>
                </c:pt>
              </c:strCache>
            </c:strRef>
          </c:tx>
          <c:spPr>
            <a:ln w="28575" cap="rnd">
              <a:solidFill>
                <a:schemeClr val="accent1"/>
              </a:solidFill>
              <a:round/>
            </a:ln>
            <a:effectLst/>
          </c:spPr>
          <c:marker>
            <c:symbol val="none"/>
          </c:marker>
          <c:dLbls>
            <c:dLbl>
              <c:idx val="0"/>
              <c:layout>
                <c:manualLayout>
                  <c:x val="-1.3293342183278269E-2"/>
                  <c:y val="-2.61479689206188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D94-418D-BA1F-5660AEF9DCB5}"/>
                </c:ext>
              </c:extLst>
            </c:dLbl>
            <c:dLbl>
              <c:idx val="1"/>
              <c:delete val="1"/>
              <c:extLst>
                <c:ext xmlns:c15="http://schemas.microsoft.com/office/drawing/2012/chart" uri="{CE6537A1-D6FC-4f65-9D91-7224C49458BB}"/>
                <c:ext xmlns:c16="http://schemas.microsoft.com/office/drawing/2014/chart" uri="{C3380CC4-5D6E-409C-BE32-E72D297353CC}">
                  <c16:uniqueId val="{0000000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0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0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0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0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0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0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0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0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0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0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0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0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0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E-1007-4AA3-A71F-A781768C5079}"/>
                </c:ext>
              </c:extLst>
            </c:dLbl>
            <c:dLbl>
              <c:idx val="16"/>
              <c:delete val="1"/>
              <c:extLst>
                <c:ext xmlns:c15="http://schemas.microsoft.com/office/drawing/2012/chart" uri="{CE6537A1-D6FC-4f65-9D91-7224C49458BB}"/>
                <c:ext xmlns:c16="http://schemas.microsoft.com/office/drawing/2014/chart" uri="{C3380CC4-5D6E-409C-BE32-E72D297353CC}">
                  <c16:uniqueId val="{00000001-2376-410A-8334-6B3AEE263E83}"/>
                </c:ext>
              </c:extLst>
            </c:dLbl>
            <c:dLbl>
              <c:idx val="17"/>
              <c:delete val="1"/>
              <c:extLst>
                <c:ext xmlns:c15="http://schemas.microsoft.com/office/drawing/2012/chart" uri="{CE6537A1-D6FC-4f65-9D91-7224C49458BB}"/>
                <c:ext xmlns:c16="http://schemas.microsoft.com/office/drawing/2014/chart" uri="{C3380CC4-5D6E-409C-BE32-E72D297353CC}">
                  <c16:uniqueId val="{00000003-ED94-418D-BA1F-5660AEF9DCB5}"/>
                </c:ext>
              </c:extLst>
            </c:dLbl>
            <c:dLbl>
              <c:idx val="18"/>
              <c:layout>
                <c:manualLayout>
                  <c:x val="-2.3053664847454171E-3"/>
                  <c:y val="-5.620221290681709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2A-42C7-B68C-C2C34E26A3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2</c:v>
                </c:pt>
                <c:pt idx="1">
                  <c:v>4</c:v>
                </c:pt>
                <c:pt idx="2">
                  <c:v>4</c:v>
                </c:pt>
                <c:pt idx="3">
                  <c:v>2</c:v>
                </c:pt>
                <c:pt idx="4">
                  <c:v>5</c:v>
                </c:pt>
                <c:pt idx="5">
                  <c:v>3</c:v>
                </c:pt>
                <c:pt idx="6">
                  <c:v>4</c:v>
                </c:pt>
                <c:pt idx="7">
                  <c:v>3</c:v>
                </c:pt>
                <c:pt idx="8">
                  <c:v>4</c:v>
                </c:pt>
                <c:pt idx="9">
                  <c:v>3</c:v>
                </c:pt>
                <c:pt idx="10">
                  <c:v>2</c:v>
                </c:pt>
                <c:pt idx="11">
                  <c:v>4</c:v>
                </c:pt>
                <c:pt idx="12">
                  <c:v>5</c:v>
                </c:pt>
                <c:pt idx="13">
                  <c:v>2</c:v>
                </c:pt>
                <c:pt idx="14" formatCode="0">
                  <c:v>4</c:v>
                </c:pt>
                <c:pt idx="15" formatCode="0">
                  <c:v>2</c:v>
                </c:pt>
                <c:pt idx="16" formatCode="0">
                  <c:v>2</c:v>
                </c:pt>
                <c:pt idx="17" formatCode="0">
                  <c:v>2</c:v>
                </c:pt>
                <c:pt idx="18" formatCode="0">
                  <c:v>2</c:v>
                </c:pt>
              </c:numCache>
            </c:numRef>
          </c:val>
          <c:smooth val="0"/>
          <c:extLst>
            <c:ext xmlns:c16="http://schemas.microsoft.com/office/drawing/2014/chart" uri="{C3380CC4-5D6E-409C-BE32-E72D297353CC}">
              <c16:uniqueId val="{0000000F-1007-4AA3-A71F-A781768C5079}"/>
            </c:ext>
          </c:extLst>
        </c:ser>
        <c:ser>
          <c:idx val="1"/>
          <c:order val="1"/>
          <c:tx>
            <c:strRef>
              <c:f>Sheet1!$C$1</c:f>
              <c:strCache>
                <c:ptCount val="1"/>
                <c:pt idx="0">
                  <c:v>Driven when over the legal alcohol limit</c:v>
                </c:pt>
              </c:strCache>
            </c:strRef>
          </c:tx>
          <c:spPr>
            <a:ln w="28575" cap="rnd">
              <a:solidFill>
                <a:schemeClr val="accent2"/>
              </a:solidFill>
              <a:round/>
            </a:ln>
            <a:effectLst/>
          </c:spPr>
          <c:marker>
            <c:symbol val="none"/>
          </c:marker>
          <c:dLbls>
            <c:dLbl>
              <c:idx val="0"/>
              <c:layout>
                <c:manualLayout>
                  <c:x val="-2.5972857849378063E-2"/>
                  <c:y val="-2.05277476299372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94-418D-BA1F-5660AEF9DCB5}"/>
                </c:ext>
              </c:extLst>
            </c:dLbl>
            <c:dLbl>
              <c:idx val="1"/>
              <c:delete val="1"/>
              <c:extLst>
                <c:ext xmlns:c15="http://schemas.microsoft.com/office/drawing/2012/chart" uri="{CE6537A1-D6FC-4f65-9D91-7224C49458BB}"/>
                <c:ext xmlns:c16="http://schemas.microsoft.com/office/drawing/2014/chart" uri="{C3380CC4-5D6E-409C-BE32-E72D297353CC}">
                  <c16:uniqueId val="{0000001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1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1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1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1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1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1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1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1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1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1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1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1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1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00-28CB-4B9C-8179-47F7B7FB4554}"/>
                </c:ext>
              </c:extLst>
            </c:dLbl>
            <c:dLbl>
              <c:idx val="16"/>
              <c:delete val="1"/>
              <c:extLst>
                <c:ext xmlns:c15="http://schemas.microsoft.com/office/drawing/2012/chart" uri="{CE6537A1-D6FC-4f65-9D91-7224C49458BB}"/>
                <c:ext xmlns:c16="http://schemas.microsoft.com/office/drawing/2014/chart" uri="{C3380CC4-5D6E-409C-BE32-E72D297353CC}">
                  <c16:uniqueId val="{00000001-28CB-4B9C-8179-47F7B7FB4554}"/>
                </c:ext>
              </c:extLst>
            </c:dLbl>
            <c:dLbl>
              <c:idx val="17"/>
              <c:delete val="1"/>
              <c:extLst>
                <c:ext xmlns:c15="http://schemas.microsoft.com/office/drawing/2012/chart" uri="{CE6537A1-D6FC-4f65-9D91-7224C49458BB}"/>
                <c:ext xmlns:c16="http://schemas.microsoft.com/office/drawing/2014/chart" uri="{C3380CC4-5D6E-409C-BE32-E72D297353CC}">
                  <c16:uniqueId val="{00000004-ED94-418D-BA1F-5660AEF9DCB5}"/>
                </c:ext>
              </c:extLst>
            </c:dLbl>
            <c:dLbl>
              <c:idx val="18"/>
              <c:delete val="1"/>
              <c:extLst>
                <c:ext xmlns:c15="http://schemas.microsoft.com/office/drawing/2012/chart" uri="{CE6537A1-D6FC-4f65-9D91-7224C49458BB}"/>
                <c:ext xmlns:c16="http://schemas.microsoft.com/office/drawing/2014/chart" uri="{C3380CC4-5D6E-409C-BE32-E72D297353CC}">
                  <c16:uniqueId val="{00000000-D0FC-475B-9A82-26FA2230E3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1</c:v>
                </c:pt>
                <c:pt idx="1">
                  <c:v>0</c:v>
                </c:pt>
                <c:pt idx="2">
                  <c:v>1</c:v>
                </c:pt>
                <c:pt idx="3">
                  <c:v>0</c:v>
                </c:pt>
                <c:pt idx="4">
                  <c:v>2</c:v>
                </c:pt>
                <c:pt idx="5">
                  <c:v>2</c:v>
                </c:pt>
                <c:pt idx="6">
                  <c:v>1</c:v>
                </c:pt>
                <c:pt idx="7">
                  <c:v>2</c:v>
                </c:pt>
                <c:pt idx="8">
                  <c:v>1</c:v>
                </c:pt>
                <c:pt idx="9">
                  <c:v>2</c:v>
                </c:pt>
                <c:pt idx="10">
                  <c:v>1</c:v>
                </c:pt>
                <c:pt idx="11">
                  <c:v>1</c:v>
                </c:pt>
                <c:pt idx="12">
                  <c:v>1</c:v>
                </c:pt>
                <c:pt idx="13">
                  <c:v>2</c:v>
                </c:pt>
                <c:pt idx="14" formatCode="0">
                  <c:v>1</c:v>
                </c:pt>
                <c:pt idx="15" formatCode="0">
                  <c:v>3</c:v>
                </c:pt>
                <c:pt idx="16" formatCode="0">
                  <c:v>1</c:v>
                </c:pt>
                <c:pt idx="17" formatCode="0">
                  <c:v>2</c:v>
                </c:pt>
                <c:pt idx="18" formatCode="0">
                  <c:v>1</c:v>
                </c:pt>
              </c:numCache>
            </c:numRef>
          </c:val>
          <c:smooth val="0"/>
          <c:extLst>
            <c:ext xmlns:c16="http://schemas.microsoft.com/office/drawing/2014/chart" uri="{C3380CC4-5D6E-409C-BE32-E72D297353CC}">
              <c16:uniqueId val="{0000001E-1007-4AA3-A71F-A781768C5079}"/>
            </c:ext>
          </c:extLst>
        </c:ser>
        <c:ser>
          <c:idx val="2"/>
          <c:order val="2"/>
          <c:tx>
            <c:strRef>
              <c:f>Sheet1!$D$1</c:f>
              <c:strCache>
                <c:ptCount val="1"/>
                <c:pt idx="0">
                  <c:v>Driven while under the influence of drugs*</c:v>
                </c:pt>
              </c:strCache>
            </c:strRef>
          </c:tx>
          <c:spPr>
            <a:ln w="28575" cap="rnd">
              <a:solidFill>
                <a:schemeClr val="accent3"/>
              </a:solidFill>
              <a:round/>
            </a:ln>
            <a:effectLst/>
          </c:spPr>
          <c:marker>
            <c:symbol val="none"/>
          </c:marker>
          <c:dLbls>
            <c:dLbl>
              <c:idx val="0"/>
              <c:layout>
                <c:manualLayout>
                  <c:x val="-1.9056758395141812E-2"/>
                  <c:y val="-6.477194403233176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1007-4AA3-A71F-A781768C5079}"/>
                </c:ext>
              </c:extLst>
            </c:dLbl>
            <c:dLbl>
              <c:idx val="1"/>
              <c:delete val="1"/>
              <c:extLst>
                <c:ext xmlns:c15="http://schemas.microsoft.com/office/drawing/2012/chart" uri="{CE6537A1-D6FC-4f65-9D91-7224C49458BB}"/>
                <c:ext xmlns:c16="http://schemas.microsoft.com/office/drawing/2014/chart" uri="{C3380CC4-5D6E-409C-BE32-E72D297353CC}">
                  <c16:uniqueId val="{00000020-1007-4AA3-A71F-A781768C5079}"/>
                </c:ext>
              </c:extLst>
            </c:dLbl>
            <c:dLbl>
              <c:idx val="2"/>
              <c:delete val="1"/>
              <c:extLst>
                <c:ext xmlns:c15="http://schemas.microsoft.com/office/drawing/2012/chart" uri="{CE6537A1-D6FC-4f65-9D91-7224C49458BB}"/>
                <c:ext xmlns:c16="http://schemas.microsoft.com/office/drawing/2014/chart" uri="{C3380CC4-5D6E-409C-BE32-E72D297353CC}">
                  <c16:uniqueId val="{00000021-1007-4AA3-A71F-A781768C5079}"/>
                </c:ext>
              </c:extLst>
            </c:dLbl>
            <c:dLbl>
              <c:idx val="3"/>
              <c:delete val="1"/>
              <c:extLst>
                <c:ext xmlns:c15="http://schemas.microsoft.com/office/drawing/2012/chart" uri="{CE6537A1-D6FC-4f65-9D91-7224C49458BB}"/>
                <c:ext xmlns:c16="http://schemas.microsoft.com/office/drawing/2014/chart" uri="{C3380CC4-5D6E-409C-BE32-E72D297353CC}">
                  <c16:uniqueId val="{00000022-1007-4AA3-A71F-A781768C5079}"/>
                </c:ext>
              </c:extLst>
            </c:dLbl>
            <c:dLbl>
              <c:idx val="4"/>
              <c:delete val="1"/>
              <c:extLst>
                <c:ext xmlns:c15="http://schemas.microsoft.com/office/drawing/2012/chart" uri="{CE6537A1-D6FC-4f65-9D91-7224C49458BB}"/>
                <c:ext xmlns:c16="http://schemas.microsoft.com/office/drawing/2014/chart" uri="{C3380CC4-5D6E-409C-BE32-E72D297353CC}">
                  <c16:uniqueId val="{00000023-1007-4AA3-A71F-A781768C5079}"/>
                </c:ext>
              </c:extLst>
            </c:dLbl>
            <c:dLbl>
              <c:idx val="5"/>
              <c:delete val="1"/>
              <c:extLst>
                <c:ext xmlns:c15="http://schemas.microsoft.com/office/drawing/2012/chart" uri="{CE6537A1-D6FC-4f65-9D91-7224C49458BB}"/>
                <c:ext xmlns:c16="http://schemas.microsoft.com/office/drawing/2014/chart" uri="{C3380CC4-5D6E-409C-BE32-E72D297353CC}">
                  <c16:uniqueId val="{00000024-1007-4AA3-A71F-A781768C5079}"/>
                </c:ext>
              </c:extLst>
            </c:dLbl>
            <c:dLbl>
              <c:idx val="6"/>
              <c:delete val="1"/>
              <c:extLst>
                <c:ext xmlns:c15="http://schemas.microsoft.com/office/drawing/2012/chart" uri="{CE6537A1-D6FC-4f65-9D91-7224C49458BB}"/>
                <c:ext xmlns:c16="http://schemas.microsoft.com/office/drawing/2014/chart" uri="{C3380CC4-5D6E-409C-BE32-E72D297353CC}">
                  <c16:uniqueId val="{00000025-1007-4AA3-A71F-A781768C5079}"/>
                </c:ext>
              </c:extLst>
            </c:dLbl>
            <c:dLbl>
              <c:idx val="7"/>
              <c:delete val="1"/>
              <c:extLst>
                <c:ext xmlns:c15="http://schemas.microsoft.com/office/drawing/2012/chart" uri="{CE6537A1-D6FC-4f65-9D91-7224C49458BB}"/>
                <c:ext xmlns:c16="http://schemas.microsoft.com/office/drawing/2014/chart" uri="{C3380CC4-5D6E-409C-BE32-E72D297353CC}">
                  <c16:uniqueId val="{00000026-1007-4AA3-A71F-A781768C5079}"/>
                </c:ext>
              </c:extLst>
            </c:dLbl>
            <c:dLbl>
              <c:idx val="8"/>
              <c:delete val="1"/>
              <c:extLst>
                <c:ext xmlns:c15="http://schemas.microsoft.com/office/drawing/2012/chart" uri="{CE6537A1-D6FC-4f65-9D91-7224C49458BB}"/>
                <c:ext xmlns:c16="http://schemas.microsoft.com/office/drawing/2014/chart" uri="{C3380CC4-5D6E-409C-BE32-E72D297353CC}">
                  <c16:uniqueId val="{00000027-1007-4AA3-A71F-A781768C5079}"/>
                </c:ext>
              </c:extLst>
            </c:dLbl>
            <c:dLbl>
              <c:idx val="9"/>
              <c:delete val="1"/>
              <c:extLst>
                <c:ext xmlns:c15="http://schemas.microsoft.com/office/drawing/2012/chart" uri="{CE6537A1-D6FC-4f65-9D91-7224C49458BB}"/>
                <c:ext xmlns:c16="http://schemas.microsoft.com/office/drawing/2014/chart" uri="{C3380CC4-5D6E-409C-BE32-E72D297353CC}">
                  <c16:uniqueId val="{00000028-1007-4AA3-A71F-A781768C5079}"/>
                </c:ext>
              </c:extLst>
            </c:dLbl>
            <c:dLbl>
              <c:idx val="10"/>
              <c:delete val="1"/>
              <c:extLst>
                <c:ext xmlns:c15="http://schemas.microsoft.com/office/drawing/2012/chart" uri="{CE6537A1-D6FC-4f65-9D91-7224C49458BB}"/>
                <c:ext xmlns:c16="http://schemas.microsoft.com/office/drawing/2014/chart" uri="{C3380CC4-5D6E-409C-BE32-E72D297353CC}">
                  <c16:uniqueId val="{00000029-1007-4AA3-A71F-A781768C5079}"/>
                </c:ext>
              </c:extLst>
            </c:dLbl>
            <c:dLbl>
              <c:idx val="11"/>
              <c:delete val="1"/>
              <c:extLst>
                <c:ext xmlns:c15="http://schemas.microsoft.com/office/drawing/2012/chart" uri="{CE6537A1-D6FC-4f65-9D91-7224C49458BB}"/>
                <c:ext xmlns:c16="http://schemas.microsoft.com/office/drawing/2014/chart" uri="{C3380CC4-5D6E-409C-BE32-E72D297353CC}">
                  <c16:uniqueId val="{0000002A-1007-4AA3-A71F-A781768C5079}"/>
                </c:ext>
              </c:extLst>
            </c:dLbl>
            <c:dLbl>
              <c:idx val="12"/>
              <c:delete val="1"/>
              <c:extLst>
                <c:ext xmlns:c15="http://schemas.microsoft.com/office/drawing/2012/chart" uri="{CE6537A1-D6FC-4f65-9D91-7224C49458BB}"/>
                <c:ext xmlns:c16="http://schemas.microsoft.com/office/drawing/2014/chart" uri="{C3380CC4-5D6E-409C-BE32-E72D297353CC}">
                  <c16:uniqueId val="{0000002B-1007-4AA3-A71F-A781768C5079}"/>
                </c:ext>
              </c:extLst>
            </c:dLbl>
            <c:dLbl>
              <c:idx val="13"/>
              <c:delete val="1"/>
              <c:extLst>
                <c:ext xmlns:c15="http://schemas.microsoft.com/office/drawing/2012/chart" uri="{CE6537A1-D6FC-4f65-9D91-7224C49458BB}"/>
                <c:ext xmlns:c16="http://schemas.microsoft.com/office/drawing/2014/chart" uri="{C3380CC4-5D6E-409C-BE32-E72D297353CC}">
                  <c16:uniqueId val="{0000002C-1007-4AA3-A71F-A781768C5079}"/>
                </c:ext>
              </c:extLst>
            </c:dLbl>
            <c:dLbl>
              <c:idx val="14"/>
              <c:delete val="1"/>
              <c:extLst>
                <c:ext xmlns:c15="http://schemas.microsoft.com/office/drawing/2012/chart" uri="{CE6537A1-D6FC-4f65-9D91-7224C49458BB}"/>
                <c:ext xmlns:c16="http://schemas.microsoft.com/office/drawing/2014/chart" uri="{C3380CC4-5D6E-409C-BE32-E72D297353CC}">
                  <c16:uniqueId val="{0000002D-1007-4AA3-A71F-A781768C5079}"/>
                </c:ext>
              </c:extLst>
            </c:dLbl>
            <c:dLbl>
              <c:idx val="15"/>
              <c:delete val="1"/>
              <c:extLst>
                <c:ext xmlns:c15="http://schemas.microsoft.com/office/drawing/2012/chart" uri="{CE6537A1-D6FC-4f65-9D91-7224C49458BB}"/>
                <c:ext xmlns:c16="http://schemas.microsoft.com/office/drawing/2014/chart" uri="{C3380CC4-5D6E-409C-BE32-E72D297353CC}">
                  <c16:uniqueId val="{0000002E-1007-4AA3-A71F-A781768C5079}"/>
                </c:ext>
              </c:extLst>
            </c:dLbl>
            <c:dLbl>
              <c:idx val="16"/>
              <c:delete val="1"/>
              <c:extLst>
                <c:ext xmlns:c15="http://schemas.microsoft.com/office/drawing/2012/chart" uri="{CE6537A1-D6FC-4f65-9D91-7224C49458BB}"/>
                <c:ext xmlns:c16="http://schemas.microsoft.com/office/drawing/2014/chart" uri="{C3380CC4-5D6E-409C-BE32-E72D297353CC}">
                  <c16:uniqueId val="{00000002-28CB-4B9C-8179-47F7B7FB4554}"/>
                </c:ext>
              </c:extLst>
            </c:dLbl>
            <c:dLbl>
              <c:idx val="17"/>
              <c:delete val="1"/>
              <c:extLst>
                <c:ext xmlns:c15="http://schemas.microsoft.com/office/drawing/2012/chart" uri="{CE6537A1-D6FC-4f65-9D91-7224C49458BB}"/>
                <c:ext xmlns:c16="http://schemas.microsoft.com/office/drawing/2014/chart" uri="{C3380CC4-5D6E-409C-BE32-E72D297353CC}">
                  <c16:uniqueId val="{00000002-ED94-418D-BA1F-5660AEF9DCB5}"/>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12A-42C7-B68C-C2C34E26A3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0</c:v>
                </c:pt>
                <c:pt idx="1">
                  <c:v>1</c:v>
                </c:pt>
                <c:pt idx="2">
                  <c:v>0</c:v>
                </c:pt>
                <c:pt idx="3">
                  <c:v>0</c:v>
                </c:pt>
                <c:pt idx="4">
                  <c:v>3</c:v>
                </c:pt>
                <c:pt idx="5">
                  <c:v>1</c:v>
                </c:pt>
                <c:pt idx="6">
                  <c:v>1</c:v>
                </c:pt>
                <c:pt idx="7">
                  <c:v>2</c:v>
                </c:pt>
                <c:pt idx="8">
                  <c:v>0</c:v>
                </c:pt>
                <c:pt idx="9">
                  <c:v>1</c:v>
                </c:pt>
                <c:pt idx="10">
                  <c:v>1</c:v>
                </c:pt>
                <c:pt idx="11">
                  <c:v>1</c:v>
                </c:pt>
                <c:pt idx="12">
                  <c:v>1</c:v>
                </c:pt>
                <c:pt idx="13">
                  <c:v>1</c:v>
                </c:pt>
                <c:pt idx="14" formatCode="0">
                  <c:v>1</c:v>
                </c:pt>
                <c:pt idx="15" formatCode="0">
                  <c:v>2</c:v>
                </c:pt>
                <c:pt idx="16" formatCode="0">
                  <c:v>0</c:v>
                </c:pt>
                <c:pt idx="17" formatCode="0">
                  <c:v>1</c:v>
                </c:pt>
                <c:pt idx="18" formatCode="0">
                  <c:v>1</c:v>
                </c:pt>
              </c:numCache>
            </c:numRef>
          </c:val>
          <c:smooth val="0"/>
          <c:extLst>
            <c:ext xmlns:c16="http://schemas.microsoft.com/office/drawing/2014/chart" uri="{C3380CC4-5D6E-409C-BE32-E72D297353CC}">
              <c16:uniqueId val="{0000002F-1007-4AA3-A71F-A781768C5079}"/>
            </c:ext>
          </c:extLst>
        </c:ser>
        <c:dLbls>
          <c:dLblPos val="t"/>
          <c:showLegendKey val="0"/>
          <c:showVal val="1"/>
          <c:showCatName val="0"/>
          <c:showSerName val="0"/>
          <c:showPercent val="0"/>
          <c:showBubbleSize val="0"/>
        </c:dLbls>
        <c:smooth val="0"/>
        <c:axId val="1922318464"/>
        <c:axId val="1922319008"/>
      </c:lineChart>
      <c:catAx>
        <c:axId val="192231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9008"/>
        <c:crosses val="autoZero"/>
        <c:auto val="1"/>
        <c:lblAlgn val="ctr"/>
        <c:lblOffset val="100"/>
        <c:noMultiLvlLbl val="0"/>
      </c:catAx>
      <c:valAx>
        <c:axId val="19223190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8464"/>
        <c:crosses val="autoZero"/>
        <c:crossBetween val="between"/>
      </c:valAx>
      <c:spPr>
        <a:noFill/>
        <a:ln>
          <a:noFill/>
        </a:ln>
        <a:effectLst/>
      </c:spPr>
    </c:plotArea>
    <c:legend>
      <c:legendPos val="r"/>
      <c:layout>
        <c:manualLayout>
          <c:xMode val="edge"/>
          <c:yMode val="edge"/>
          <c:x val="0.70741087285259419"/>
          <c:y val="0.29940711090754402"/>
          <c:w val="0.22909615747141596"/>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saying agree strongly / agree slightly</a:t>
            </a:r>
          </a:p>
        </c:rich>
      </c:tx>
      <c:layout>
        <c:manualLayout>
          <c:xMode val="edge"/>
          <c:yMode val="edge"/>
          <c:x val="0.19251017288342628"/>
          <c:y val="1.214566096425643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0640028775204689"/>
          <c:w val="0.63210525976624499"/>
          <c:h val="0.77187460157571264"/>
        </c:manualLayout>
      </c:layout>
      <c:lineChart>
        <c:grouping val="standard"/>
        <c:varyColors val="0"/>
        <c:ser>
          <c:idx val="0"/>
          <c:order val="0"/>
          <c:tx>
            <c:strRef>
              <c:f>Sheet1!$B$1</c:f>
              <c:strCache>
                <c:ptCount val="1"/>
                <c:pt idx="0">
                  <c:v>Drivers should not take any illegal drugs in the hours before driving (new statement in 2019)</c:v>
                </c:pt>
              </c:strCache>
            </c:strRef>
          </c:tx>
          <c:spPr>
            <a:ln w="28575" cap="rnd">
              <a:solidFill>
                <a:schemeClr val="accent1"/>
              </a:solidFill>
              <a:round/>
            </a:ln>
            <a:effectLst/>
          </c:spPr>
          <c:marker>
            <c:symbol val="none"/>
          </c:marker>
          <c:dLbls>
            <c:dLbl>
              <c:idx val="14"/>
              <c:layout>
                <c:manualLayout>
                  <c:x val="-2.4857659502997474E-2"/>
                  <c:y val="-1.42214778870826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875-4A87-94A4-5C68F4C2444A}"/>
                </c:ext>
              </c:extLst>
            </c:dLbl>
            <c:dLbl>
              <c:idx val="15"/>
              <c:delete val="1"/>
              <c:extLst>
                <c:ext xmlns:c15="http://schemas.microsoft.com/office/drawing/2012/chart" uri="{CE6537A1-D6FC-4f65-9D91-7224C49458BB}"/>
                <c:ext xmlns:c16="http://schemas.microsoft.com/office/drawing/2014/chart" uri="{C3380CC4-5D6E-409C-BE32-E72D297353CC}">
                  <c16:uniqueId val="{00000001-2875-4A87-94A4-5C68F4C2444A}"/>
                </c:ext>
              </c:extLst>
            </c:dLbl>
            <c:dLbl>
              <c:idx val="16"/>
              <c:delete val="1"/>
              <c:extLst>
                <c:ext xmlns:c15="http://schemas.microsoft.com/office/drawing/2012/chart" uri="{CE6537A1-D6FC-4f65-9D91-7224C49458BB}"/>
                <c:ext xmlns:c16="http://schemas.microsoft.com/office/drawing/2014/chart" uri="{C3380CC4-5D6E-409C-BE32-E72D297353CC}">
                  <c16:uniqueId val="{00000002-2875-4A87-94A4-5C68F4C2444A}"/>
                </c:ext>
              </c:extLst>
            </c:dLbl>
            <c:dLbl>
              <c:idx val="17"/>
              <c:delete val="1"/>
              <c:extLst>
                <c:ext xmlns:c15="http://schemas.microsoft.com/office/drawing/2012/chart" uri="{CE6537A1-D6FC-4f65-9D91-7224C49458BB}"/>
                <c:ext xmlns:c16="http://schemas.microsoft.com/office/drawing/2014/chart" uri="{C3380CC4-5D6E-409C-BE32-E72D297353CC}">
                  <c16:uniqueId val="{00000003-2875-4A87-94A4-5C68F4C2444A}"/>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14">
                  <c:v>96</c:v>
                </c:pt>
                <c:pt idx="15">
                  <c:v>89</c:v>
                </c:pt>
                <c:pt idx="16">
                  <c:v>97</c:v>
                </c:pt>
                <c:pt idx="17">
                  <c:v>92</c:v>
                </c:pt>
                <c:pt idx="18">
                  <c:v>93</c:v>
                </c:pt>
              </c:numCache>
            </c:numRef>
          </c:val>
          <c:smooth val="0"/>
          <c:extLst>
            <c:ext xmlns:c16="http://schemas.microsoft.com/office/drawing/2014/chart" uri="{C3380CC4-5D6E-409C-BE32-E72D297353CC}">
              <c16:uniqueId val="{00000004-2875-4A87-94A4-5C68F4C2444A}"/>
            </c:ext>
          </c:extLst>
        </c:ser>
        <c:ser>
          <c:idx val="1"/>
          <c:order val="1"/>
          <c:tx>
            <c:strRef>
              <c:f>Sheet1!$C$1</c:f>
              <c:strCache>
                <c:ptCount val="1"/>
                <c:pt idx="0">
                  <c:v>Drivers should not drink any alcohol in the hours before driving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Ref>
          </c:val>
          <c:smooth val="0"/>
          <c:extLst>
            <c:ext xmlns:c16="http://schemas.microsoft.com/office/drawing/2014/chart" uri="{C3380CC4-5D6E-409C-BE32-E72D297353CC}">
              <c16:uniqueId val="{0000000E-2875-4A87-94A4-5C68F4C2444A}"/>
            </c:ext>
          </c:extLst>
        </c:ser>
        <c:ser>
          <c:idx val="2"/>
          <c:order val="2"/>
          <c:tx>
            <c:strRef>
              <c:f>Sheet1!$D$1</c:f>
              <c:strCache>
                <c:ptCount val="1"/>
                <c:pt idx="0">
                  <c:v>Even one alcoholic drink could put you over the drink drive limit</c:v>
                </c:pt>
              </c:strCache>
            </c:strRef>
          </c:tx>
          <c:spPr>
            <a:ln w="28575" cap="rnd">
              <a:solidFill>
                <a:schemeClr val="accent3"/>
              </a:solidFill>
              <a:round/>
            </a:ln>
            <a:effectLst/>
          </c:spPr>
          <c:marker>
            <c:symbol val="none"/>
          </c:marker>
          <c:dLbls>
            <c:dLbl>
              <c:idx val="3"/>
              <c:layout>
                <c:manualLayout>
                  <c:x val="-2.8817081059317715E-2"/>
                  <c:y val="8.3009457484381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875-4A87-94A4-5C68F4C2444A}"/>
                </c:ext>
              </c:extLst>
            </c:dLbl>
            <c:dLbl>
              <c:idx val="4"/>
              <c:delete val="1"/>
              <c:extLst>
                <c:ext xmlns:c15="http://schemas.microsoft.com/office/drawing/2012/chart" uri="{CE6537A1-D6FC-4f65-9D91-7224C49458BB}"/>
                <c:ext xmlns:c16="http://schemas.microsoft.com/office/drawing/2014/chart" uri="{C3380CC4-5D6E-409C-BE32-E72D297353CC}">
                  <c16:uniqueId val="{00000010-2875-4A87-94A4-5C68F4C2444A}"/>
                </c:ext>
              </c:extLst>
            </c:dLbl>
            <c:dLbl>
              <c:idx val="5"/>
              <c:delete val="1"/>
              <c:extLst>
                <c:ext xmlns:c15="http://schemas.microsoft.com/office/drawing/2012/chart" uri="{CE6537A1-D6FC-4f65-9D91-7224C49458BB}"/>
                <c:ext xmlns:c16="http://schemas.microsoft.com/office/drawing/2014/chart" uri="{C3380CC4-5D6E-409C-BE32-E72D297353CC}">
                  <c16:uniqueId val="{00000011-2875-4A87-94A4-5C68F4C2444A}"/>
                </c:ext>
              </c:extLst>
            </c:dLbl>
            <c:dLbl>
              <c:idx val="6"/>
              <c:delete val="1"/>
              <c:extLst>
                <c:ext xmlns:c15="http://schemas.microsoft.com/office/drawing/2012/chart" uri="{CE6537A1-D6FC-4f65-9D91-7224C49458BB}"/>
                <c:ext xmlns:c16="http://schemas.microsoft.com/office/drawing/2014/chart" uri="{C3380CC4-5D6E-409C-BE32-E72D297353CC}">
                  <c16:uniqueId val="{00000012-2875-4A87-94A4-5C68F4C2444A}"/>
                </c:ext>
              </c:extLst>
            </c:dLbl>
            <c:dLbl>
              <c:idx val="7"/>
              <c:delete val="1"/>
              <c:extLst>
                <c:ext xmlns:c15="http://schemas.microsoft.com/office/drawing/2012/chart" uri="{CE6537A1-D6FC-4f65-9D91-7224C49458BB}"/>
                <c:ext xmlns:c16="http://schemas.microsoft.com/office/drawing/2014/chart" uri="{C3380CC4-5D6E-409C-BE32-E72D297353CC}">
                  <c16:uniqueId val="{00000013-2875-4A87-94A4-5C68F4C2444A}"/>
                </c:ext>
              </c:extLst>
            </c:dLbl>
            <c:dLbl>
              <c:idx val="8"/>
              <c:delete val="1"/>
              <c:extLst>
                <c:ext xmlns:c15="http://schemas.microsoft.com/office/drawing/2012/chart" uri="{CE6537A1-D6FC-4f65-9D91-7224C49458BB}"/>
                <c:ext xmlns:c16="http://schemas.microsoft.com/office/drawing/2014/chart" uri="{C3380CC4-5D6E-409C-BE32-E72D297353CC}">
                  <c16:uniqueId val="{00000014-2875-4A87-94A4-5C68F4C2444A}"/>
                </c:ext>
              </c:extLst>
            </c:dLbl>
            <c:dLbl>
              <c:idx val="9"/>
              <c:delete val="1"/>
              <c:extLst>
                <c:ext xmlns:c15="http://schemas.microsoft.com/office/drawing/2012/chart" uri="{CE6537A1-D6FC-4f65-9D91-7224C49458BB}"/>
                <c:ext xmlns:c16="http://schemas.microsoft.com/office/drawing/2014/chart" uri="{C3380CC4-5D6E-409C-BE32-E72D297353CC}">
                  <c16:uniqueId val="{00000015-2875-4A87-94A4-5C68F4C2444A}"/>
                </c:ext>
              </c:extLst>
            </c:dLbl>
            <c:dLbl>
              <c:idx val="10"/>
              <c:delete val="1"/>
              <c:extLst>
                <c:ext xmlns:c15="http://schemas.microsoft.com/office/drawing/2012/chart" uri="{CE6537A1-D6FC-4f65-9D91-7224C49458BB}"/>
                <c:ext xmlns:c16="http://schemas.microsoft.com/office/drawing/2014/chart" uri="{C3380CC4-5D6E-409C-BE32-E72D297353CC}">
                  <c16:uniqueId val="{00000016-2875-4A87-94A4-5C68F4C2444A}"/>
                </c:ext>
              </c:extLst>
            </c:dLbl>
            <c:dLbl>
              <c:idx val="11"/>
              <c:delete val="1"/>
              <c:extLst>
                <c:ext xmlns:c15="http://schemas.microsoft.com/office/drawing/2012/chart" uri="{CE6537A1-D6FC-4f65-9D91-7224C49458BB}"/>
                <c:ext xmlns:c16="http://schemas.microsoft.com/office/drawing/2014/chart" uri="{C3380CC4-5D6E-409C-BE32-E72D297353CC}">
                  <c16:uniqueId val="{00000017-2875-4A87-94A4-5C68F4C2444A}"/>
                </c:ext>
              </c:extLst>
            </c:dLbl>
            <c:dLbl>
              <c:idx val="12"/>
              <c:delete val="1"/>
              <c:extLst>
                <c:ext xmlns:c15="http://schemas.microsoft.com/office/drawing/2012/chart" uri="{CE6537A1-D6FC-4f65-9D91-7224C49458BB}"/>
                <c:ext xmlns:c16="http://schemas.microsoft.com/office/drawing/2014/chart" uri="{C3380CC4-5D6E-409C-BE32-E72D297353CC}">
                  <c16:uniqueId val="{00000018-2875-4A87-94A4-5C68F4C2444A}"/>
                </c:ext>
              </c:extLst>
            </c:dLbl>
            <c:dLbl>
              <c:idx val="13"/>
              <c:delete val="1"/>
              <c:extLst>
                <c:ext xmlns:c15="http://schemas.microsoft.com/office/drawing/2012/chart" uri="{CE6537A1-D6FC-4f65-9D91-7224C49458BB}"/>
                <c:ext xmlns:c16="http://schemas.microsoft.com/office/drawing/2014/chart" uri="{C3380CC4-5D6E-409C-BE32-E72D297353CC}">
                  <c16:uniqueId val="{00000019-2875-4A87-94A4-5C68F4C2444A}"/>
                </c:ext>
              </c:extLst>
            </c:dLbl>
            <c:dLbl>
              <c:idx val="14"/>
              <c:delete val="1"/>
              <c:extLst>
                <c:ext xmlns:c15="http://schemas.microsoft.com/office/drawing/2012/chart" uri="{CE6537A1-D6FC-4f65-9D91-7224C49458BB}"/>
                <c:ext xmlns:c16="http://schemas.microsoft.com/office/drawing/2014/chart" uri="{C3380CC4-5D6E-409C-BE32-E72D297353CC}">
                  <c16:uniqueId val="{0000001A-2875-4A87-94A4-5C68F4C2444A}"/>
                </c:ext>
              </c:extLst>
            </c:dLbl>
            <c:dLbl>
              <c:idx val="15"/>
              <c:delete val="1"/>
              <c:extLst>
                <c:ext xmlns:c15="http://schemas.microsoft.com/office/drawing/2012/chart" uri="{CE6537A1-D6FC-4f65-9D91-7224C49458BB}"/>
                <c:ext xmlns:c16="http://schemas.microsoft.com/office/drawing/2014/chart" uri="{C3380CC4-5D6E-409C-BE32-E72D297353CC}">
                  <c16:uniqueId val="{0000001B-2875-4A87-94A4-5C68F4C2444A}"/>
                </c:ext>
              </c:extLst>
            </c:dLbl>
            <c:dLbl>
              <c:idx val="16"/>
              <c:delete val="1"/>
              <c:extLst>
                <c:ext xmlns:c15="http://schemas.microsoft.com/office/drawing/2012/chart" uri="{CE6537A1-D6FC-4f65-9D91-7224C49458BB}"/>
                <c:ext xmlns:c16="http://schemas.microsoft.com/office/drawing/2014/chart" uri="{C3380CC4-5D6E-409C-BE32-E72D297353CC}">
                  <c16:uniqueId val="{0000001C-2875-4A87-94A4-5C68F4C2444A}"/>
                </c:ext>
              </c:extLst>
            </c:dLbl>
            <c:dLbl>
              <c:idx val="17"/>
              <c:delete val="1"/>
              <c:extLst>
                <c:ext xmlns:c15="http://schemas.microsoft.com/office/drawing/2012/chart" uri="{CE6537A1-D6FC-4f65-9D91-7224C49458BB}"/>
                <c:ext xmlns:c16="http://schemas.microsoft.com/office/drawing/2014/chart" uri="{C3380CC4-5D6E-409C-BE32-E72D297353CC}">
                  <c16:uniqueId val="{0000001D-2875-4A87-94A4-5C68F4C2444A}"/>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3">
                  <c:v>76</c:v>
                </c:pt>
                <c:pt idx="4">
                  <c:v>75</c:v>
                </c:pt>
                <c:pt idx="5">
                  <c:v>79</c:v>
                </c:pt>
                <c:pt idx="6">
                  <c:v>90</c:v>
                </c:pt>
                <c:pt idx="7">
                  <c:v>88</c:v>
                </c:pt>
                <c:pt idx="8">
                  <c:v>88</c:v>
                </c:pt>
                <c:pt idx="9">
                  <c:v>85</c:v>
                </c:pt>
                <c:pt idx="10">
                  <c:v>88</c:v>
                </c:pt>
                <c:pt idx="11">
                  <c:v>85</c:v>
                </c:pt>
                <c:pt idx="12">
                  <c:v>86</c:v>
                </c:pt>
                <c:pt idx="13">
                  <c:v>89</c:v>
                </c:pt>
                <c:pt idx="14">
                  <c:v>85</c:v>
                </c:pt>
                <c:pt idx="15" formatCode="0">
                  <c:v>83</c:v>
                </c:pt>
                <c:pt idx="16" formatCode="0">
                  <c:v>90</c:v>
                </c:pt>
                <c:pt idx="17" formatCode="0">
                  <c:v>87</c:v>
                </c:pt>
                <c:pt idx="18" formatCode="0">
                  <c:v>90</c:v>
                </c:pt>
              </c:numCache>
            </c:numRef>
          </c:val>
          <c:smooth val="0"/>
          <c:extLst>
            <c:ext xmlns:c16="http://schemas.microsoft.com/office/drawing/2014/chart" uri="{C3380CC4-5D6E-409C-BE32-E72D297353CC}">
              <c16:uniqueId val="{0000001E-2875-4A87-94A4-5C68F4C2444A}"/>
            </c:ext>
          </c:extLst>
        </c:ser>
        <c:ser>
          <c:idx val="3"/>
          <c:order val="3"/>
          <c:tx>
            <c:strRef>
              <c:f>Sheet1!$E$1</c:f>
              <c:strCache>
                <c:ptCount val="1"/>
                <c:pt idx="0">
                  <c:v>I would report someone who I suspected was going to drink and drive, or who was drink driving</c:v>
                </c:pt>
              </c:strCache>
            </c:strRef>
          </c:tx>
          <c:spPr>
            <a:ln w="28575" cap="rnd">
              <a:solidFill>
                <a:schemeClr val="accent4"/>
              </a:solidFill>
              <a:round/>
            </a:ln>
            <a:effectLst/>
          </c:spPr>
          <c:marker>
            <c:symbol val="none"/>
          </c:marker>
          <c:dLbls>
            <c:dLbl>
              <c:idx val="2"/>
              <c:layout>
                <c:manualLayout>
                  <c:x val="-2.8315709230115602E-2"/>
                  <c:y val="4.763149162454099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875-4A87-94A4-5C68F4C2444A}"/>
                </c:ext>
              </c:extLst>
            </c:dLbl>
            <c:dLbl>
              <c:idx val="3"/>
              <c:delete val="1"/>
              <c:extLst>
                <c:ext xmlns:c15="http://schemas.microsoft.com/office/drawing/2012/chart" uri="{CE6537A1-D6FC-4f65-9D91-7224C49458BB}"/>
                <c:ext xmlns:c16="http://schemas.microsoft.com/office/drawing/2014/chart" uri="{C3380CC4-5D6E-409C-BE32-E72D297353CC}">
                  <c16:uniqueId val="{00000020-2875-4A87-94A4-5C68F4C2444A}"/>
                </c:ext>
              </c:extLst>
            </c:dLbl>
            <c:dLbl>
              <c:idx val="4"/>
              <c:delete val="1"/>
              <c:extLst>
                <c:ext xmlns:c15="http://schemas.microsoft.com/office/drawing/2012/chart" uri="{CE6537A1-D6FC-4f65-9D91-7224C49458BB}"/>
                <c:ext xmlns:c16="http://schemas.microsoft.com/office/drawing/2014/chart" uri="{C3380CC4-5D6E-409C-BE32-E72D297353CC}">
                  <c16:uniqueId val="{00000021-2875-4A87-94A4-5C68F4C2444A}"/>
                </c:ext>
              </c:extLst>
            </c:dLbl>
            <c:dLbl>
              <c:idx val="5"/>
              <c:delete val="1"/>
              <c:extLst>
                <c:ext xmlns:c15="http://schemas.microsoft.com/office/drawing/2012/chart" uri="{CE6537A1-D6FC-4f65-9D91-7224C49458BB}"/>
                <c:ext xmlns:c16="http://schemas.microsoft.com/office/drawing/2014/chart" uri="{C3380CC4-5D6E-409C-BE32-E72D297353CC}">
                  <c16:uniqueId val="{00000022-2875-4A87-94A4-5C68F4C2444A}"/>
                </c:ext>
              </c:extLst>
            </c:dLbl>
            <c:dLbl>
              <c:idx val="6"/>
              <c:delete val="1"/>
              <c:extLst>
                <c:ext xmlns:c15="http://schemas.microsoft.com/office/drawing/2012/chart" uri="{CE6537A1-D6FC-4f65-9D91-7224C49458BB}"/>
                <c:ext xmlns:c16="http://schemas.microsoft.com/office/drawing/2014/chart" uri="{C3380CC4-5D6E-409C-BE32-E72D297353CC}">
                  <c16:uniqueId val="{00000023-2875-4A87-94A4-5C68F4C2444A}"/>
                </c:ext>
              </c:extLst>
            </c:dLbl>
            <c:dLbl>
              <c:idx val="7"/>
              <c:delete val="1"/>
              <c:extLst>
                <c:ext xmlns:c15="http://schemas.microsoft.com/office/drawing/2012/chart" uri="{CE6537A1-D6FC-4f65-9D91-7224C49458BB}"/>
                <c:ext xmlns:c16="http://schemas.microsoft.com/office/drawing/2014/chart" uri="{C3380CC4-5D6E-409C-BE32-E72D297353CC}">
                  <c16:uniqueId val="{00000024-2875-4A87-94A4-5C68F4C2444A}"/>
                </c:ext>
              </c:extLst>
            </c:dLbl>
            <c:dLbl>
              <c:idx val="8"/>
              <c:delete val="1"/>
              <c:extLst>
                <c:ext xmlns:c15="http://schemas.microsoft.com/office/drawing/2012/chart" uri="{CE6537A1-D6FC-4f65-9D91-7224C49458BB}"/>
                <c:ext xmlns:c16="http://schemas.microsoft.com/office/drawing/2014/chart" uri="{C3380CC4-5D6E-409C-BE32-E72D297353CC}">
                  <c16:uniqueId val="{00000025-2875-4A87-94A4-5C68F4C2444A}"/>
                </c:ext>
              </c:extLst>
            </c:dLbl>
            <c:dLbl>
              <c:idx val="9"/>
              <c:delete val="1"/>
              <c:extLst>
                <c:ext xmlns:c15="http://schemas.microsoft.com/office/drawing/2012/chart" uri="{CE6537A1-D6FC-4f65-9D91-7224C49458BB}"/>
                <c:ext xmlns:c16="http://schemas.microsoft.com/office/drawing/2014/chart" uri="{C3380CC4-5D6E-409C-BE32-E72D297353CC}">
                  <c16:uniqueId val="{00000026-2875-4A87-94A4-5C68F4C2444A}"/>
                </c:ext>
              </c:extLst>
            </c:dLbl>
            <c:dLbl>
              <c:idx val="10"/>
              <c:delete val="1"/>
              <c:extLst>
                <c:ext xmlns:c15="http://schemas.microsoft.com/office/drawing/2012/chart" uri="{CE6537A1-D6FC-4f65-9D91-7224C49458BB}"/>
                <c:ext xmlns:c16="http://schemas.microsoft.com/office/drawing/2014/chart" uri="{C3380CC4-5D6E-409C-BE32-E72D297353CC}">
                  <c16:uniqueId val="{00000027-2875-4A87-94A4-5C68F4C2444A}"/>
                </c:ext>
              </c:extLst>
            </c:dLbl>
            <c:dLbl>
              <c:idx val="11"/>
              <c:delete val="1"/>
              <c:extLst>
                <c:ext xmlns:c15="http://schemas.microsoft.com/office/drawing/2012/chart" uri="{CE6537A1-D6FC-4f65-9D91-7224C49458BB}"/>
                <c:ext xmlns:c16="http://schemas.microsoft.com/office/drawing/2014/chart" uri="{C3380CC4-5D6E-409C-BE32-E72D297353CC}">
                  <c16:uniqueId val="{00000028-2875-4A87-94A4-5C68F4C2444A}"/>
                </c:ext>
              </c:extLst>
            </c:dLbl>
            <c:dLbl>
              <c:idx val="12"/>
              <c:delete val="1"/>
              <c:extLst>
                <c:ext xmlns:c15="http://schemas.microsoft.com/office/drawing/2012/chart" uri="{CE6537A1-D6FC-4f65-9D91-7224C49458BB}"/>
                <c:ext xmlns:c16="http://schemas.microsoft.com/office/drawing/2014/chart" uri="{C3380CC4-5D6E-409C-BE32-E72D297353CC}">
                  <c16:uniqueId val="{00000029-2875-4A87-94A4-5C68F4C2444A}"/>
                </c:ext>
              </c:extLst>
            </c:dLbl>
            <c:dLbl>
              <c:idx val="13"/>
              <c:delete val="1"/>
              <c:extLst>
                <c:ext xmlns:c15="http://schemas.microsoft.com/office/drawing/2012/chart" uri="{CE6537A1-D6FC-4f65-9D91-7224C49458BB}"/>
                <c:ext xmlns:c16="http://schemas.microsoft.com/office/drawing/2014/chart" uri="{C3380CC4-5D6E-409C-BE32-E72D297353CC}">
                  <c16:uniqueId val="{0000002A-2875-4A87-94A4-5C68F4C2444A}"/>
                </c:ext>
              </c:extLst>
            </c:dLbl>
            <c:dLbl>
              <c:idx val="14"/>
              <c:delete val="1"/>
              <c:extLst>
                <c:ext xmlns:c15="http://schemas.microsoft.com/office/drawing/2012/chart" uri="{CE6537A1-D6FC-4f65-9D91-7224C49458BB}"/>
                <c:ext xmlns:c16="http://schemas.microsoft.com/office/drawing/2014/chart" uri="{C3380CC4-5D6E-409C-BE32-E72D297353CC}">
                  <c16:uniqueId val="{0000002B-2875-4A87-94A4-5C68F4C2444A}"/>
                </c:ext>
              </c:extLst>
            </c:dLbl>
            <c:dLbl>
              <c:idx val="15"/>
              <c:delete val="1"/>
              <c:extLst>
                <c:ext xmlns:c15="http://schemas.microsoft.com/office/drawing/2012/chart" uri="{CE6537A1-D6FC-4f65-9D91-7224C49458BB}"/>
                <c:ext xmlns:c16="http://schemas.microsoft.com/office/drawing/2014/chart" uri="{C3380CC4-5D6E-409C-BE32-E72D297353CC}">
                  <c16:uniqueId val="{0000002C-2875-4A87-94A4-5C68F4C2444A}"/>
                </c:ext>
              </c:extLst>
            </c:dLbl>
            <c:dLbl>
              <c:idx val="16"/>
              <c:delete val="1"/>
              <c:extLst>
                <c:ext xmlns:c15="http://schemas.microsoft.com/office/drawing/2012/chart" uri="{CE6537A1-D6FC-4f65-9D91-7224C49458BB}"/>
                <c:ext xmlns:c16="http://schemas.microsoft.com/office/drawing/2014/chart" uri="{C3380CC4-5D6E-409C-BE32-E72D297353CC}">
                  <c16:uniqueId val="{0000002D-2875-4A87-94A4-5C68F4C2444A}"/>
                </c:ext>
              </c:extLst>
            </c:dLbl>
            <c:dLbl>
              <c:idx val="17"/>
              <c:delete val="1"/>
              <c:extLst>
                <c:ext xmlns:c15="http://schemas.microsoft.com/office/drawing/2012/chart" uri="{CE6537A1-D6FC-4f65-9D91-7224C49458BB}"/>
                <c:ext xmlns:c16="http://schemas.microsoft.com/office/drawing/2014/chart" uri="{C3380CC4-5D6E-409C-BE32-E72D297353CC}">
                  <c16:uniqueId val="{0000002E-2875-4A87-94A4-5C68F4C2444A}"/>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Sheet1!$E$2:$E$20</c:f>
              <c:numCache>
                <c:formatCode>General</c:formatCode>
                <c:ptCount val="19"/>
                <c:pt idx="2">
                  <c:v>75</c:v>
                </c:pt>
                <c:pt idx="3">
                  <c:v>80</c:v>
                </c:pt>
                <c:pt idx="4">
                  <c:v>77</c:v>
                </c:pt>
                <c:pt idx="5">
                  <c:v>77</c:v>
                </c:pt>
                <c:pt idx="6">
                  <c:v>77</c:v>
                </c:pt>
                <c:pt idx="7">
                  <c:v>77</c:v>
                </c:pt>
                <c:pt idx="8">
                  <c:v>77</c:v>
                </c:pt>
                <c:pt idx="9">
                  <c:v>82</c:v>
                </c:pt>
                <c:pt idx="10">
                  <c:v>81</c:v>
                </c:pt>
                <c:pt idx="11">
                  <c:v>77</c:v>
                </c:pt>
                <c:pt idx="12">
                  <c:v>79</c:v>
                </c:pt>
                <c:pt idx="13">
                  <c:v>82</c:v>
                </c:pt>
                <c:pt idx="14">
                  <c:v>79</c:v>
                </c:pt>
                <c:pt idx="15">
                  <c:v>76</c:v>
                </c:pt>
                <c:pt idx="16">
                  <c:v>78</c:v>
                </c:pt>
                <c:pt idx="17">
                  <c:v>77</c:v>
                </c:pt>
                <c:pt idx="18">
                  <c:v>76</c:v>
                </c:pt>
              </c:numCache>
            </c:numRef>
          </c:val>
          <c:smooth val="0"/>
          <c:extLst>
            <c:ext xmlns:c16="http://schemas.microsoft.com/office/drawing/2014/chart" uri="{C3380CC4-5D6E-409C-BE32-E72D297353CC}">
              <c16:uniqueId val="{0000002F-2875-4A87-94A4-5C68F4C2444A}"/>
            </c:ext>
          </c:extLst>
        </c:ser>
        <c:ser>
          <c:idx val="4"/>
          <c:order val="4"/>
          <c:tx>
            <c:strRef>
              <c:f>Sheet1!$F$1</c:f>
              <c:strCache>
                <c:ptCount val="1"/>
                <c:pt idx="0">
                  <c:v>Scotland is tough in tackling drink driving</c:v>
                </c:pt>
              </c:strCache>
            </c:strRef>
          </c:tx>
          <c:spPr>
            <a:ln w="28575" cap="rnd">
              <a:solidFill>
                <a:schemeClr val="accent5"/>
              </a:solidFill>
              <a:round/>
            </a:ln>
            <a:effectLst/>
          </c:spPr>
          <c:marker>
            <c:symbol val="none"/>
          </c:marker>
          <c:dLbls>
            <c:dLbl>
              <c:idx val="0"/>
              <c:layout>
                <c:manualLayout>
                  <c:x val="-2.7163025987742891E-2"/>
                  <c:y val="-8.1753497479214389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8C-4C35-A0C8-674F4269DD07}"/>
                </c:ext>
              </c:extLst>
            </c:dLbl>
            <c:dLbl>
              <c:idx val="1"/>
              <c:delete val="1"/>
              <c:extLst>
                <c:ext xmlns:c15="http://schemas.microsoft.com/office/drawing/2012/chart" uri="{CE6537A1-D6FC-4f65-9D91-7224C49458BB}"/>
                <c:ext xmlns:c16="http://schemas.microsoft.com/office/drawing/2014/chart" uri="{C3380CC4-5D6E-409C-BE32-E72D297353CC}">
                  <c16:uniqueId val="{0000003F-2875-4A87-94A4-5C68F4C2444A}"/>
                </c:ext>
              </c:extLst>
            </c:dLbl>
            <c:dLbl>
              <c:idx val="2"/>
              <c:delete val="1"/>
              <c:extLst>
                <c:ext xmlns:c15="http://schemas.microsoft.com/office/drawing/2012/chart" uri="{CE6537A1-D6FC-4f65-9D91-7224C49458BB}"/>
                <c:ext xmlns:c16="http://schemas.microsoft.com/office/drawing/2014/chart" uri="{C3380CC4-5D6E-409C-BE32-E72D297353CC}">
                  <c16:uniqueId val="{00000040-2875-4A87-94A4-5C68F4C2444A}"/>
                </c:ext>
              </c:extLst>
            </c:dLbl>
            <c:dLbl>
              <c:idx val="3"/>
              <c:delete val="1"/>
              <c:extLst>
                <c:ext xmlns:c15="http://schemas.microsoft.com/office/drawing/2012/chart" uri="{CE6537A1-D6FC-4f65-9D91-7224C49458BB}"/>
                <c:ext xmlns:c16="http://schemas.microsoft.com/office/drawing/2014/chart" uri="{C3380CC4-5D6E-409C-BE32-E72D297353CC}">
                  <c16:uniqueId val="{00000041-2875-4A87-94A4-5C68F4C2444A}"/>
                </c:ext>
              </c:extLst>
            </c:dLbl>
            <c:dLbl>
              <c:idx val="4"/>
              <c:delete val="1"/>
              <c:extLst>
                <c:ext xmlns:c15="http://schemas.microsoft.com/office/drawing/2012/chart" uri="{CE6537A1-D6FC-4f65-9D91-7224C49458BB}"/>
                <c:ext xmlns:c16="http://schemas.microsoft.com/office/drawing/2014/chart" uri="{C3380CC4-5D6E-409C-BE32-E72D297353CC}">
                  <c16:uniqueId val="{00000042-2875-4A87-94A4-5C68F4C2444A}"/>
                </c:ext>
              </c:extLst>
            </c:dLbl>
            <c:dLbl>
              <c:idx val="5"/>
              <c:delete val="1"/>
              <c:extLst>
                <c:ext xmlns:c15="http://schemas.microsoft.com/office/drawing/2012/chart" uri="{CE6537A1-D6FC-4f65-9D91-7224C49458BB}"/>
                <c:ext xmlns:c16="http://schemas.microsoft.com/office/drawing/2014/chart" uri="{C3380CC4-5D6E-409C-BE32-E72D297353CC}">
                  <c16:uniqueId val="{00000043-2875-4A87-94A4-5C68F4C2444A}"/>
                </c:ext>
              </c:extLst>
            </c:dLbl>
            <c:dLbl>
              <c:idx val="6"/>
              <c:delete val="1"/>
              <c:extLst>
                <c:ext xmlns:c15="http://schemas.microsoft.com/office/drawing/2012/chart" uri="{CE6537A1-D6FC-4f65-9D91-7224C49458BB}"/>
                <c:ext xmlns:c16="http://schemas.microsoft.com/office/drawing/2014/chart" uri="{C3380CC4-5D6E-409C-BE32-E72D297353CC}">
                  <c16:uniqueId val="{00000045-2875-4A87-94A4-5C68F4C2444A}"/>
                </c:ext>
              </c:extLst>
            </c:dLbl>
            <c:dLbl>
              <c:idx val="7"/>
              <c:delete val="1"/>
              <c:extLst>
                <c:ext xmlns:c15="http://schemas.microsoft.com/office/drawing/2012/chart" uri="{CE6537A1-D6FC-4f65-9D91-7224C49458BB}"/>
                <c:ext xmlns:c16="http://schemas.microsoft.com/office/drawing/2014/chart" uri="{C3380CC4-5D6E-409C-BE32-E72D297353CC}">
                  <c16:uniqueId val="{00000044-2875-4A87-94A4-5C68F4C2444A}"/>
                </c:ext>
              </c:extLst>
            </c:dLbl>
            <c:dLbl>
              <c:idx val="8"/>
              <c:delete val="1"/>
              <c:extLst>
                <c:ext xmlns:c15="http://schemas.microsoft.com/office/drawing/2012/chart" uri="{CE6537A1-D6FC-4f65-9D91-7224C49458BB}"/>
                <c:ext xmlns:c16="http://schemas.microsoft.com/office/drawing/2014/chart" uri="{C3380CC4-5D6E-409C-BE32-E72D297353CC}">
                  <c16:uniqueId val="{00000046-2875-4A87-94A4-5C68F4C2444A}"/>
                </c:ext>
              </c:extLst>
            </c:dLbl>
            <c:dLbl>
              <c:idx val="9"/>
              <c:delete val="1"/>
              <c:extLst>
                <c:ext xmlns:c15="http://schemas.microsoft.com/office/drawing/2012/chart" uri="{CE6537A1-D6FC-4f65-9D91-7224C49458BB}"/>
                <c:ext xmlns:c16="http://schemas.microsoft.com/office/drawing/2014/chart" uri="{C3380CC4-5D6E-409C-BE32-E72D297353CC}">
                  <c16:uniqueId val="{00000047-2875-4A87-94A4-5C68F4C2444A}"/>
                </c:ext>
              </c:extLst>
            </c:dLbl>
            <c:dLbl>
              <c:idx val="10"/>
              <c:delete val="1"/>
              <c:extLst>
                <c:ext xmlns:c15="http://schemas.microsoft.com/office/drawing/2012/chart" uri="{CE6537A1-D6FC-4f65-9D91-7224C49458BB}"/>
                <c:ext xmlns:c16="http://schemas.microsoft.com/office/drawing/2014/chart" uri="{C3380CC4-5D6E-409C-BE32-E72D297353CC}">
                  <c16:uniqueId val="{00000048-2875-4A87-94A4-5C68F4C2444A}"/>
                </c:ext>
              </c:extLst>
            </c:dLbl>
            <c:dLbl>
              <c:idx val="11"/>
              <c:delete val="1"/>
              <c:extLst>
                <c:ext xmlns:c15="http://schemas.microsoft.com/office/drawing/2012/chart" uri="{CE6537A1-D6FC-4f65-9D91-7224C49458BB}"/>
                <c:ext xmlns:c16="http://schemas.microsoft.com/office/drawing/2014/chart" uri="{C3380CC4-5D6E-409C-BE32-E72D297353CC}">
                  <c16:uniqueId val="{00000049-2875-4A87-94A4-5C68F4C2444A}"/>
                </c:ext>
              </c:extLst>
            </c:dLbl>
            <c:dLbl>
              <c:idx val="12"/>
              <c:delete val="1"/>
              <c:extLst>
                <c:ext xmlns:c15="http://schemas.microsoft.com/office/drawing/2012/chart" uri="{CE6537A1-D6FC-4f65-9D91-7224C49458BB}"/>
                <c:ext xmlns:c16="http://schemas.microsoft.com/office/drawing/2014/chart" uri="{C3380CC4-5D6E-409C-BE32-E72D297353CC}">
                  <c16:uniqueId val="{0000004A-2875-4A87-94A4-5C68F4C2444A}"/>
                </c:ext>
              </c:extLst>
            </c:dLbl>
            <c:dLbl>
              <c:idx val="13"/>
              <c:delete val="1"/>
              <c:extLst>
                <c:ext xmlns:c15="http://schemas.microsoft.com/office/drawing/2012/chart" uri="{CE6537A1-D6FC-4f65-9D91-7224C49458BB}"/>
                <c:ext xmlns:c16="http://schemas.microsoft.com/office/drawing/2014/chart" uri="{C3380CC4-5D6E-409C-BE32-E72D297353CC}">
                  <c16:uniqueId val="{0000004B-2875-4A87-94A4-5C68F4C2444A}"/>
                </c:ext>
              </c:extLst>
            </c:dLbl>
            <c:dLbl>
              <c:idx val="14"/>
              <c:delete val="1"/>
              <c:extLst>
                <c:ext xmlns:c15="http://schemas.microsoft.com/office/drawing/2012/chart" uri="{CE6537A1-D6FC-4f65-9D91-7224C49458BB}"/>
                <c:ext xmlns:c16="http://schemas.microsoft.com/office/drawing/2014/chart" uri="{C3380CC4-5D6E-409C-BE32-E72D297353CC}">
                  <c16:uniqueId val="{0000004C-2875-4A87-94A4-5C68F4C2444A}"/>
                </c:ext>
              </c:extLst>
            </c:dLbl>
            <c:dLbl>
              <c:idx val="15"/>
              <c:delete val="1"/>
              <c:extLst>
                <c:ext xmlns:c15="http://schemas.microsoft.com/office/drawing/2012/chart" uri="{CE6537A1-D6FC-4f65-9D91-7224C49458BB}"/>
                <c:ext xmlns:c16="http://schemas.microsoft.com/office/drawing/2014/chart" uri="{C3380CC4-5D6E-409C-BE32-E72D297353CC}">
                  <c16:uniqueId val="{0000004D-2875-4A87-94A4-5C68F4C2444A}"/>
                </c:ext>
              </c:extLst>
            </c:dLbl>
            <c:dLbl>
              <c:idx val="16"/>
              <c:delete val="1"/>
              <c:extLst>
                <c:ext xmlns:c15="http://schemas.microsoft.com/office/drawing/2012/chart" uri="{CE6537A1-D6FC-4f65-9D91-7224C49458BB}"/>
                <c:ext xmlns:c16="http://schemas.microsoft.com/office/drawing/2014/chart" uri="{C3380CC4-5D6E-409C-BE32-E72D297353CC}">
                  <c16:uniqueId val="{0000004E-2875-4A87-94A4-5C68F4C2444A}"/>
                </c:ext>
              </c:extLst>
            </c:dLbl>
            <c:dLbl>
              <c:idx val="17"/>
              <c:delete val="1"/>
              <c:extLst>
                <c:ext xmlns:c15="http://schemas.microsoft.com/office/drawing/2012/chart" uri="{CE6537A1-D6FC-4f65-9D91-7224C49458BB}"/>
                <c:ext xmlns:c16="http://schemas.microsoft.com/office/drawing/2014/chart" uri="{C3380CC4-5D6E-409C-BE32-E72D297353CC}">
                  <c16:uniqueId val="{00000001-788C-4C35-A0C8-674F4269DD07}"/>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Sheet1!$F$2:$F$20</c:f>
              <c:numCache>
                <c:formatCode>General</c:formatCode>
                <c:ptCount val="19"/>
                <c:pt idx="0">
                  <c:v>55</c:v>
                </c:pt>
                <c:pt idx="1">
                  <c:v>60</c:v>
                </c:pt>
                <c:pt idx="2">
                  <c:v>59</c:v>
                </c:pt>
                <c:pt idx="3">
                  <c:v>59</c:v>
                </c:pt>
                <c:pt idx="4">
                  <c:v>58</c:v>
                </c:pt>
                <c:pt idx="5">
                  <c:v>66</c:v>
                </c:pt>
                <c:pt idx="6">
                  <c:v>89</c:v>
                </c:pt>
                <c:pt idx="7">
                  <c:v>79</c:v>
                </c:pt>
                <c:pt idx="8">
                  <c:v>76</c:v>
                </c:pt>
                <c:pt idx="9">
                  <c:v>63</c:v>
                </c:pt>
                <c:pt idx="10">
                  <c:v>67</c:v>
                </c:pt>
                <c:pt idx="11">
                  <c:v>65</c:v>
                </c:pt>
                <c:pt idx="12">
                  <c:v>66</c:v>
                </c:pt>
                <c:pt idx="13">
                  <c:v>66</c:v>
                </c:pt>
                <c:pt idx="14">
                  <c:v>74</c:v>
                </c:pt>
                <c:pt idx="15">
                  <c:v>62</c:v>
                </c:pt>
                <c:pt idx="16">
                  <c:v>68</c:v>
                </c:pt>
                <c:pt idx="17">
                  <c:v>53</c:v>
                </c:pt>
                <c:pt idx="18">
                  <c:v>59</c:v>
                </c:pt>
              </c:numCache>
            </c:numRef>
          </c:val>
          <c:smooth val="0"/>
          <c:extLst>
            <c:ext xmlns:c16="http://schemas.microsoft.com/office/drawing/2014/chart" uri="{C3380CC4-5D6E-409C-BE32-E72D297353CC}">
              <c16:uniqueId val="{0000003C-2875-4A87-94A4-5C68F4C2444A}"/>
            </c:ext>
          </c:extLst>
        </c:ser>
        <c:ser>
          <c:idx val="5"/>
          <c:order val="5"/>
          <c:tx>
            <c:strRef>
              <c:f>Sheet1!$G$1</c:f>
              <c:strCache>
                <c:ptCount val="1"/>
                <c:pt idx="0">
                  <c:v>Scotland is tough in tackling drug driving (new statement in 2019)</c:v>
                </c:pt>
              </c:strCache>
            </c:strRef>
          </c:tx>
          <c:spPr>
            <a:ln w="28575" cap="rnd">
              <a:solidFill>
                <a:schemeClr val="accent6"/>
              </a:solidFill>
              <a:round/>
            </a:ln>
            <a:effectLst/>
          </c:spPr>
          <c:marker>
            <c:symbol val="none"/>
          </c:marker>
          <c:dLbls>
            <c:dLbl>
              <c:idx val="14"/>
              <c:layout>
                <c:manualLayout>
                  <c:x val="-2.8315709230115602E-2"/>
                  <c:y val="-6.179112139708346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8C-4C35-A0C8-674F4269DD07}"/>
                </c:ext>
              </c:extLst>
            </c:dLbl>
            <c:dLbl>
              <c:idx val="15"/>
              <c:delete val="1"/>
              <c:extLst>
                <c:ext xmlns:c15="http://schemas.microsoft.com/office/drawing/2012/chart" uri="{CE6537A1-D6FC-4f65-9D91-7224C49458BB}"/>
                <c:ext xmlns:c16="http://schemas.microsoft.com/office/drawing/2014/chart" uri="{C3380CC4-5D6E-409C-BE32-E72D297353CC}">
                  <c16:uniqueId val="{00000003-788C-4C35-A0C8-674F4269DD07}"/>
                </c:ext>
              </c:extLst>
            </c:dLbl>
            <c:dLbl>
              <c:idx val="16"/>
              <c:delete val="1"/>
              <c:extLst>
                <c:ext xmlns:c15="http://schemas.microsoft.com/office/drawing/2012/chart" uri="{CE6537A1-D6FC-4f65-9D91-7224C49458BB}"/>
                <c:ext xmlns:c16="http://schemas.microsoft.com/office/drawing/2014/chart" uri="{C3380CC4-5D6E-409C-BE32-E72D297353CC}">
                  <c16:uniqueId val="{00000004-788C-4C35-A0C8-674F4269DD07}"/>
                </c:ext>
              </c:extLst>
            </c:dLbl>
            <c:dLbl>
              <c:idx val="17"/>
              <c:delete val="1"/>
              <c:extLst>
                <c:ext xmlns:c15="http://schemas.microsoft.com/office/drawing/2012/chart" uri="{CE6537A1-D6FC-4f65-9D91-7224C49458BB}"/>
                <c:ext xmlns:c16="http://schemas.microsoft.com/office/drawing/2014/chart" uri="{C3380CC4-5D6E-409C-BE32-E72D297353CC}">
                  <c16:uniqueId val="{00000005-788C-4C35-A0C8-674F4269DD07}"/>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Sheet1!$G$2:$G$20</c:f>
              <c:numCache>
                <c:formatCode>General</c:formatCode>
                <c:ptCount val="19"/>
                <c:pt idx="14">
                  <c:v>53</c:v>
                </c:pt>
                <c:pt idx="15">
                  <c:v>49</c:v>
                </c:pt>
                <c:pt idx="16">
                  <c:v>53</c:v>
                </c:pt>
                <c:pt idx="17">
                  <c:v>37</c:v>
                </c:pt>
                <c:pt idx="18">
                  <c:v>47</c:v>
                </c:pt>
              </c:numCache>
            </c:numRef>
          </c:val>
          <c:smooth val="0"/>
          <c:extLst>
            <c:ext xmlns:c16="http://schemas.microsoft.com/office/drawing/2014/chart" uri="{C3380CC4-5D6E-409C-BE32-E72D297353CC}">
              <c16:uniqueId val="{0000003D-2875-4A87-94A4-5C68F4C2444A}"/>
            </c:ext>
          </c:extLst>
        </c:ser>
        <c:ser>
          <c:idx val="6"/>
          <c:order val="6"/>
          <c:tx>
            <c:strRef>
              <c:f>Sheet1!$H$1</c:f>
              <c:strCache>
                <c:ptCount val="1"/>
                <c:pt idx="0">
                  <c:v>As long as you don't have more than one alcoholic drink, it's generally ok to drive</c:v>
                </c:pt>
              </c:strCache>
            </c:strRef>
          </c:tx>
          <c:spPr>
            <a:ln w="28575" cap="rnd">
              <a:solidFill>
                <a:schemeClr val="accent1">
                  <a:lumMod val="60000"/>
                </a:schemeClr>
              </a:solidFill>
              <a:round/>
            </a:ln>
            <a:effectLst/>
          </c:spPr>
          <c:marker>
            <c:symbol val="none"/>
          </c:marker>
          <c:dLbls>
            <c:dLbl>
              <c:idx val="2"/>
              <c:layout>
                <c:manualLayout>
                  <c:x val="-2.8315709230115602E-2"/>
                  <c:y val="-8.1753497479214389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8C-4C35-A0C8-674F4269DD07}"/>
                </c:ext>
              </c:extLst>
            </c:dLbl>
            <c:dLbl>
              <c:idx val="3"/>
              <c:delete val="1"/>
              <c:extLst>
                <c:ext xmlns:c15="http://schemas.microsoft.com/office/drawing/2012/chart" uri="{CE6537A1-D6FC-4f65-9D91-7224C49458BB}"/>
                <c:ext xmlns:c16="http://schemas.microsoft.com/office/drawing/2014/chart" uri="{C3380CC4-5D6E-409C-BE32-E72D297353CC}">
                  <c16:uniqueId val="{0000005C-2875-4A87-94A4-5C68F4C2444A}"/>
                </c:ext>
              </c:extLst>
            </c:dLbl>
            <c:dLbl>
              <c:idx val="4"/>
              <c:delete val="1"/>
              <c:extLst>
                <c:ext xmlns:c15="http://schemas.microsoft.com/office/drawing/2012/chart" uri="{CE6537A1-D6FC-4f65-9D91-7224C49458BB}"/>
                <c:ext xmlns:c16="http://schemas.microsoft.com/office/drawing/2014/chart" uri="{C3380CC4-5D6E-409C-BE32-E72D297353CC}">
                  <c16:uniqueId val="{0000005B-2875-4A87-94A4-5C68F4C2444A}"/>
                </c:ext>
              </c:extLst>
            </c:dLbl>
            <c:dLbl>
              <c:idx val="5"/>
              <c:delete val="1"/>
              <c:extLst>
                <c:ext xmlns:c15="http://schemas.microsoft.com/office/drawing/2012/chart" uri="{CE6537A1-D6FC-4f65-9D91-7224C49458BB}"/>
                <c:ext xmlns:c16="http://schemas.microsoft.com/office/drawing/2014/chart" uri="{C3380CC4-5D6E-409C-BE32-E72D297353CC}">
                  <c16:uniqueId val="{0000005A-2875-4A87-94A4-5C68F4C2444A}"/>
                </c:ext>
              </c:extLst>
            </c:dLbl>
            <c:dLbl>
              <c:idx val="6"/>
              <c:delete val="1"/>
              <c:extLst>
                <c:ext xmlns:c15="http://schemas.microsoft.com/office/drawing/2012/chart" uri="{CE6537A1-D6FC-4f65-9D91-7224C49458BB}"/>
                <c:ext xmlns:c16="http://schemas.microsoft.com/office/drawing/2014/chart" uri="{C3380CC4-5D6E-409C-BE32-E72D297353CC}">
                  <c16:uniqueId val="{00000059-2875-4A87-94A4-5C68F4C2444A}"/>
                </c:ext>
              </c:extLst>
            </c:dLbl>
            <c:dLbl>
              <c:idx val="7"/>
              <c:delete val="1"/>
              <c:extLst>
                <c:ext xmlns:c15="http://schemas.microsoft.com/office/drawing/2012/chart" uri="{CE6537A1-D6FC-4f65-9D91-7224C49458BB}"/>
                <c:ext xmlns:c16="http://schemas.microsoft.com/office/drawing/2014/chart" uri="{C3380CC4-5D6E-409C-BE32-E72D297353CC}">
                  <c16:uniqueId val="{00000058-2875-4A87-94A4-5C68F4C2444A}"/>
                </c:ext>
              </c:extLst>
            </c:dLbl>
            <c:dLbl>
              <c:idx val="8"/>
              <c:delete val="1"/>
              <c:extLst>
                <c:ext xmlns:c15="http://schemas.microsoft.com/office/drawing/2012/chart" uri="{CE6537A1-D6FC-4f65-9D91-7224C49458BB}"/>
                <c:ext xmlns:c16="http://schemas.microsoft.com/office/drawing/2014/chart" uri="{C3380CC4-5D6E-409C-BE32-E72D297353CC}">
                  <c16:uniqueId val="{00000057-2875-4A87-94A4-5C68F4C2444A}"/>
                </c:ext>
              </c:extLst>
            </c:dLbl>
            <c:dLbl>
              <c:idx val="9"/>
              <c:delete val="1"/>
              <c:extLst>
                <c:ext xmlns:c15="http://schemas.microsoft.com/office/drawing/2012/chart" uri="{CE6537A1-D6FC-4f65-9D91-7224C49458BB}"/>
                <c:ext xmlns:c16="http://schemas.microsoft.com/office/drawing/2014/chart" uri="{C3380CC4-5D6E-409C-BE32-E72D297353CC}">
                  <c16:uniqueId val="{00000056-2875-4A87-94A4-5C68F4C2444A}"/>
                </c:ext>
              </c:extLst>
            </c:dLbl>
            <c:dLbl>
              <c:idx val="10"/>
              <c:delete val="1"/>
              <c:extLst>
                <c:ext xmlns:c15="http://schemas.microsoft.com/office/drawing/2012/chart" uri="{CE6537A1-D6FC-4f65-9D91-7224C49458BB}"/>
                <c:ext xmlns:c16="http://schemas.microsoft.com/office/drawing/2014/chart" uri="{C3380CC4-5D6E-409C-BE32-E72D297353CC}">
                  <c16:uniqueId val="{00000055-2875-4A87-94A4-5C68F4C2444A}"/>
                </c:ext>
              </c:extLst>
            </c:dLbl>
            <c:dLbl>
              <c:idx val="11"/>
              <c:delete val="1"/>
              <c:extLst>
                <c:ext xmlns:c15="http://schemas.microsoft.com/office/drawing/2012/chart" uri="{CE6537A1-D6FC-4f65-9D91-7224C49458BB}"/>
                <c:ext xmlns:c16="http://schemas.microsoft.com/office/drawing/2014/chart" uri="{C3380CC4-5D6E-409C-BE32-E72D297353CC}">
                  <c16:uniqueId val="{00000054-2875-4A87-94A4-5C68F4C2444A}"/>
                </c:ext>
              </c:extLst>
            </c:dLbl>
            <c:dLbl>
              <c:idx val="12"/>
              <c:delete val="1"/>
              <c:extLst>
                <c:ext xmlns:c15="http://schemas.microsoft.com/office/drawing/2012/chart" uri="{CE6537A1-D6FC-4f65-9D91-7224C49458BB}"/>
                <c:ext xmlns:c16="http://schemas.microsoft.com/office/drawing/2014/chart" uri="{C3380CC4-5D6E-409C-BE32-E72D297353CC}">
                  <c16:uniqueId val="{00000053-2875-4A87-94A4-5C68F4C2444A}"/>
                </c:ext>
              </c:extLst>
            </c:dLbl>
            <c:dLbl>
              <c:idx val="13"/>
              <c:delete val="1"/>
              <c:extLst>
                <c:ext xmlns:c15="http://schemas.microsoft.com/office/drawing/2012/chart" uri="{CE6537A1-D6FC-4f65-9D91-7224C49458BB}"/>
                <c:ext xmlns:c16="http://schemas.microsoft.com/office/drawing/2014/chart" uri="{C3380CC4-5D6E-409C-BE32-E72D297353CC}">
                  <c16:uniqueId val="{00000052-2875-4A87-94A4-5C68F4C2444A}"/>
                </c:ext>
              </c:extLst>
            </c:dLbl>
            <c:dLbl>
              <c:idx val="14"/>
              <c:delete val="1"/>
              <c:extLst>
                <c:ext xmlns:c15="http://schemas.microsoft.com/office/drawing/2012/chart" uri="{CE6537A1-D6FC-4f65-9D91-7224C49458BB}"/>
                <c:ext xmlns:c16="http://schemas.microsoft.com/office/drawing/2014/chart" uri="{C3380CC4-5D6E-409C-BE32-E72D297353CC}">
                  <c16:uniqueId val="{00000051-2875-4A87-94A4-5C68F4C2444A}"/>
                </c:ext>
              </c:extLst>
            </c:dLbl>
            <c:dLbl>
              <c:idx val="15"/>
              <c:delete val="1"/>
              <c:extLst>
                <c:ext xmlns:c15="http://schemas.microsoft.com/office/drawing/2012/chart" uri="{CE6537A1-D6FC-4f65-9D91-7224C49458BB}"/>
                <c:ext xmlns:c16="http://schemas.microsoft.com/office/drawing/2014/chart" uri="{C3380CC4-5D6E-409C-BE32-E72D297353CC}">
                  <c16:uniqueId val="{00000050-2875-4A87-94A4-5C68F4C2444A}"/>
                </c:ext>
              </c:extLst>
            </c:dLbl>
            <c:dLbl>
              <c:idx val="16"/>
              <c:delete val="1"/>
              <c:extLst>
                <c:ext xmlns:c15="http://schemas.microsoft.com/office/drawing/2012/chart" uri="{CE6537A1-D6FC-4f65-9D91-7224C49458BB}"/>
                <c:ext xmlns:c16="http://schemas.microsoft.com/office/drawing/2014/chart" uri="{C3380CC4-5D6E-409C-BE32-E72D297353CC}">
                  <c16:uniqueId val="{0000004F-2875-4A87-94A4-5C68F4C2444A}"/>
                </c:ext>
              </c:extLst>
            </c:dLbl>
            <c:dLbl>
              <c:idx val="17"/>
              <c:delete val="1"/>
              <c:extLst>
                <c:ext xmlns:c15="http://schemas.microsoft.com/office/drawing/2012/chart" uri="{CE6537A1-D6FC-4f65-9D91-7224C49458BB}"/>
                <c:ext xmlns:c16="http://schemas.microsoft.com/office/drawing/2014/chart" uri="{C3380CC4-5D6E-409C-BE32-E72D297353CC}">
                  <c16:uniqueId val="{00000007-788C-4C35-A0C8-674F4269DD07}"/>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21-47F5-8192-50D42B2C46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Sheet1!$H$2:$H$20</c:f>
              <c:numCache>
                <c:formatCode>General</c:formatCode>
                <c:ptCount val="19"/>
                <c:pt idx="2">
                  <c:v>25</c:v>
                </c:pt>
                <c:pt idx="3">
                  <c:v>25</c:v>
                </c:pt>
                <c:pt idx="4">
                  <c:v>27</c:v>
                </c:pt>
                <c:pt idx="5">
                  <c:v>27</c:v>
                </c:pt>
                <c:pt idx="6">
                  <c:v>17</c:v>
                </c:pt>
                <c:pt idx="7">
                  <c:v>15</c:v>
                </c:pt>
                <c:pt idx="8">
                  <c:v>14</c:v>
                </c:pt>
                <c:pt idx="9">
                  <c:v>19</c:v>
                </c:pt>
                <c:pt idx="10">
                  <c:v>14</c:v>
                </c:pt>
                <c:pt idx="11">
                  <c:v>17</c:v>
                </c:pt>
                <c:pt idx="12">
                  <c:v>10</c:v>
                </c:pt>
                <c:pt idx="13">
                  <c:v>13</c:v>
                </c:pt>
                <c:pt idx="14">
                  <c:v>17</c:v>
                </c:pt>
                <c:pt idx="15">
                  <c:v>16</c:v>
                </c:pt>
                <c:pt idx="16">
                  <c:v>13</c:v>
                </c:pt>
                <c:pt idx="17">
                  <c:v>18</c:v>
                </c:pt>
                <c:pt idx="18">
                  <c:v>15</c:v>
                </c:pt>
              </c:numCache>
            </c:numRef>
          </c:val>
          <c:smooth val="0"/>
          <c:extLst>
            <c:ext xmlns:c16="http://schemas.microsoft.com/office/drawing/2014/chart" uri="{C3380CC4-5D6E-409C-BE32-E72D297353CC}">
              <c16:uniqueId val="{0000003E-2875-4A87-94A4-5C68F4C2444A}"/>
            </c:ext>
          </c:extLst>
        </c:ser>
        <c:dLbls>
          <c:dLblPos val="t"/>
          <c:showLegendKey val="0"/>
          <c:showVal val="1"/>
          <c:showCatName val="0"/>
          <c:showSerName val="0"/>
          <c:showPercent val="0"/>
          <c:showBubbleSize val="0"/>
        </c:dLbls>
        <c:smooth val="0"/>
        <c:axId val="1922327168"/>
        <c:axId val="1922312480"/>
      </c:lineChart>
      <c:catAx>
        <c:axId val="192232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2480"/>
        <c:crosses val="autoZero"/>
        <c:auto val="1"/>
        <c:lblAlgn val="ctr"/>
        <c:lblOffset val="100"/>
        <c:noMultiLvlLbl val="0"/>
      </c:catAx>
      <c:valAx>
        <c:axId val="192231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7168"/>
        <c:crosses val="autoZero"/>
        <c:crossBetween val="between"/>
      </c:valAx>
      <c:spPr>
        <a:noFill/>
        <a:ln>
          <a:noFill/>
        </a:ln>
        <a:effectLst/>
      </c:spPr>
    </c:plotArea>
    <c:legend>
      <c:legendPos val="r"/>
      <c:layout>
        <c:manualLayout>
          <c:xMode val="edge"/>
          <c:yMode val="edge"/>
          <c:x val="0.70164745664073069"/>
          <c:y val="9.05887011727078E-2"/>
          <c:w val="0.29835254335926931"/>
          <c:h val="0.745373212209535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Awareness of penalties for drug driving</a:t>
            </a:r>
          </a:p>
        </c:rich>
      </c:tx>
      <c:layout>
        <c:manualLayout>
          <c:xMode val="edge"/>
          <c:yMode val="edge"/>
          <c:x val="0.3260744845758729"/>
          <c:y val="3.93415490347712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69203262619998185"/>
          <c:h val="0.75453152468416684"/>
        </c:manualLayout>
      </c:layout>
      <c:lineChart>
        <c:grouping val="standard"/>
        <c:varyColors val="0"/>
        <c:ser>
          <c:idx val="0"/>
          <c:order val="0"/>
          <c:tx>
            <c:strRef>
              <c:f>Sheet1!$B$1</c:f>
              <c:strCache>
                <c:ptCount val="1"/>
                <c:pt idx="0">
                  <c:v>Disqualified from driving/lose licence for at least a year</c:v>
                </c:pt>
              </c:strCache>
            </c:strRef>
          </c:tx>
          <c:spPr>
            <a:ln w="28575" cap="rnd">
              <a:solidFill>
                <a:schemeClr val="accent1"/>
              </a:solidFill>
              <a:round/>
            </a:ln>
            <a:effectLst/>
          </c:spPr>
          <c:marker>
            <c:symbol val="none"/>
          </c:marker>
          <c:dLbls>
            <c:dLbl>
              <c:idx val="9"/>
              <c:layout>
                <c:manualLayout>
                  <c:x val="-2.6010342745370185E-2"/>
                  <c:y val="-1.20974156939148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72-4C48-977D-8A3E11EEEF40}"/>
                </c:ext>
              </c:extLst>
            </c:dLbl>
            <c:dLbl>
              <c:idx val="10"/>
              <c:delete val="1"/>
              <c:extLst>
                <c:ext xmlns:c15="http://schemas.microsoft.com/office/drawing/2012/chart" uri="{CE6537A1-D6FC-4f65-9D91-7224C49458BB}"/>
                <c:ext xmlns:c16="http://schemas.microsoft.com/office/drawing/2014/chart" uri="{C3380CC4-5D6E-409C-BE32-E72D297353CC}">
                  <c16:uniqueId val="{00000000-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01-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02-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03-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04-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05-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1-E1C0-46CB-9FBE-4CF84E062603}"/>
                </c:ext>
              </c:extLst>
            </c:dLbl>
            <c:dLbl>
              <c:idx val="17"/>
              <c:delete val="1"/>
              <c:extLst>
                <c:ext xmlns:c15="http://schemas.microsoft.com/office/drawing/2012/chart" uri="{CE6537A1-D6FC-4f65-9D91-7224C49458BB}"/>
                <c:ext xmlns:c16="http://schemas.microsoft.com/office/drawing/2014/chart" uri="{C3380CC4-5D6E-409C-BE32-E72D297353CC}">
                  <c16:uniqueId val="{00000002-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9">
                  <c:v>62</c:v>
                </c:pt>
                <c:pt idx="10">
                  <c:v>61</c:v>
                </c:pt>
                <c:pt idx="11">
                  <c:v>63</c:v>
                </c:pt>
                <c:pt idx="12">
                  <c:v>65</c:v>
                </c:pt>
                <c:pt idx="13">
                  <c:v>63</c:v>
                </c:pt>
                <c:pt idx="14" formatCode="0">
                  <c:v>70</c:v>
                </c:pt>
                <c:pt idx="15" formatCode="0">
                  <c:v>56</c:v>
                </c:pt>
                <c:pt idx="16" formatCode="0">
                  <c:v>61</c:v>
                </c:pt>
                <c:pt idx="17" formatCode="0">
                  <c:v>55</c:v>
                </c:pt>
                <c:pt idx="18" formatCode="0">
                  <c:v>61</c:v>
                </c:pt>
              </c:numCache>
            </c:numRef>
          </c:val>
          <c:smooth val="0"/>
          <c:extLst>
            <c:ext xmlns:c16="http://schemas.microsoft.com/office/drawing/2014/chart" uri="{C3380CC4-5D6E-409C-BE32-E72D297353CC}">
              <c16:uniqueId val="{00000006-CFF6-4201-8168-4C1D95198E15}"/>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layout>
                <c:manualLayout>
                  <c:x val="-2.024692653350664E-2"/>
                  <c:y val="1.88138014048340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FF6-4201-8168-4C1D95198E15}"/>
                </c:ext>
              </c:extLst>
            </c:dLbl>
            <c:dLbl>
              <c:idx val="1"/>
              <c:delete val="1"/>
              <c:extLst>
                <c:ext xmlns:c15="http://schemas.microsoft.com/office/drawing/2012/chart" uri="{CE6537A1-D6FC-4f65-9D91-7224C49458BB}"/>
                <c:ext xmlns:c16="http://schemas.microsoft.com/office/drawing/2014/chart" uri="{C3380CC4-5D6E-409C-BE32-E72D297353CC}">
                  <c16:uniqueId val="{00000008-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09-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0A-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0B-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0C-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0D-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0E-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0F-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10-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11-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12-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13-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14-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15-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16-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0-BA9C-402C-98A5-6832C2C929E9}"/>
                </c:ext>
              </c:extLst>
            </c:dLbl>
            <c:dLbl>
              <c:idx val="17"/>
              <c:delete val="1"/>
              <c:extLst>
                <c:ext xmlns:c15="http://schemas.microsoft.com/office/drawing/2012/chart" uri="{CE6537A1-D6FC-4f65-9D91-7224C49458BB}"/>
                <c:ext xmlns:c16="http://schemas.microsoft.com/office/drawing/2014/chart" uri="{C3380CC4-5D6E-409C-BE32-E72D297353CC}">
                  <c16:uniqueId val="{00000009-B672-4C48-977D-8A3E11EEEF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41</c:v>
                </c:pt>
                <c:pt idx="1">
                  <c:v>37</c:v>
                </c:pt>
                <c:pt idx="2">
                  <c:v>37</c:v>
                </c:pt>
                <c:pt idx="3">
                  <c:v>38</c:v>
                </c:pt>
                <c:pt idx="4">
                  <c:v>37</c:v>
                </c:pt>
                <c:pt idx="5">
                  <c:v>40</c:v>
                </c:pt>
                <c:pt idx="6">
                  <c:v>40</c:v>
                </c:pt>
                <c:pt idx="7">
                  <c:v>39</c:v>
                </c:pt>
                <c:pt idx="8">
                  <c:v>38</c:v>
                </c:pt>
                <c:pt idx="9">
                  <c:v>46</c:v>
                </c:pt>
                <c:pt idx="10">
                  <c:v>41</c:v>
                </c:pt>
                <c:pt idx="11">
                  <c:v>42</c:v>
                </c:pt>
                <c:pt idx="12">
                  <c:v>45</c:v>
                </c:pt>
                <c:pt idx="13">
                  <c:v>45</c:v>
                </c:pt>
                <c:pt idx="14" formatCode="0">
                  <c:v>49</c:v>
                </c:pt>
                <c:pt idx="15" formatCode="0">
                  <c:v>43</c:v>
                </c:pt>
                <c:pt idx="16" formatCode="0">
                  <c:v>46</c:v>
                </c:pt>
                <c:pt idx="17" formatCode="0">
                  <c:v>41</c:v>
                </c:pt>
                <c:pt idx="18" formatCode="0">
                  <c:v>45</c:v>
                </c:pt>
              </c:numCache>
            </c:numRef>
          </c:val>
          <c:smooth val="0"/>
          <c:extLst>
            <c:ext xmlns:c16="http://schemas.microsoft.com/office/drawing/2014/chart" uri="{C3380CC4-5D6E-409C-BE32-E72D297353CC}">
              <c16:uniqueId val="{00000017-CFF6-4201-8168-4C1D95198E15}"/>
            </c:ext>
          </c:extLst>
        </c:ser>
        <c:ser>
          <c:idx val="2"/>
          <c:order val="2"/>
          <c:tx>
            <c:strRef>
              <c:f>Sheet1!$D$1</c:f>
              <c:strCache>
                <c:ptCount val="1"/>
                <c:pt idx="0">
                  <c:v>Conviction on licence</c:v>
                </c:pt>
              </c:strCache>
            </c:strRef>
          </c:tx>
          <c:spPr>
            <a:ln w="28575" cap="rnd">
              <a:solidFill>
                <a:schemeClr val="accent3"/>
              </a:solidFill>
              <a:round/>
            </a:ln>
            <a:effectLst/>
          </c:spPr>
          <c:marker>
            <c:symbol val="none"/>
          </c:marker>
          <c:dLbls>
            <c:dLbl>
              <c:idx val="14"/>
              <c:layout>
                <c:manualLayout>
                  <c:x val="-2.8315709230115602E-2"/>
                  <c:y val="1.953137532789233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19-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2-E1C0-46CB-9FBE-4CF84E062603}"/>
                </c:ext>
              </c:extLst>
            </c:dLbl>
            <c:dLbl>
              <c:idx val="17"/>
              <c:delete val="1"/>
              <c:extLst>
                <c:ext xmlns:c15="http://schemas.microsoft.com/office/drawing/2012/chart" uri="{CE6537A1-D6FC-4f65-9D91-7224C49458BB}"/>
                <c:ext xmlns:c16="http://schemas.microsoft.com/office/drawing/2014/chart" uri="{C3380CC4-5D6E-409C-BE32-E72D297353CC}">
                  <c16:uniqueId val="{00000008-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14" formatCode="0">
                  <c:v>39</c:v>
                </c:pt>
                <c:pt idx="15" formatCode="0">
                  <c:v>41</c:v>
                </c:pt>
                <c:pt idx="16">
                  <c:v>47</c:v>
                </c:pt>
                <c:pt idx="17">
                  <c:v>41</c:v>
                </c:pt>
                <c:pt idx="18">
                  <c:v>44</c:v>
                </c:pt>
              </c:numCache>
            </c:numRef>
          </c:val>
          <c:smooth val="0"/>
          <c:extLst>
            <c:ext xmlns:c16="http://schemas.microsoft.com/office/drawing/2014/chart" uri="{C3380CC4-5D6E-409C-BE32-E72D297353CC}">
              <c16:uniqueId val="{0000001A-CFF6-4201-8168-4C1D95198E15}"/>
            </c:ext>
          </c:extLst>
        </c:ser>
        <c:ser>
          <c:idx val="3"/>
          <c:order val="3"/>
          <c:tx>
            <c:strRef>
              <c:f>Sheet1!$E$1</c:f>
              <c:strCache>
                <c:ptCount val="1"/>
                <c:pt idx="0">
                  <c:v>A fine</c:v>
                </c:pt>
              </c:strCache>
            </c:strRef>
          </c:tx>
          <c:spPr>
            <a:ln w="28575" cap="rnd">
              <a:solidFill>
                <a:schemeClr val="accent4"/>
              </a:solidFill>
              <a:round/>
            </a:ln>
            <a:effectLst/>
          </c:spPr>
          <c:marker>
            <c:symbol val="none"/>
          </c:marker>
          <c:dLbls>
            <c:dLbl>
              <c:idx val="0"/>
              <c:layout>
                <c:manualLayout>
                  <c:x val="-1.6788876806388516E-2"/>
                  <c:y val="-2.61479689206188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FF6-4201-8168-4C1D95198E15}"/>
                </c:ext>
              </c:extLst>
            </c:dLbl>
            <c:dLbl>
              <c:idx val="1"/>
              <c:delete val="1"/>
              <c:extLst>
                <c:ext xmlns:c15="http://schemas.microsoft.com/office/drawing/2012/chart" uri="{CE6537A1-D6FC-4f65-9D91-7224C49458BB}"/>
                <c:ext xmlns:c16="http://schemas.microsoft.com/office/drawing/2014/chart" uri="{C3380CC4-5D6E-409C-BE32-E72D297353CC}">
                  <c16:uniqueId val="{0000001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1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1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1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2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2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2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2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2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2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2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2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2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2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2A-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1-BA9C-402C-98A5-6832C2C929E9}"/>
                </c:ext>
              </c:extLst>
            </c:dLbl>
            <c:dLbl>
              <c:idx val="17"/>
              <c:delete val="1"/>
              <c:extLst>
                <c:ext xmlns:c15="http://schemas.microsoft.com/office/drawing/2012/chart" uri="{CE6537A1-D6FC-4f65-9D91-7224C49458BB}"/>
                <c:ext xmlns:c16="http://schemas.microsoft.com/office/drawing/2014/chart" uri="{C3380CC4-5D6E-409C-BE32-E72D297353CC}">
                  <c16:uniqueId val="{00000007-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Sheet1!$E$2:$E$20</c:f>
              <c:numCache>
                <c:formatCode>General</c:formatCode>
                <c:ptCount val="19"/>
                <c:pt idx="0">
                  <c:v>42</c:v>
                </c:pt>
                <c:pt idx="1">
                  <c:v>36</c:v>
                </c:pt>
                <c:pt idx="2">
                  <c:v>35</c:v>
                </c:pt>
                <c:pt idx="3">
                  <c:v>36</c:v>
                </c:pt>
                <c:pt idx="4">
                  <c:v>35</c:v>
                </c:pt>
                <c:pt idx="5">
                  <c:v>40</c:v>
                </c:pt>
                <c:pt idx="6">
                  <c:v>39</c:v>
                </c:pt>
                <c:pt idx="7">
                  <c:v>41</c:v>
                </c:pt>
                <c:pt idx="8">
                  <c:v>39</c:v>
                </c:pt>
                <c:pt idx="9">
                  <c:v>44</c:v>
                </c:pt>
                <c:pt idx="10">
                  <c:v>37</c:v>
                </c:pt>
                <c:pt idx="11">
                  <c:v>39</c:v>
                </c:pt>
                <c:pt idx="12">
                  <c:v>43</c:v>
                </c:pt>
                <c:pt idx="13">
                  <c:v>40</c:v>
                </c:pt>
                <c:pt idx="14" formatCode="0">
                  <c:v>48</c:v>
                </c:pt>
                <c:pt idx="15" formatCode="0">
                  <c:v>36</c:v>
                </c:pt>
                <c:pt idx="16" formatCode="0">
                  <c:v>39</c:v>
                </c:pt>
                <c:pt idx="17" formatCode="0">
                  <c:v>34</c:v>
                </c:pt>
                <c:pt idx="18" formatCode="0">
                  <c:v>40</c:v>
                </c:pt>
              </c:numCache>
            </c:numRef>
          </c:val>
          <c:smooth val="0"/>
          <c:extLst>
            <c:ext xmlns:c16="http://schemas.microsoft.com/office/drawing/2014/chart" uri="{C3380CC4-5D6E-409C-BE32-E72D297353CC}">
              <c16:uniqueId val="{0000002B-CFF6-4201-8168-4C1D95198E15}"/>
            </c:ext>
          </c:extLst>
        </c:ser>
        <c:ser>
          <c:idx val="4"/>
          <c:order val="4"/>
          <c:tx>
            <c:strRef>
              <c:f>Sheet1!$F$1</c:f>
              <c:strCache>
                <c:ptCount val="1"/>
                <c:pt idx="0">
                  <c:v>A criminal record</c:v>
                </c:pt>
              </c:strCache>
            </c:strRef>
          </c:tx>
          <c:spPr>
            <a:ln w="28575" cap="rnd">
              <a:solidFill>
                <a:schemeClr val="accent5"/>
              </a:solidFill>
              <a:round/>
            </a:ln>
            <a:effectLst/>
          </c:spPr>
          <c:marker>
            <c:symbol val="none"/>
          </c:marker>
          <c:dLbls>
            <c:dLbl>
              <c:idx val="0"/>
              <c:layout>
                <c:manualLayout>
                  <c:x val="-2.8315709230115605E-2"/>
                  <c:y val="-8.56973112551672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72-4C48-977D-8A3E11EEEF40}"/>
                </c:ext>
              </c:extLst>
            </c:dLbl>
            <c:dLbl>
              <c:idx val="1"/>
              <c:delete val="1"/>
              <c:extLst>
                <c:ext xmlns:c15="http://schemas.microsoft.com/office/drawing/2012/chart" uri="{CE6537A1-D6FC-4f65-9D91-7224C49458BB}"/>
                <c:ext xmlns:c16="http://schemas.microsoft.com/office/drawing/2014/chart" uri="{C3380CC4-5D6E-409C-BE32-E72D297353CC}">
                  <c16:uniqueId val="{0000002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2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2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2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3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3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3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3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3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3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3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3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3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3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3A-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2-BA9C-402C-98A5-6832C2C929E9}"/>
                </c:ext>
              </c:extLst>
            </c:dLbl>
            <c:dLbl>
              <c:idx val="17"/>
              <c:delete val="1"/>
              <c:extLst>
                <c:ext xmlns:c15="http://schemas.microsoft.com/office/drawing/2012/chart" uri="{CE6537A1-D6FC-4f65-9D91-7224C49458BB}"/>
                <c:ext xmlns:c16="http://schemas.microsoft.com/office/drawing/2014/chart" uri="{C3380CC4-5D6E-409C-BE32-E72D297353CC}">
                  <c16:uniqueId val="{00000006-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Sheet1!$F$2:$F$20</c:f>
              <c:numCache>
                <c:formatCode>General</c:formatCode>
                <c:ptCount val="19"/>
                <c:pt idx="0">
                  <c:v>25</c:v>
                </c:pt>
                <c:pt idx="1">
                  <c:v>27</c:v>
                </c:pt>
                <c:pt idx="2">
                  <c:v>27</c:v>
                </c:pt>
                <c:pt idx="3">
                  <c:v>29</c:v>
                </c:pt>
                <c:pt idx="4">
                  <c:v>28</c:v>
                </c:pt>
                <c:pt idx="5">
                  <c:v>24</c:v>
                </c:pt>
                <c:pt idx="6">
                  <c:v>32</c:v>
                </c:pt>
                <c:pt idx="7">
                  <c:v>32</c:v>
                </c:pt>
                <c:pt idx="8">
                  <c:v>29</c:v>
                </c:pt>
                <c:pt idx="9">
                  <c:v>26</c:v>
                </c:pt>
                <c:pt idx="10">
                  <c:v>23</c:v>
                </c:pt>
                <c:pt idx="11">
                  <c:v>28</c:v>
                </c:pt>
                <c:pt idx="12">
                  <c:v>24</c:v>
                </c:pt>
                <c:pt idx="13">
                  <c:v>24</c:v>
                </c:pt>
                <c:pt idx="14" formatCode="0">
                  <c:v>33</c:v>
                </c:pt>
                <c:pt idx="15" formatCode="0">
                  <c:v>26</c:v>
                </c:pt>
                <c:pt idx="16" formatCode="0">
                  <c:v>28</c:v>
                </c:pt>
                <c:pt idx="17" formatCode="0">
                  <c:v>25</c:v>
                </c:pt>
                <c:pt idx="18" formatCode="0">
                  <c:v>28</c:v>
                </c:pt>
              </c:numCache>
            </c:numRef>
          </c:val>
          <c:smooth val="0"/>
          <c:extLst>
            <c:ext xmlns:c16="http://schemas.microsoft.com/office/drawing/2014/chart" uri="{C3380CC4-5D6E-409C-BE32-E72D297353CC}">
              <c16:uniqueId val="{0000003B-CFF6-4201-8168-4C1D95198E15}"/>
            </c:ext>
          </c:extLst>
        </c:ser>
        <c:ser>
          <c:idx val="5"/>
          <c:order val="5"/>
          <c:tx>
            <c:strRef>
              <c:f>Sheet1!$G$1</c:f>
              <c:strCache>
                <c:ptCount val="1"/>
                <c:pt idx="0">
                  <c:v>A prison sentence</c:v>
                </c:pt>
              </c:strCache>
            </c:strRef>
          </c:tx>
          <c:spPr>
            <a:ln w="28575" cap="rnd">
              <a:solidFill>
                <a:schemeClr val="accent6"/>
              </a:solidFill>
              <a:round/>
            </a:ln>
            <a:effectLst/>
          </c:spPr>
          <c:marker>
            <c:symbol val="none"/>
          </c:marker>
          <c:dLbls>
            <c:dLbl>
              <c:idx val="0"/>
              <c:layout>
                <c:manualLayout>
                  <c:x val="-2.7163025987742898E-2"/>
                  <c:y val="1.953137532789233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A9C-402C-98A5-6832C2C929E9}"/>
                </c:ext>
              </c:extLst>
            </c:dLbl>
            <c:dLbl>
              <c:idx val="1"/>
              <c:delete val="1"/>
              <c:extLst>
                <c:ext xmlns:c15="http://schemas.microsoft.com/office/drawing/2012/chart" uri="{CE6537A1-D6FC-4f65-9D91-7224C49458BB}"/>
                <c:ext xmlns:c16="http://schemas.microsoft.com/office/drawing/2014/chart" uri="{C3380CC4-5D6E-409C-BE32-E72D297353CC}">
                  <c16:uniqueId val="{0000003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3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3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3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4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4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4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4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4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4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4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4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4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4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4A-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4-BA9C-402C-98A5-6832C2C929E9}"/>
                </c:ext>
              </c:extLst>
            </c:dLbl>
            <c:dLbl>
              <c:idx val="17"/>
              <c:delete val="1"/>
              <c:extLst>
                <c:ext xmlns:c15="http://schemas.microsoft.com/office/drawing/2012/chart" uri="{CE6537A1-D6FC-4f65-9D91-7224C49458BB}"/>
                <c:ext xmlns:c16="http://schemas.microsoft.com/office/drawing/2014/chart" uri="{C3380CC4-5D6E-409C-BE32-E72D297353CC}">
                  <c16:uniqueId val="{00000005-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Sheet1!$G$2:$G$20</c:f>
              <c:numCache>
                <c:formatCode>General</c:formatCode>
                <c:ptCount val="19"/>
                <c:pt idx="0">
                  <c:v>18</c:v>
                </c:pt>
                <c:pt idx="1">
                  <c:v>24</c:v>
                </c:pt>
                <c:pt idx="2">
                  <c:v>20</c:v>
                </c:pt>
                <c:pt idx="3">
                  <c:v>21</c:v>
                </c:pt>
                <c:pt idx="4">
                  <c:v>24</c:v>
                </c:pt>
                <c:pt idx="5">
                  <c:v>20</c:v>
                </c:pt>
                <c:pt idx="6">
                  <c:v>28</c:v>
                </c:pt>
                <c:pt idx="7">
                  <c:v>22</c:v>
                </c:pt>
                <c:pt idx="8">
                  <c:v>20</c:v>
                </c:pt>
                <c:pt idx="9">
                  <c:v>20</c:v>
                </c:pt>
                <c:pt idx="10">
                  <c:v>17</c:v>
                </c:pt>
                <c:pt idx="11">
                  <c:v>19</c:v>
                </c:pt>
                <c:pt idx="12">
                  <c:v>19</c:v>
                </c:pt>
                <c:pt idx="13">
                  <c:v>20</c:v>
                </c:pt>
                <c:pt idx="14" formatCode="0">
                  <c:v>33</c:v>
                </c:pt>
                <c:pt idx="15" formatCode="0">
                  <c:v>24</c:v>
                </c:pt>
                <c:pt idx="16" formatCode="0">
                  <c:v>25</c:v>
                </c:pt>
                <c:pt idx="17" formatCode="0">
                  <c:v>23</c:v>
                </c:pt>
                <c:pt idx="18" formatCode="0">
                  <c:v>25</c:v>
                </c:pt>
              </c:numCache>
            </c:numRef>
          </c:val>
          <c:smooth val="0"/>
          <c:extLst>
            <c:ext xmlns:c16="http://schemas.microsoft.com/office/drawing/2014/chart" uri="{C3380CC4-5D6E-409C-BE32-E72D297353CC}">
              <c16:uniqueId val="{0000004B-CFF6-4201-8168-4C1D95198E15}"/>
            </c:ext>
          </c:extLst>
        </c:ser>
        <c:ser>
          <c:idx val="6"/>
          <c:order val="6"/>
          <c:tx>
            <c:strRef>
              <c:f>Sheet1!$H$1</c:f>
              <c:strCache>
                <c:ptCount val="1"/>
                <c:pt idx="0">
                  <c:v>Have car taken away for good</c:v>
                </c:pt>
              </c:strCache>
            </c:strRef>
          </c:tx>
          <c:spPr>
            <a:ln w="28575" cap="rnd">
              <a:solidFill>
                <a:schemeClr val="accent1">
                  <a:lumMod val="60000"/>
                </a:schemeClr>
              </a:solidFill>
              <a:round/>
            </a:ln>
            <a:effectLst/>
          </c:spPr>
          <c:marker>
            <c:symbol val="none"/>
          </c:marker>
          <c:dLbls>
            <c:dLbl>
              <c:idx val="0"/>
              <c:layout>
                <c:manualLayout>
                  <c:x val="-2.7163025987742898E-2"/>
                  <c:y val="1.953137532789130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A9C-402C-98A5-6832C2C929E9}"/>
                </c:ext>
              </c:extLst>
            </c:dLbl>
            <c:dLbl>
              <c:idx val="1"/>
              <c:delete val="1"/>
              <c:extLst>
                <c:ext xmlns:c15="http://schemas.microsoft.com/office/drawing/2012/chart" uri="{CE6537A1-D6FC-4f65-9D91-7224C49458BB}"/>
                <c:ext xmlns:c16="http://schemas.microsoft.com/office/drawing/2014/chart" uri="{C3380CC4-5D6E-409C-BE32-E72D297353CC}">
                  <c16:uniqueId val="{0000004C-CFF6-4201-8168-4C1D95198E15}"/>
                </c:ext>
              </c:extLst>
            </c:dLbl>
            <c:dLbl>
              <c:idx val="2"/>
              <c:delete val="1"/>
              <c:extLst>
                <c:ext xmlns:c15="http://schemas.microsoft.com/office/drawing/2012/chart" uri="{CE6537A1-D6FC-4f65-9D91-7224C49458BB}"/>
                <c:ext xmlns:c16="http://schemas.microsoft.com/office/drawing/2014/chart" uri="{C3380CC4-5D6E-409C-BE32-E72D297353CC}">
                  <c16:uniqueId val="{0000004D-CFF6-4201-8168-4C1D95198E15}"/>
                </c:ext>
              </c:extLst>
            </c:dLbl>
            <c:dLbl>
              <c:idx val="3"/>
              <c:delete val="1"/>
              <c:extLst>
                <c:ext xmlns:c15="http://schemas.microsoft.com/office/drawing/2012/chart" uri="{CE6537A1-D6FC-4f65-9D91-7224C49458BB}"/>
                <c:ext xmlns:c16="http://schemas.microsoft.com/office/drawing/2014/chart" uri="{C3380CC4-5D6E-409C-BE32-E72D297353CC}">
                  <c16:uniqueId val="{0000004E-CFF6-4201-8168-4C1D95198E15}"/>
                </c:ext>
              </c:extLst>
            </c:dLbl>
            <c:dLbl>
              <c:idx val="4"/>
              <c:delete val="1"/>
              <c:extLst>
                <c:ext xmlns:c15="http://schemas.microsoft.com/office/drawing/2012/chart" uri="{CE6537A1-D6FC-4f65-9D91-7224C49458BB}"/>
                <c:ext xmlns:c16="http://schemas.microsoft.com/office/drawing/2014/chart" uri="{C3380CC4-5D6E-409C-BE32-E72D297353CC}">
                  <c16:uniqueId val="{0000004F-CFF6-4201-8168-4C1D95198E15}"/>
                </c:ext>
              </c:extLst>
            </c:dLbl>
            <c:dLbl>
              <c:idx val="5"/>
              <c:delete val="1"/>
              <c:extLst>
                <c:ext xmlns:c15="http://schemas.microsoft.com/office/drawing/2012/chart" uri="{CE6537A1-D6FC-4f65-9D91-7224C49458BB}"/>
                <c:ext xmlns:c16="http://schemas.microsoft.com/office/drawing/2014/chart" uri="{C3380CC4-5D6E-409C-BE32-E72D297353CC}">
                  <c16:uniqueId val="{00000050-CFF6-4201-8168-4C1D95198E15}"/>
                </c:ext>
              </c:extLst>
            </c:dLbl>
            <c:dLbl>
              <c:idx val="6"/>
              <c:delete val="1"/>
              <c:extLst>
                <c:ext xmlns:c15="http://schemas.microsoft.com/office/drawing/2012/chart" uri="{CE6537A1-D6FC-4f65-9D91-7224C49458BB}"/>
                <c:ext xmlns:c16="http://schemas.microsoft.com/office/drawing/2014/chart" uri="{C3380CC4-5D6E-409C-BE32-E72D297353CC}">
                  <c16:uniqueId val="{00000051-CFF6-4201-8168-4C1D95198E15}"/>
                </c:ext>
              </c:extLst>
            </c:dLbl>
            <c:dLbl>
              <c:idx val="7"/>
              <c:delete val="1"/>
              <c:extLst>
                <c:ext xmlns:c15="http://schemas.microsoft.com/office/drawing/2012/chart" uri="{CE6537A1-D6FC-4f65-9D91-7224C49458BB}"/>
                <c:ext xmlns:c16="http://schemas.microsoft.com/office/drawing/2014/chart" uri="{C3380CC4-5D6E-409C-BE32-E72D297353CC}">
                  <c16:uniqueId val="{00000052-CFF6-4201-8168-4C1D95198E15}"/>
                </c:ext>
              </c:extLst>
            </c:dLbl>
            <c:dLbl>
              <c:idx val="8"/>
              <c:delete val="1"/>
              <c:extLst>
                <c:ext xmlns:c15="http://schemas.microsoft.com/office/drawing/2012/chart" uri="{CE6537A1-D6FC-4f65-9D91-7224C49458BB}"/>
                <c:ext xmlns:c16="http://schemas.microsoft.com/office/drawing/2014/chart" uri="{C3380CC4-5D6E-409C-BE32-E72D297353CC}">
                  <c16:uniqueId val="{00000053-CFF6-4201-8168-4C1D95198E15}"/>
                </c:ext>
              </c:extLst>
            </c:dLbl>
            <c:dLbl>
              <c:idx val="9"/>
              <c:delete val="1"/>
              <c:extLst>
                <c:ext xmlns:c15="http://schemas.microsoft.com/office/drawing/2012/chart" uri="{CE6537A1-D6FC-4f65-9D91-7224C49458BB}"/>
                <c:ext xmlns:c16="http://schemas.microsoft.com/office/drawing/2014/chart" uri="{C3380CC4-5D6E-409C-BE32-E72D297353CC}">
                  <c16:uniqueId val="{00000054-CFF6-4201-8168-4C1D95198E15}"/>
                </c:ext>
              </c:extLst>
            </c:dLbl>
            <c:dLbl>
              <c:idx val="10"/>
              <c:delete val="1"/>
              <c:extLst>
                <c:ext xmlns:c15="http://schemas.microsoft.com/office/drawing/2012/chart" uri="{CE6537A1-D6FC-4f65-9D91-7224C49458BB}"/>
                <c:ext xmlns:c16="http://schemas.microsoft.com/office/drawing/2014/chart" uri="{C3380CC4-5D6E-409C-BE32-E72D297353CC}">
                  <c16:uniqueId val="{00000055-CFF6-4201-8168-4C1D95198E15}"/>
                </c:ext>
              </c:extLst>
            </c:dLbl>
            <c:dLbl>
              <c:idx val="11"/>
              <c:delete val="1"/>
              <c:extLst>
                <c:ext xmlns:c15="http://schemas.microsoft.com/office/drawing/2012/chart" uri="{CE6537A1-D6FC-4f65-9D91-7224C49458BB}"/>
                <c:ext xmlns:c16="http://schemas.microsoft.com/office/drawing/2014/chart" uri="{C3380CC4-5D6E-409C-BE32-E72D297353CC}">
                  <c16:uniqueId val="{00000056-CFF6-4201-8168-4C1D95198E15}"/>
                </c:ext>
              </c:extLst>
            </c:dLbl>
            <c:dLbl>
              <c:idx val="12"/>
              <c:delete val="1"/>
              <c:extLst>
                <c:ext xmlns:c15="http://schemas.microsoft.com/office/drawing/2012/chart" uri="{CE6537A1-D6FC-4f65-9D91-7224C49458BB}"/>
                <c:ext xmlns:c16="http://schemas.microsoft.com/office/drawing/2014/chart" uri="{C3380CC4-5D6E-409C-BE32-E72D297353CC}">
                  <c16:uniqueId val="{00000057-CFF6-4201-8168-4C1D95198E15}"/>
                </c:ext>
              </c:extLst>
            </c:dLbl>
            <c:dLbl>
              <c:idx val="13"/>
              <c:delete val="1"/>
              <c:extLst>
                <c:ext xmlns:c15="http://schemas.microsoft.com/office/drawing/2012/chart" uri="{CE6537A1-D6FC-4f65-9D91-7224C49458BB}"/>
                <c:ext xmlns:c16="http://schemas.microsoft.com/office/drawing/2014/chart" uri="{C3380CC4-5D6E-409C-BE32-E72D297353CC}">
                  <c16:uniqueId val="{00000058-CFF6-4201-8168-4C1D95198E15}"/>
                </c:ext>
              </c:extLst>
            </c:dLbl>
            <c:dLbl>
              <c:idx val="14"/>
              <c:delete val="1"/>
              <c:extLst>
                <c:ext xmlns:c15="http://schemas.microsoft.com/office/drawing/2012/chart" uri="{CE6537A1-D6FC-4f65-9D91-7224C49458BB}"/>
                <c:ext xmlns:c16="http://schemas.microsoft.com/office/drawing/2014/chart" uri="{C3380CC4-5D6E-409C-BE32-E72D297353CC}">
                  <c16:uniqueId val="{00000059-CFF6-4201-8168-4C1D95198E15}"/>
                </c:ext>
              </c:extLst>
            </c:dLbl>
            <c:dLbl>
              <c:idx val="15"/>
              <c:delete val="1"/>
              <c:extLst>
                <c:ext xmlns:c15="http://schemas.microsoft.com/office/drawing/2012/chart" uri="{CE6537A1-D6FC-4f65-9D91-7224C49458BB}"/>
                <c:ext xmlns:c16="http://schemas.microsoft.com/office/drawing/2014/chart" uri="{C3380CC4-5D6E-409C-BE32-E72D297353CC}">
                  <c16:uniqueId val="{0000005A-CFF6-4201-8168-4C1D95198E15}"/>
                </c:ext>
              </c:extLst>
            </c:dLbl>
            <c:dLbl>
              <c:idx val="16"/>
              <c:delete val="1"/>
              <c:extLst>
                <c:ext xmlns:c15="http://schemas.microsoft.com/office/drawing/2012/chart" uri="{CE6537A1-D6FC-4f65-9D91-7224C49458BB}"/>
                <c:ext xmlns:c16="http://schemas.microsoft.com/office/drawing/2014/chart" uri="{C3380CC4-5D6E-409C-BE32-E72D297353CC}">
                  <c16:uniqueId val="{00000006-BA9C-402C-98A5-6832C2C929E9}"/>
                </c:ext>
              </c:extLst>
            </c:dLbl>
            <c:dLbl>
              <c:idx val="17"/>
              <c:delete val="1"/>
              <c:extLst>
                <c:ext xmlns:c15="http://schemas.microsoft.com/office/drawing/2012/chart" uri="{CE6537A1-D6FC-4f65-9D91-7224C49458BB}"/>
                <c:ext xmlns:c16="http://schemas.microsoft.com/office/drawing/2014/chart" uri="{C3380CC4-5D6E-409C-BE32-E72D297353CC}">
                  <c16:uniqueId val="{00000004-B672-4C48-977D-8A3E11EEEF40}"/>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03D-4505-A634-A133898B9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Sheet1!$H$2:$H$20</c:f>
              <c:numCache>
                <c:formatCode>General</c:formatCode>
                <c:ptCount val="19"/>
                <c:pt idx="0">
                  <c:v>11</c:v>
                </c:pt>
                <c:pt idx="1">
                  <c:v>15</c:v>
                </c:pt>
                <c:pt idx="2">
                  <c:v>14.000000000000002</c:v>
                </c:pt>
                <c:pt idx="3">
                  <c:v>14</c:v>
                </c:pt>
                <c:pt idx="4">
                  <c:v>13</c:v>
                </c:pt>
                <c:pt idx="5">
                  <c:v>12</c:v>
                </c:pt>
                <c:pt idx="6">
                  <c:v>12</c:v>
                </c:pt>
                <c:pt idx="7">
                  <c:v>14</c:v>
                </c:pt>
                <c:pt idx="8">
                  <c:v>10</c:v>
                </c:pt>
                <c:pt idx="9">
                  <c:v>12</c:v>
                </c:pt>
                <c:pt idx="10">
                  <c:v>9</c:v>
                </c:pt>
                <c:pt idx="11">
                  <c:v>12</c:v>
                </c:pt>
                <c:pt idx="12">
                  <c:v>11</c:v>
                </c:pt>
                <c:pt idx="13">
                  <c:v>10</c:v>
                </c:pt>
                <c:pt idx="14" formatCode="0">
                  <c:v>16</c:v>
                </c:pt>
                <c:pt idx="15" formatCode="0">
                  <c:v>10</c:v>
                </c:pt>
                <c:pt idx="16" formatCode="0">
                  <c:v>11</c:v>
                </c:pt>
                <c:pt idx="17" formatCode="0">
                  <c:v>10</c:v>
                </c:pt>
                <c:pt idx="18" formatCode="0">
                  <c:v>10</c:v>
                </c:pt>
              </c:numCache>
            </c:numRef>
          </c:val>
          <c:smooth val="0"/>
          <c:extLst>
            <c:ext xmlns:c16="http://schemas.microsoft.com/office/drawing/2014/chart" uri="{C3380CC4-5D6E-409C-BE32-E72D297353CC}">
              <c16:uniqueId val="{0000005B-CFF6-4201-8168-4C1D95198E15}"/>
            </c:ext>
          </c:extLst>
        </c:ser>
        <c:dLbls>
          <c:dLblPos val="t"/>
          <c:showLegendKey val="0"/>
          <c:showVal val="1"/>
          <c:showCatName val="0"/>
          <c:showSerName val="0"/>
          <c:showPercent val="0"/>
          <c:showBubbleSize val="0"/>
        </c:dLbls>
        <c:smooth val="0"/>
        <c:axId val="1922322816"/>
        <c:axId val="1922320640"/>
      </c:lineChart>
      <c:catAx>
        <c:axId val="192232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20640"/>
        <c:crosses val="autoZero"/>
        <c:auto val="1"/>
        <c:lblAlgn val="ctr"/>
        <c:lblOffset val="100"/>
        <c:noMultiLvlLbl val="0"/>
      </c:catAx>
      <c:valAx>
        <c:axId val="1922320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2816"/>
        <c:crosses val="autoZero"/>
        <c:crossBetween val="between"/>
      </c:valAx>
      <c:spPr>
        <a:noFill/>
        <a:ln w="25400">
          <a:noFill/>
        </a:ln>
        <a:effectLst/>
      </c:spPr>
    </c:plotArea>
    <c:legend>
      <c:legendPos val="r"/>
      <c:layout>
        <c:manualLayout>
          <c:xMode val="edge"/>
          <c:yMode val="edge"/>
          <c:x val="0.74660210309326636"/>
          <c:y val="0.1729521318672079"/>
          <c:w val="0.2533978969067337"/>
          <c:h val="0.78364338589567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rating drink/drug driving as ‘very serious’</a:t>
            </a: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1552540114355911"/>
          <c:h val="0.72362030758541795"/>
        </c:manualLayout>
      </c:layout>
      <c:lineChart>
        <c:grouping val="standard"/>
        <c:varyColors val="0"/>
        <c:ser>
          <c:idx val="0"/>
          <c:order val="0"/>
          <c:tx>
            <c:strRef>
              <c:f>Sheet1!$B$1</c:f>
              <c:strCache>
                <c:ptCount val="1"/>
                <c:pt idx="0">
                  <c:v>Drinking and driving when over the limit</c:v>
                </c:pt>
              </c:strCache>
            </c:strRef>
          </c:tx>
          <c:spPr>
            <a:ln w="28575" cap="rnd">
              <a:solidFill>
                <a:schemeClr val="accent1"/>
              </a:solidFill>
              <a:round/>
            </a:ln>
            <a:effectLst/>
          </c:spPr>
          <c:marker>
            <c:symbol val="none"/>
          </c:marker>
          <c:dLbls>
            <c:dLbl>
              <c:idx val="0"/>
              <c:layout>
                <c:manualLayout>
                  <c:x val="-4.0078832967754677E-2"/>
                  <c:y val="-8.569731125515951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B05-4941-9425-DA300862AA51}"/>
                </c:ext>
              </c:extLst>
            </c:dLbl>
            <c:dLbl>
              <c:idx val="14"/>
              <c:delete val="1"/>
              <c:extLst>
                <c:ext xmlns:c15="http://schemas.microsoft.com/office/drawing/2012/chart" uri="{CE6537A1-D6FC-4f65-9D91-7224C49458BB}"/>
                <c:ext xmlns:c16="http://schemas.microsoft.com/office/drawing/2014/chart" uri="{C3380CC4-5D6E-409C-BE32-E72D297353CC}">
                  <c16:uniqueId val="{00000002-83E7-4789-8CE3-0324BDE545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Sheet1!$B$2:$B$17</c:f>
              <c:numCache>
                <c:formatCode>General</c:formatCode>
                <c:ptCount val="16"/>
                <c:pt idx="0">
                  <c:v>96</c:v>
                </c:pt>
                <c:pt idx="1">
                  <c:v>94</c:v>
                </c:pt>
                <c:pt idx="2">
                  <c:v>95</c:v>
                </c:pt>
                <c:pt idx="3">
                  <c:v>95</c:v>
                </c:pt>
                <c:pt idx="4">
                  <c:v>91</c:v>
                </c:pt>
                <c:pt idx="5">
                  <c:v>94</c:v>
                </c:pt>
                <c:pt idx="6">
                  <c:v>91</c:v>
                </c:pt>
                <c:pt idx="7">
                  <c:v>93</c:v>
                </c:pt>
                <c:pt idx="8">
                  <c:v>93</c:v>
                </c:pt>
                <c:pt idx="9">
                  <c:v>96</c:v>
                </c:pt>
                <c:pt idx="10">
                  <c:v>94</c:v>
                </c:pt>
                <c:pt idx="11" formatCode="0">
                  <c:v>92</c:v>
                </c:pt>
                <c:pt idx="12" formatCode="0">
                  <c:v>82</c:v>
                </c:pt>
                <c:pt idx="13" formatCode="0">
                  <c:v>93</c:v>
                </c:pt>
                <c:pt idx="14" formatCode="0">
                  <c:v>86</c:v>
                </c:pt>
                <c:pt idx="15" formatCode="0">
                  <c:v>86</c:v>
                </c:pt>
              </c:numCache>
            </c:numRef>
          </c:val>
          <c:smooth val="0"/>
          <c:extLst>
            <c:ext xmlns:c16="http://schemas.microsoft.com/office/drawing/2014/chart" uri="{C3380CC4-5D6E-409C-BE32-E72D297353CC}">
              <c16:uniqueId val="{00000001-0B05-4941-9425-DA300862AA51}"/>
            </c:ext>
          </c:extLst>
        </c:ser>
        <c:ser>
          <c:idx val="1"/>
          <c:order val="1"/>
          <c:tx>
            <c:strRef>
              <c:f>Sheet1!$C$1</c:f>
              <c:strCache>
                <c:ptCount val="1"/>
                <c:pt idx="0">
                  <c:v>Driving when under the influence of drugs</c:v>
                </c:pt>
              </c:strCache>
            </c:strRef>
          </c:tx>
          <c:spPr>
            <a:ln w="28575" cap="rnd">
              <a:solidFill>
                <a:schemeClr val="accent2">
                  <a:lumMod val="75000"/>
                </a:schemeClr>
              </a:solidFill>
              <a:round/>
            </a:ln>
            <a:effectLst/>
          </c:spPr>
          <c:marker>
            <c:symbol val="none"/>
          </c:marker>
          <c:dLbls>
            <c:dLbl>
              <c:idx val="0"/>
              <c:layout>
                <c:manualLayout>
                  <c:x val="-3.8302685702490021E-2"/>
                  <c:y val="-8.56973112551569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B05-4941-9425-DA300862AA51}"/>
                </c:ext>
              </c:extLst>
            </c:dLbl>
            <c:dLbl>
              <c:idx val="13"/>
              <c:delete val="1"/>
              <c:extLst>
                <c:ext xmlns:c15="http://schemas.microsoft.com/office/drawing/2012/chart" uri="{CE6537A1-D6FC-4f65-9D91-7224C49458BB}"/>
                <c:ext xmlns:c16="http://schemas.microsoft.com/office/drawing/2014/chart" uri="{C3380CC4-5D6E-409C-BE32-E72D297353CC}">
                  <c16:uniqueId val="{00000000-0017-41CD-9504-2A78FE590699}"/>
                </c:ext>
              </c:extLst>
            </c:dLbl>
            <c:dLbl>
              <c:idx val="14"/>
              <c:delete val="1"/>
              <c:extLst>
                <c:ext xmlns:c15="http://schemas.microsoft.com/office/drawing/2012/chart" uri="{CE6537A1-D6FC-4f65-9D91-7224C49458BB}"/>
                <c:ext xmlns:c16="http://schemas.microsoft.com/office/drawing/2014/chart" uri="{C3380CC4-5D6E-409C-BE32-E72D297353CC}">
                  <c16:uniqueId val="{00000001-83E7-4789-8CE3-0324BDE54515}"/>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DD-4DBA-80C4-06F6A23126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Sheet1!$C$2:$C$17</c:f>
              <c:numCache>
                <c:formatCode>General</c:formatCode>
                <c:ptCount val="16"/>
                <c:pt idx="0">
                  <c:v>89</c:v>
                </c:pt>
                <c:pt idx="1">
                  <c:v>88</c:v>
                </c:pt>
                <c:pt idx="2">
                  <c:v>88</c:v>
                </c:pt>
                <c:pt idx="3">
                  <c:v>92</c:v>
                </c:pt>
                <c:pt idx="4">
                  <c:v>87</c:v>
                </c:pt>
                <c:pt idx="5">
                  <c:v>88</c:v>
                </c:pt>
                <c:pt idx="6">
                  <c:v>93</c:v>
                </c:pt>
                <c:pt idx="7">
                  <c:v>90</c:v>
                </c:pt>
                <c:pt idx="8">
                  <c:v>91</c:v>
                </c:pt>
                <c:pt idx="9">
                  <c:v>93</c:v>
                </c:pt>
                <c:pt idx="10">
                  <c:v>92</c:v>
                </c:pt>
                <c:pt idx="11" formatCode="0">
                  <c:v>92</c:v>
                </c:pt>
                <c:pt idx="12" formatCode="0">
                  <c:v>82</c:v>
                </c:pt>
                <c:pt idx="13" formatCode="0">
                  <c:v>93</c:v>
                </c:pt>
                <c:pt idx="14" formatCode="0">
                  <c:v>85</c:v>
                </c:pt>
                <c:pt idx="15" formatCode="0">
                  <c:v>86</c:v>
                </c:pt>
              </c:numCache>
            </c:numRef>
          </c:val>
          <c:smooth val="0"/>
          <c:extLst>
            <c:ext xmlns:c16="http://schemas.microsoft.com/office/drawing/2014/chart" uri="{C3380CC4-5D6E-409C-BE32-E72D297353CC}">
              <c16:uniqueId val="{00000004-0B05-4941-9425-DA300862AA51}"/>
            </c:ext>
          </c:extLst>
        </c:ser>
        <c:dLbls>
          <c:dLblPos val="t"/>
          <c:showLegendKey val="0"/>
          <c:showVal val="1"/>
          <c:showCatName val="0"/>
          <c:showSerName val="0"/>
          <c:showPercent val="0"/>
          <c:showBubbleSize val="0"/>
        </c:dLbls>
        <c:smooth val="0"/>
        <c:axId val="1922321728"/>
        <c:axId val="1922313024"/>
      </c:lineChart>
      <c:catAx>
        <c:axId val="192232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13024"/>
        <c:crosses val="autoZero"/>
        <c:auto val="1"/>
        <c:lblAlgn val="ctr"/>
        <c:lblOffset val="100"/>
        <c:noMultiLvlLbl val="0"/>
      </c:catAx>
      <c:valAx>
        <c:axId val="192231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1728"/>
        <c:crosses val="autoZero"/>
        <c:crossBetween val="between"/>
      </c:valAx>
      <c:spPr>
        <a:noFill/>
        <a:ln>
          <a:noFill/>
        </a:ln>
        <a:effectLst/>
      </c:spPr>
    </c:plotArea>
    <c:legend>
      <c:legendPos val="r"/>
      <c:layout>
        <c:manualLayout>
          <c:xMode val="edge"/>
          <c:yMode val="edge"/>
          <c:x val="0.76326893890444991"/>
          <c:y val="0.21510379154731993"/>
          <c:w val="0.21987469153243427"/>
          <c:h val="0.36899983294224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6CB-4828-9508-508C767DE0C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6CB-4828-9508-508C767DE0C7}"/>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5-16CB-4828-9508-508C767DE0C7}"/>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16CB-4828-9508-508C767DE0C7}"/>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9-16CB-4828-9508-508C767DE0C7}"/>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B-16CB-4828-9508-508C767DE0C7}"/>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D-16CB-4828-9508-508C767DE0C7}"/>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F-16CB-4828-9508-508C767DE0C7}"/>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10-16CB-4828-9508-508C767DE0C7}"/>
            </c:ext>
          </c:extLst>
        </c:ser>
        <c:dLbls>
          <c:dLblPos val="outEnd"/>
          <c:showLegendKey val="0"/>
          <c:showVal val="1"/>
          <c:showCatName val="0"/>
          <c:showSerName val="0"/>
          <c:showPercent val="0"/>
          <c:showBubbleSize val="0"/>
        </c:dLbls>
        <c:gapWidth val="182"/>
        <c:axId val="1922324992"/>
        <c:axId val="1922319552"/>
      </c:barChart>
      <c:catAx>
        <c:axId val="1922324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22319552"/>
        <c:crosses val="autoZero"/>
        <c:auto val="1"/>
        <c:lblAlgn val="ctr"/>
        <c:lblOffset val="100"/>
        <c:noMultiLvlLbl val="0"/>
      </c:catAx>
      <c:valAx>
        <c:axId val="1922319552"/>
        <c:scaling>
          <c:orientation val="minMax"/>
        </c:scaling>
        <c:delete val="1"/>
        <c:axPos val="t"/>
        <c:numFmt formatCode="0%" sourceLinked="1"/>
        <c:majorTickMark val="out"/>
        <c:minorTickMark val="none"/>
        <c:tickLblPos val="nextTo"/>
        <c:crossAx val="1922324992"/>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2125-4E88-8CA6-0E40D8CD2519}"/>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5-BD6C-4BE5-B2E9-7EFF37FCEB5E}"/>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7-BD6C-4BE5-B2E9-7EFF37FCEB5E}"/>
              </c:ext>
            </c:extLst>
          </c:dPt>
          <c:dPt>
            <c:idx val="1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9-BD6C-4BE5-B2E9-7EFF37FCEB5E}"/>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B-BD6C-4BE5-B2E9-7EFF37FCEB5E}"/>
              </c:ext>
            </c:extLst>
          </c:dPt>
          <c:dPt>
            <c:idx val="12"/>
            <c:invertIfNegative val="0"/>
            <c:bubble3D val="0"/>
            <c:spPr>
              <a:solidFill>
                <a:srgbClr val="7F9B9F"/>
              </a:solidFill>
              <a:ln>
                <a:noFill/>
              </a:ln>
              <a:effectLst/>
            </c:spPr>
            <c:extLst>
              <c:ext xmlns:c16="http://schemas.microsoft.com/office/drawing/2014/chart" uri="{C3380CC4-5D6E-409C-BE32-E72D297353CC}">
                <c16:uniqueId val="{0000000D-BD6C-4BE5-B2E9-7EFF37FCEB5E}"/>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D-D669-4CCA-91D6-AF0CD7354AA5}"/>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1-BD6C-4BE5-B2E9-7EFF37FCEB5E}"/>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2B-D1D5-44FD-8176-C0C01E3B34D4}"/>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15-BD6C-4BE5-B2E9-7EFF37FCEB5E}"/>
              </c:ext>
            </c:extLst>
          </c:dPt>
          <c:dPt>
            <c:idx val="17"/>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17-BD6C-4BE5-B2E9-7EFF37FCEB5E}"/>
              </c:ext>
            </c:extLst>
          </c:dPt>
          <c:dPt>
            <c:idx val="18"/>
            <c:invertIfNegative val="0"/>
            <c:bubble3D val="0"/>
            <c:spPr>
              <a:solidFill>
                <a:schemeClr val="accent3"/>
              </a:solidFill>
              <a:ln>
                <a:noFill/>
              </a:ln>
              <a:effectLst/>
            </c:spPr>
            <c:extLst>
              <c:ext xmlns:c16="http://schemas.microsoft.com/office/drawing/2014/chart" uri="{C3380CC4-5D6E-409C-BE32-E72D297353CC}">
                <c16:uniqueId val="{00000019-BD6C-4BE5-B2E9-7EFF37FCEB5E}"/>
              </c:ext>
            </c:extLst>
          </c:dPt>
          <c:dPt>
            <c:idx val="19"/>
            <c:invertIfNegative val="0"/>
            <c:bubble3D val="0"/>
            <c:spPr>
              <a:solidFill>
                <a:srgbClr val="AF82CC"/>
              </a:solidFill>
              <a:ln>
                <a:noFill/>
              </a:ln>
              <a:effectLst/>
            </c:spPr>
            <c:extLst>
              <c:ext xmlns:c16="http://schemas.microsoft.com/office/drawing/2014/chart" uri="{C3380CC4-5D6E-409C-BE32-E72D297353CC}">
                <c16:uniqueId val="{0000001B-BD6C-4BE5-B2E9-7EFF37FCEB5E}"/>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1B-D669-4CCA-91D6-AF0CD7354AA5}"/>
              </c:ext>
            </c:extLst>
          </c:dPt>
          <c:dPt>
            <c:idx val="2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F-BD6C-4BE5-B2E9-7EFF37FCEB5E}"/>
              </c:ext>
            </c:extLst>
          </c:dPt>
          <c:dPt>
            <c:idx val="2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1-BD6C-4BE5-B2E9-7EFF37FCEB5E}"/>
              </c:ext>
            </c:extLst>
          </c:dPt>
          <c:dPt>
            <c:idx val="2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C-D1D5-44FD-8176-C0C01E3B34D4}"/>
              </c:ext>
            </c:extLst>
          </c:dPt>
          <c:dPt>
            <c:idx val="24"/>
            <c:invertIfNegative val="0"/>
            <c:bubble3D val="0"/>
            <c:spPr>
              <a:solidFill>
                <a:schemeClr val="accent6">
                  <a:lumMod val="40000"/>
                  <a:lumOff val="60000"/>
                </a:schemeClr>
              </a:solidFill>
              <a:ln>
                <a:solidFill>
                  <a:schemeClr val="bg1"/>
                </a:solidFill>
              </a:ln>
              <a:effectLst/>
            </c:spPr>
            <c:extLst>
              <c:ext xmlns:c16="http://schemas.microsoft.com/office/drawing/2014/chart" uri="{C3380CC4-5D6E-409C-BE32-E72D297353CC}">
                <c16:uniqueId val="{00000023-D669-4CCA-91D6-AF0CD7354AA5}"/>
              </c:ext>
            </c:extLst>
          </c:dPt>
          <c:dPt>
            <c:idx val="2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5-D669-4CCA-91D6-AF0CD7354AA5}"/>
              </c:ext>
            </c:extLst>
          </c:dPt>
          <c:dPt>
            <c:idx val="26"/>
            <c:invertIfNegative val="0"/>
            <c:bubble3D val="0"/>
            <c:spPr>
              <a:solidFill>
                <a:srgbClr val="6FB9FD"/>
              </a:solidFill>
              <a:ln>
                <a:noFill/>
              </a:ln>
              <a:effectLst/>
            </c:spPr>
            <c:extLst>
              <c:ext xmlns:c16="http://schemas.microsoft.com/office/drawing/2014/chart" uri="{C3380CC4-5D6E-409C-BE32-E72D297353CC}">
                <c16:uniqueId val="{00000027-D669-4CCA-91D6-AF0CD7354AA5}"/>
              </c:ext>
            </c:extLst>
          </c:dPt>
          <c:dPt>
            <c:idx val="27"/>
            <c:invertIfNegative val="0"/>
            <c:bubble3D val="0"/>
            <c:spPr>
              <a:solidFill>
                <a:srgbClr val="6FB9FD"/>
              </a:solidFill>
              <a:ln>
                <a:noFill/>
              </a:ln>
              <a:effectLst/>
            </c:spPr>
            <c:extLst>
              <c:ext xmlns:c16="http://schemas.microsoft.com/office/drawing/2014/chart" uri="{C3380CC4-5D6E-409C-BE32-E72D297353CC}">
                <c16:uniqueId val="{00000029-D669-4CCA-91D6-AF0CD7354AA5}"/>
              </c:ext>
            </c:extLst>
          </c:dPt>
          <c:dLbls>
            <c:spPr>
              <a:noFill/>
              <a:ln>
                <a:noFill/>
              </a:ln>
              <a:effectLst/>
            </c:spPr>
            <c:txPr>
              <a:bodyPr rot="0" spcFirstLastPara="1" vertOverflow="ellipsis" vert="horz" wrap="square" lIns="38100" tIns="19050" rIns="38100" bIns="19050" anchor="ctr" anchorCtr="1">
                <a:spAutoFit/>
              </a:bodyPr>
              <a:lstStyle/>
              <a:p>
                <a:pPr>
                  <a:defRPr lang="en-GB"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Feb '18</c:v>
                </c:pt>
                <c:pt idx="1">
                  <c:v>Aug '18</c:v>
                </c:pt>
                <c:pt idx="2">
                  <c:v>Nov '19</c:v>
                </c:pt>
                <c:pt idx="3">
                  <c:v>Aug '20</c:v>
                </c:pt>
                <c:pt idx="4">
                  <c:v>Feb '21</c:v>
                </c:pt>
                <c:pt idx="5">
                  <c:v>Aug '21</c:v>
                </c:pt>
                <c:pt idx="6">
                  <c:v>Feb '22</c:v>
                </c:pt>
                <c:pt idx="7">
                  <c:v>Feb '18</c:v>
                </c:pt>
                <c:pt idx="8">
                  <c:v>Aug '18</c:v>
                </c:pt>
                <c:pt idx="9">
                  <c:v>Nov '19</c:v>
                </c:pt>
                <c:pt idx="10">
                  <c:v>Aug '20</c:v>
                </c:pt>
                <c:pt idx="11">
                  <c:v>Feb '21</c:v>
                </c:pt>
                <c:pt idx="12">
                  <c:v>Aug '21</c:v>
                </c:pt>
                <c:pt idx="13">
                  <c:v>Feb '22</c:v>
                </c:pt>
                <c:pt idx="14">
                  <c:v>Feb '18</c:v>
                </c:pt>
                <c:pt idx="15">
                  <c:v>Aug '18</c:v>
                </c:pt>
                <c:pt idx="16">
                  <c:v>Nov '19</c:v>
                </c:pt>
                <c:pt idx="17">
                  <c:v>Aug '20</c:v>
                </c:pt>
                <c:pt idx="18">
                  <c:v>Feb '21</c:v>
                </c:pt>
                <c:pt idx="19">
                  <c:v>Aug '21</c:v>
                </c:pt>
                <c:pt idx="20">
                  <c:v>Feb '22</c:v>
                </c:pt>
                <c:pt idx="21">
                  <c:v>Feb '18</c:v>
                </c:pt>
                <c:pt idx="22">
                  <c:v>Aug '18</c:v>
                </c:pt>
                <c:pt idx="23">
                  <c:v>Nov '19</c:v>
                </c:pt>
                <c:pt idx="24">
                  <c:v>Aug '20</c:v>
                </c:pt>
                <c:pt idx="25">
                  <c:v>Feb '21</c:v>
                </c:pt>
                <c:pt idx="26">
                  <c:v>Aug '21</c:v>
                </c:pt>
                <c:pt idx="27">
                  <c:v>Feb '22</c:v>
                </c:pt>
              </c:strCache>
            </c:strRef>
          </c:cat>
          <c:val>
            <c:numRef>
              <c:f>Sheet1!$B$2:$B$29</c:f>
              <c:numCache>
                <c:formatCode>0%</c:formatCode>
                <c:ptCount val="28"/>
                <c:pt idx="0">
                  <c:v>0.4</c:v>
                </c:pt>
                <c:pt idx="1">
                  <c:v>0.41</c:v>
                </c:pt>
                <c:pt idx="2">
                  <c:v>0.42</c:v>
                </c:pt>
                <c:pt idx="3">
                  <c:v>0.33</c:v>
                </c:pt>
                <c:pt idx="4">
                  <c:v>0.36</c:v>
                </c:pt>
                <c:pt idx="5">
                  <c:v>0.36</c:v>
                </c:pt>
                <c:pt idx="6">
                  <c:v>0.32</c:v>
                </c:pt>
                <c:pt idx="7">
                  <c:v>0.36</c:v>
                </c:pt>
                <c:pt idx="8">
                  <c:v>0.44</c:v>
                </c:pt>
                <c:pt idx="9">
                  <c:v>0.41</c:v>
                </c:pt>
                <c:pt idx="10">
                  <c:v>0.36</c:v>
                </c:pt>
                <c:pt idx="11">
                  <c:v>0.37</c:v>
                </c:pt>
                <c:pt idx="12">
                  <c:v>0.37</c:v>
                </c:pt>
                <c:pt idx="13">
                  <c:v>0.37</c:v>
                </c:pt>
                <c:pt idx="14">
                  <c:v>0.44</c:v>
                </c:pt>
                <c:pt idx="15">
                  <c:v>0.49</c:v>
                </c:pt>
                <c:pt idx="16">
                  <c:v>0.45</c:v>
                </c:pt>
                <c:pt idx="17">
                  <c:v>0.37</c:v>
                </c:pt>
                <c:pt idx="18">
                  <c:v>0.41</c:v>
                </c:pt>
                <c:pt idx="19">
                  <c:v>0.41</c:v>
                </c:pt>
                <c:pt idx="20">
                  <c:v>0.39</c:v>
                </c:pt>
                <c:pt idx="21">
                  <c:v>0.47</c:v>
                </c:pt>
                <c:pt idx="22">
                  <c:v>0.53</c:v>
                </c:pt>
                <c:pt idx="23">
                  <c:v>0.46</c:v>
                </c:pt>
                <c:pt idx="24">
                  <c:v>0.36</c:v>
                </c:pt>
                <c:pt idx="25">
                  <c:v>0.42</c:v>
                </c:pt>
                <c:pt idx="26">
                  <c:v>0.39</c:v>
                </c:pt>
                <c:pt idx="27">
                  <c:v>0.42</c:v>
                </c:pt>
              </c:numCache>
            </c:numRef>
          </c:val>
          <c:extLst>
            <c:ext xmlns:c16="http://schemas.microsoft.com/office/drawing/2014/chart" uri="{C3380CC4-5D6E-409C-BE32-E72D297353CC}">
              <c16:uniqueId val="{00000024-BD6C-4BE5-B2E9-7EFF37FCEB5E}"/>
            </c:ext>
          </c:extLst>
        </c:ser>
        <c:dLbls>
          <c:dLblPos val="outEnd"/>
          <c:showLegendKey val="0"/>
          <c:showVal val="1"/>
          <c:showCatName val="0"/>
          <c:showSerName val="0"/>
          <c:showPercent val="0"/>
          <c:showBubbleSize val="0"/>
        </c:dLbls>
        <c:gapWidth val="165"/>
        <c:axId val="1811322080"/>
        <c:axId val="1811308480"/>
      </c:barChart>
      <c:catAx>
        <c:axId val="181132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000" b="0" i="0" u="none" strike="noStrike" kern="1200" baseline="0">
                <a:solidFill>
                  <a:schemeClr val="tx1"/>
                </a:solidFill>
                <a:latin typeface="+mn-lt"/>
                <a:ea typeface="+mn-ea"/>
                <a:cs typeface="+mn-cs"/>
              </a:defRPr>
            </a:pPr>
            <a:endParaRPr lang="en-US"/>
          </a:p>
        </c:txPr>
        <c:crossAx val="1811308480"/>
        <c:crosses val="autoZero"/>
        <c:auto val="1"/>
        <c:lblAlgn val="ctr"/>
        <c:lblOffset val="100"/>
        <c:noMultiLvlLbl val="0"/>
      </c:catAx>
      <c:valAx>
        <c:axId val="1811308480"/>
        <c:scaling>
          <c:orientation val="minMax"/>
        </c:scaling>
        <c:delete val="1"/>
        <c:axPos val="t"/>
        <c:numFmt formatCode="0%" sourceLinked="1"/>
        <c:majorTickMark val="none"/>
        <c:minorTickMark val="none"/>
        <c:tickLblPos val="nextTo"/>
        <c:crossAx val="181132208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Mobile phone behaviours (%)</a:t>
            </a:r>
          </a:p>
        </c:rich>
      </c:tx>
      <c:layout>
        <c:manualLayout>
          <c:xMode val="edge"/>
          <c:yMode val="edge"/>
          <c:x val="0.28163564118368412"/>
          <c:y val="2.5290995808067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2.8509850132118375E-2"/>
          <c:y val="0.20804665226208377"/>
          <c:w val="0.64463801253447717"/>
          <c:h val="0.66460798403326116"/>
        </c:manualLayout>
      </c:layout>
      <c:lineChart>
        <c:grouping val="standard"/>
        <c:varyColors val="0"/>
        <c:ser>
          <c:idx val="0"/>
          <c:order val="0"/>
          <c:tx>
            <c:strRef>
              <c:f>Sheet1!$B$1</c:f>
              <c:strCache>
                <c:ptCount val="1"/>
                <c:pt idx="0">
                  <c:v>Any mobile phone related</c:v>
                </c:pt>
              </c:strCache>
            </c:strRef>
          </c:tx>
          <c:spPr>
            <a:ln w="28575" cap="rnd">
              <a:solidFill>
                <a:schemeClr val="accent1"/>
              </a:solidFill>
              <a:round/>
            </a:ln>
            <a:effectLst/>
          </c:spPr>
          <c:marker>
            <c:symbol val="none"/>
          </c:marker>
          <c:dLbls>
            <c:dLbl>
              <c:idx val="0"/>
              <c:layout>
                <c:manualLayout>
                  <c:x val="-2.8315709230115602E-2"/>
                  <c:y val="-8.56973112551569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756-4C6F-8C67-C186862B1361}"/>
                </c:ext>
              </c:extLst>
            </c:dLbl>
            <c:dLbl>
              <c:idx val="14"/>
              <c:delete val="1"/>
              <c:extLst>
                <c:ext xmlns:c15="http://schemas.microsoft.com/office/drawing/2012/chart" uri="{CE6537A1-D6FC-4f65-9D91-7224C49458BB}"/>
                <c:ext xmlns:c16="http://schemas.microsoft.com/office/drawing/2014/chart" uri="{C3380CC4-5D6E-409C-BE32-E72D297353CC}">
                  <c16:uniqueId val="{00000001-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2-C756-4C6F-8C67-C186862B1361}"/>
                </c:ext>
              </c:extLst>
            </c:dLbl>
            <c:dLbl>
              <c:idx val="16"/>
              <c:delete val="1"/>
              <c:extLst>
                <c:ext xmlns:c15="http://schemas.microsoft.com/office/drawing/2012/chart" uri="{CE6537A1-D6FC-4f65-9D91-7224C49458BB}"/>
                <c:ext xmlns:c16="http://schemas.microsoft.com/office/drawing/2014/chart" uri="{C3380CC4-5D6E-409C-BE32-E72D297353CC}">
                  <c16:uniqueId val="{00000000-2B48-4A39-8075-1035714287BF}"/>
                </c:ext>
              </c:extLst>
            </c:dLbl>
            <c:dLbl>
              <c:idx val="17"/>
              <c:delete val="1"/>
              <c:extLst>
                <c:ext xmlns:c15="http://schemas.microsoft.com/office/drawing/2012/chart" uri="{CE6537A1-D6FC-4f65-9D91-7224C49458BB}"/>
                <c:ext xmlns:c16="http://schemas.microsoft.com/office/drawing/2014/chart" uri="{C3380CC4-5D6E-409C-BE32-E72D297353CC}">
                  <c16:uniqueId val="{00000001-EF4D-46F3-A7F4-0DB3C5E8DB5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3F-4DCF-827D-B465530DF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28</c:v>
                </c:pt>
                <c:pt idx="1">
                  <c:v>28</c:v>
                </c:pt>
                <c:pt idx="2">
                  <c:v>26</c:v>
                </c:pt>
                <c:pt idx="3">
                  <c:v>25</c:v>
                </c:pt>
                <c:pt idx="4">
                  <c:v>27</c:v>
                </c:pt>
                <c:pt idx="5">
                  <c:v>23</c:v>
                </c:pt>
                <c:pt idx="6">
                  <c:v>27</c:v>
                </c:pt>
                <c:pt idx="7">
                  <c:v>28</c:v>
                </c:pt>
                <c:pt idx="8">
                  <c:v>27</c:v>
                </c:pt>
                <c:pt idx="9">
                  <c:v>28</c:v>
                </c:pt>
                <c:pt idx="10">
                  <c:v>21</c:v>
                </c:pt>
                <c:pt idx="11">
                  <c:v>24</c:v>
                </c:pt>
                <c:pt idx="12">
                  <c:v>27</c:v>
                </c:pt>
                <c:pt idx="13">
                  <c:v>21</c:v>
                </c:pt>
                <c:pt idx="14" formatCode="0">
                  <c:v>28</c:v>
                </c:pt>
                <c:pt idx="15" formatCode="0">
                  <c:v>22</c:v>
                </c:pt>
                <c:pt idx="16" formatCode="0">
                  <c:v>25</c:v>
                </c:pt>
                <c:pt idx="17" formatCode="0">
                  <c:v>16</c:v>
                </c:pt>
                <c:pt idx="18" formatCode="0">
                  <c:v>16</c:v>
                </c:pt>
              </c:numCache>
            </c:numRef>
          </c:val>
          <c:smooth val="0"/>
          <c:extLst>
            <c:ext xmlns:c16="http://schemas.microsoft.com/office/drawing/2014/chart" uri="{C3380CC4-5D6E-409C-BE32-E72D297353CC}">
              <c16:uniqueId val="{00000003-C756-4C6F-8C67-C186862B1361}"/>
            </c:ext>
          </c:extLst>
        </c:ser>
        <c:ser>
          <c:idx val="1"/>
          <c:order val="1"/>
          <c:tx>
            <c:strRef>
              <c:f>Sheet1!$C$1</c:f>
              <c:strCache>
                <c:ptCount val="1"/>
                <c:pt idx="0">
                  <c:v>Used a hands-free mobile phone for any reason while driving</c:v>
                </c:pt>
              </c:strCache>
            </c:strRef>
          </c:tx>
          <c:spPr>
            <a:ln w="28575" cap="rnd">
              <a:solidFill>
                <a:schemeClr val="accent2"/>
              </a:solidFill>
              <a:round/>
            </a:ln>
            <a:effectLst/>
          </c:spPr>
          <c:marker>
            <c:symbol val="none"/>
          </c:marker>
          <c:dLbls>
            <c:dLbl>
              <c:idx val="0"/>
              <c:layout>
                <c:manualLayout>
                  <c:x val="-2.7163025987742891E-2"/>
                  <c:y val="-6.477194403233176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756-4C6F-8C67-C186862B1361}"/>
                </c:ext>
              </c:extLst>
            </c:dLbl>
            <c:dLbl>
              <c:idx val="14"/>
              <c:delete val="1"/>
              <c:extLst>
                <c:ext xmlns:c15="http://schemas.microsoft.com/office/drawing/2012/chart" uri="{CE6537A1-D6FC-4f65-9D91-7224C49458BB}"/>
                <c:ext xmlns:c16="http://schemas.microsoft.com/office/drawing/2014/chart" uri="{C3380CC4-5D6E-409C-BE32-E72D297353CC}">
                  <c16:uniqueId val="{00000005-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1-2B48-4A39-8075-1035714287BF}"/>
                </c:ext>
              </c:extLst>
            </c:dLbl>
            <c:dLbl>
              <c:idx val="16"/>
              <c:delete val="1"/>
              <c:extLst>
                <c:ext xmlns:c15="http://schemas.microsoft.com/office/drawing/2012/chart" uri="{CE6537A1-D6FC-4f65-9D91-7224C49458BB}"/>
                <c:ext xmlns:c16="http://schemas.microsoft.com/office/drawing/2014/chart" uri="{C3380CC4-5D6E-409C-BE32-E72D297353CC}">
                  <c16:uniqueId val="{00000002-2B48-4A39-8075-1035714287BF}"/>
                </c:ext>
              </c:extLst>
            </c:dLbl>
            <c:dLbl>
              <c:idx val="17"/>
              <c:delete val="1"/>
              <c:extLst>
                <c:ext xmlns:c15="http://schemas.microsoft.com/office/drawing/2012/chart" uri="{CE6537A1-D6FC-4f65-9D91-7224C49458BB}"/>
                <c:ext xmlns:c16="http://schemas.microsoft.com/office/drawing/2014/chart" uri="{C3380CC4-5D6E-409C-BE32-E72D297353CC}">
                  <c16:uniqueId val="{00000002-EF4D-46F3-A7F4-0DB3C5E8DB5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3F-4DCF-827D-B465530DF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20</c:v>
                </c:pt>
                <c:pt idx="1">
                  <c:v>18</c:v>
                </c:pt>
                <c:pt idx="2">
                  <c:v>18</c:v>
                </c:pt>
                <c:pt idx="3">
                  <c:v>18</c:v>
                </c:pt>
                <c:pt idx="4">
                  <c:v>22</c:v>
                </c:pt>
                <c:pt idx="5">
                  <c:v>18</c:v>
                </c:pt>
                <c:pt idx="6">
                  <c:v>20</c:v>
                </c:pt>
                <c:pt idx="7">
                  <c:v>23</c:v>
                </c:pt>
                <c:pt idx="8">
                  <c:v>23</c:v>
                </c:pt>
                <c:pt idx="9">
                  <c:v>25</c:v>
                </c:pt>
                <c:pt idx="10">
                  <c:v>19</c:v>
                </c:pt>
                <c:pt idx="11">
                  <c:v>22</c:v>
                </c:pt>
                <c:pt idx="12">
                  <c:v>26</c:v>
                </c:pt>
                <c:pt idx="13">
                  <c:v>19</c:v>
                </c:pt>
                <c:pt idx="14" formatCode="0">
                  <c:v>25</c:v>
                </c:pt>
                <c:pt idx="15" formatCode="0">
                  <c:v>19</c:v>
                </c:pt>
                <c:pt idx="16" formatCode="0">
                  <c:v>22</c:v>
                </c:pt>
                <c:pt idx="17" formatCode="0">
                  <c:v>13</c:v>
                </c:pt>
                <c:pt idx="18" formatCode="0">
                  <c:v>13</c:v>
                </c:pt>
              </c:numCache>
            </c:numRef>
          </c:val>
          <c:smooth val="0"/>
          <c:extLst>
            <c:ext xmlns:c16="http://schemas.microsoft.com/office/drawing/2014/chart" uri="{C3380CC4-5D6E-409C-BE32-E72D297353CC}">
              <c16:uniqueId val="{00000007-C756-4C6F-8C67-C186862B1361}"/>
            </c:ext>
          </c:extLst>
        </c:ser>
        <c:ser>
          <c:idx val="2"/>
          <c:order val="2"/>
          <c:tx>
            <c:strRef>
              <c:f>Sheet1!$D$1</c:f>
              <c:strCache>
                <c:ptCount val="1"/>
                <c:pt idx="0">
                  <c:v>Used a hand-held mobile phone for any reason while driving</c:v>
                </c:pt>
              </c:strCache>
            </c:strRef>
          </c:tx>
          <c:spPr>
            <a:ln w="28575" cap="rnd">
              <a:solidFill>
                <a:schemeClr val="accent3"/>
              </a:solidFill>
              <a:round/>
            </a:ln>
            <a:effectLst/>
          </c:spPr>
          <c:marker>
            <c:symbol val="none"/>
          </c:marker>
          <c:dLbls>
            <c:dLbl>
              <c:idx val="0"/>
              <c:layout>
                <c:manualLayout>
                  <c:x val="-2.1362124879887229E-2"/>
                  <c:y val="-6.477194403233279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756-4C6F-8C67-C186862B1361}"/>
                </c:ext>
              </c:extLst>
            </c:dLbl>
            <c:dLbl>
              <c:idx val="15"/>
              <c:delete val="1"/>
              <c:extLst>
                <c:ext xmlns:c15="http://schemas.microsoft.com/office/drawing/2012/chart" uri="{CE6537A1-D6FC-4f65-9D91-7224C49458BB}"/>
                <c:ext xmlns:c16="http://schemas.microsoft.com/office/drawing/2014/chart" uri="{C3380CC4-5D6E-409C-BE32-E72D297353CC}">
                  <c16:uniqueId val="{00000009-C756-4C6F-8C67-C186862B1361}"/>
                </c:ext>
              </c:extLst>
            </c:dLbl>
            <c:dLbl>
              <c:idx val="16"/>
              <c:delete val="1"/>
              <c:extLst>
                <c:ext xmlns:c15="http://schemas.microsoft.com/office/drawing/2012/chart" uri="{CE6537A1-D6FC-4f65-9D91-7224C49458BB}"/>
                <c:ext xmlns:c16="http://schemas.microsoft.com/office/drawing/2014/chart" uri="{C3380CC4-5D6E-409C-BE32-E72D297353CC}">
                  <c16:uniqueId val="{00000003-2B48-4A39-8075-1035714287BF}"/>
                </c:ext>
              </c:extLst>
            </c:dLbl>
            <c:dLbl>
              <c:idx val="17"/>
              <c:delete val="1"/>
              <c:extLst>
                <c:ext xmlns:c15="http://schemas.microsoft.com/office/drawing/2012/chart" uri="{CE6537A1-D6FC-4f65-9D91-7224C49458BB}"/>
                <c:ext xmlns:c16="http://schemas.microsoft.com/office/drawing/2014/chart" uri="{C3380CC4-5D6E-409C-BE32-E72D297353CC}">
                  <c16:uniqueId val="{00000003-EF4D-46F3-A7F4-0DB3C5E8DB5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A3F-4DCF-827D-B465530DF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9</c:v>
                </c:pt>
                <c:pt idx="1">
                  <c:v>10</c:v>
                </c:pt>
                <c:pt idx="2">
                  <c:v>11</c:v>
                </c:pt>
                <c:pt idx="3">
                  <c:v>9</c:v>
                </c:pt>
                <c:pt idx="4">
                  <c:v>10</c:v>
                </c:pt>
                <c:pt idx="5">
                  <c:v>8</c:v>
                </c:pt>
                <c:pt idx="6">
                  <c:v>11</c:v>
                </c:pt>
                <c:pt idx="7">
                  <c:v>10</c:v>
                </c:pt>
                <c:pt idx="8">
                  <c:v>7</c:v>
                </c:pt>
                <c:pt idx="9">
                  <c:v>8</c:v>
                </c:pt>
                <c:pt idx="10">
                  <c:v>3</c:v>
                </c:pt>
                <c:pt idx="11">
                  <c:v>5</c:v>
                </c:pt>
                <c:pt idx="12">
                  <c:v>7</c:v>
                </c:pt>
                <c:pt idx="13">
                  <c:v>5</c:v>
                </c:pt>
                <c:pt idx="14" formatCode="0">
                  <c:v>7</c:v>
                </c:pt>
                <c:pt idx="15" formatCode="0">
                  <c:v>5</c:v>
                </c:pt>
                <c:pt idx="16" formatCode="0">
                  <c:v>6</c:v>
                </c:pt>
                <c:pt idx="17" formatCode="0">
                  <c:v>6</c:v>
                </c:pt>
                <c:pt idx="18" formatCode="0">
                  <c:v>6</c:v>
                </c:pt>
              </c:numCache>
            </c:numRef>
          </c:val>
          <c:smooth val="0"/>
          <c:extLst>
            <c:ext xmlns:c16="http://schemas.microsoft.com/office/drawing/2014/chart" uri="{C3380CC4-5D6E-409C-BE32-E72D297353CC}">
              <c16:uniqueId val="{0000000A-C756-4C6F-8C67-C186862B1361}"/>
            </c:ext>
          </c:extLst>
        </c:ser>
        <c:dLbls>
          <c:showLegendKey val="0"/>
          <c:showVal val="0"/>
          <c:showCatName val="0"/>
          <c:showSerName val="0"/>
          <c:showPercent val="0"/>
          <c:showBubbleSize val="0"/>
        </c:dLbls>
        <c:smooth val="0"/>
        <c:axId val="1922322272"/>
        <c:axId val="1922323360"/>
      </c:lineChart>
      <c:catAx>
        <c:axId val="192232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22323360"/>
        <c:crosses val="autoZero"/>
        <c:auto val="1"/>
        <c:lblAlgn val="ctr"/>
        <c:lblOffset val="100"/>
        <c:noMultiLvlLbl val="0"/>
      </c:catAx>
      <c:valAx>
        <c:axId val="1922323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2272"/>
        <c:crosses val="autoZero"/>
        <c:crossBetween val="between"/>
      </c:valAx>
      <c:spPr>
        <a:noFill/>
        <a:ln>
          <a:noFill/>
        </a:ln>
        <a:effectLst/>
      </c:spPr>
    </c:plotArea>
    <c:legend>
      <c:legendPos val="r"/>
      <c:layout>
        <c:manualLayout>
          <c:xMode val="edge"/>
          <c:yMode val="edge"/>
          <c:x val="0.70741087285259419"/>
          <c:y val="0.29940711090754402"/>
          <c:w val="0.2775088536510697"/>
          <c:h val="0.442062709721102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Awareness of penalties for using a hand held mobile phone for any reason when driving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69203262619998185"/>
          <c:h val="0.75453152468416684"/>
        </c:manualLayout>
      </c:layout>
      <c:lineChart>
        <c:grouping val="standard"/>
        <c:varyColors val="0"/>
        <c:ser>
          <c:idx val="0"/>
          <c:order val="0"/>
          <c:tx>
            <c:strRef>
              <c:f>Sheet1!$B$1</c:f>
              <c:strCache>
                <c:ptCount val="1"/>
                <c:pt idx="0">
                  <c:v>Points on driving licence</c:v>
                </c:pt>
              </c:strCache>
            </c:strRef>
          </c:tx>
          <c:spPr>
            <a:ln w="28575" cap="rnd">
              <a:solidFill>
                <a:schemeClr val="accent1"/>
              </a:solidFill>
              <a:round/>
            </a:ln>
            <a:effectLst/>
          </c:spPr>
          <c:marker>
            <c:symbol val="none"/>
          </c:marker>
          <c:dLbls>
            <c:dLbl>
              <c:idx val="0"/>
              <c:layout>
                <c:manualLayout>
                  <c:x val="-2.8315709230115605E-2"/>
                  <c:y val="-1.20974156939147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1-FFB7-4A13-B34F-B8BFFCDD6EA6}"/>
                </c:ext>
              </c:extLst>
            </c:dLbl>
            <c:dLbl>
              <c:idx val="17"/>
              <c:delete val="1"/>
              <c:extLst>
                <c:ext xmlns:c15="http://schemas.microsoft.com/office/drawing/2012/chart" uri="{CE6537A1-D6FC-4f65-9D91-7224C49458BB}"/>
                <c:ext xmlns:c16="http://schemas.microsoft.com/office/drawing/2014/chart" uri="{C3380CC4-5D6E-409C-BE32-E72D297353CC}">
                  <c16:uniqueId val="{00000004-A10A-4AB2-84EF-806DFAEE7E3D}"/>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381-4B71-B467-443640C34B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65</c:v>
                </c:pt>
                <c:pt idx="1">
                  <c:v>61</c:v>
                </c:pt>
                <c:pt idx="2">
                  <c:v>60</c:v>
                </c:pt>
                <c:pt idx="3">
                  <c:v>62</c:v>
                </c:pt>
                <c:pt idx="4">
                  <c:v>59</c:v>
                </c:pt>
                <c:pt idx="5">
                  <c:v>66</c:v>
                </c:pt>
                <c:pt idx="6">
                  <c:v>65</c:v>
                </c:pt>
                <c:pt idx="7">
                  <c:v>63</c:v>
                </c:pt>
                <c:pt idx="8">
                  <c:v>62</c:v>
                </c:pt>
                <c:pt idx="9">
                  <c:v>63</c:v>
                </c:pt>
                <c:pt idx="10">
                  <c:v>74</c:v>
                </c:pt>
                <c:pt idx="11">
                  <c:v>70</c:v>
                </c:pt>
                <c:pt idx="12">
                  <c:v>68</c:v>
                </c:pt>
                <c:pt idx="13">
                  <c:v>68</c:v>
                </c:pt>
                <c:pt idx="14" formatCode="0">
                  <c:v>69</c:v>
                </c:pt>
                <c:pt idx="15" formatCode="0">
                  <c:v>60</c:v>
                </c:pt>
                <c:pt idx="16" formatCode="0">
                  <c:v>65</c:v>
                </c:pt>
                <c:pt idx="17" formatCode="0">
                  <c:v>60</c:v>
                </c:pt>
                <c:pt idx="18" formatCode="0">
                  <c:v>64</c:v>
                </c:pt>
              </c:numCache>
            </c:numRef>
          </c:val>
          <c:smooth val="0"/>
          <c:extLst>
            <c:ext xmlns:c16="http://schemas.microsoft.com/office/drawing/2014/chart" uri="{C3380CC4-5D6E-409C-BE32-E72D297353CC}">
              <c16:uniqueId val="{00000002-FFB7-4A13-B34F-B8BFFCDD6EA6}"/>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layout>
                <c:manualLayout>
                  <c:x val="-2.8315709230115605E-2"/>
                  <c:y val="-9.28730504857397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1-30C8-4548-A26F-E595C90710F5}"/>
                </c:ext>
              </c:extLst>
            </c:dLbl>
            <c:dLbl>
              <c:idx val="16"/>
              <c:delete val="1"/>
              <c:extLst>
                <c:ext xmlns:c15="http://schemas.microsoft.com/office/drawing/2012/chart" uri="{CE6537A1-D6FC-4f65-9D91-7224C49458BB}"/>
                <c:ext xmlns:c16="http://schemas.microsoft.com/office/drawing/2014/chart" uri="{C3380CC4-5D6E-409C-BE32-E72D297353CC}">
                  <c16:uniqueId val="{00000002-30C8-4548-A26F-E595C90710F5}"/>
                </c:ext>
              </c:extLst>
            </c:dLbl>
            <c:dLbl>
              <c:idx val="17"/>
              <c:delete val="1"/>
              <c:extLst>
                <c:ext xmlns:c15="http://schemas.microsoft.com/office/drawing/2012/chart" uri="{CE6537A1-D6FC-4f65-9D91-7224C49458BB}"/>
                <c:ext xmlns:c16="http://schemas.microsoft.com/office/drawing/2014/chart" uri="{C3380CC4-5D6E-409C-BE32-E72D297353CC}">
                  <c16:uniqueId val="{00000005-A10A-4AB2-84EF-806DFAEE7E3D}"/>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381-4B71-B467-443640C34B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78</c:v>
                </c:pt>
                <c:pt idx="1">
                  <c:v>71</c:v>
                </c:pt>
                <c:pt idx="2">
                  <c:v>69</c:v>
                </c:pt>
                <c:pt idx="3">
                  <c:v>72</c:v>
                </c:pt>
                <c:pt idx="4">
                  <c:v>74</c:v>
                </c:pt>
                <c:pt idx="5">
                  <c:v>74</c:v>
                </c:pt>
                <c:pt idx="6">
                  <c:v>78</c:v>
                </c:pt>
                <c:pt idx="7">
                  <c:v>73</c:v>
                </c:pt>
                <c:pt idx="8">
                  <c:v>72</c:v>
                </c:pt>
                <c:pt idx="9">
                  <c:v>73</c:v>
                </c:pt>
                <c:pt idx="10">
                  <c:v>71</c:v>
                </c:pt>
                <c:pt idx="11">
                  <c:v>73</c:v>
                </c:pt>
                <c:pt idx="12">
                  <c:v>69</c:v>
                </c:pt>
                <c:pt idx="13">
                  <c:v>71</c:v>
                </c:pt>
                <c:pt idx="14" formatCode="0">
                  <c:v>69</c:v>
                </c:pt>
                <c:pt idx="15" formatCode="0">
                  <c:v>52</c:v>
                </c:pt>
                <c:pt idx="16" formatCode="0">
                  <c:v>60</c:v>
                </c:pt>
                <c:pt idx="17" formatCode="0">
                  <c:v>52</c:v>
                </c:pt>
                <c:pt idx="18" formatCode="0">
                  <c:v>61</c:v>
                </c:pt>
              </c:numCache>
            </c:numRef>
          </c:val>
          <c:smooth val="0"/>
          <c:extLst>
            <c:ext xmlns:c16="http://schemas.microsoft.com/office/drawing/2014/chart" uri="{C3380CC4-5D6E-409C-BE32-E72D297353CC}">
              <c16:uniqueId val="{00000005-FFB7-4A13-B34F-B8BFFCDD6EA6}"/>
            </c:ext>
          </c:extLst>
        </c:ser>
        <c:ser>
          <c:idx val="2"/>
          <c:order val="2"/>
          <c:tx>
            <c:strRef>
              <c:f>Sheet1!$D$1</c:f>
              <c:strCache>
                <c:ptCount val="1"/>
                <c:pt idx="0">
                  <c:v>Disqualified </c:v>
                </c:pt>
              </c:strCache>
            </c:strRef>
          </c:tx>
          <c:spPr>
            <a:ln w="28575" cap="rnd">
              <a:solidFill>
                <a:schemeClr val="accent3"/>
              </a:solidFill>
              <a:round/>
            </a:ln>
            <a:effectLst/>
          </c:spPr>
          <c:marker>
            <c:symbol val="none"/>
          </c:marker>
          <c:dLbls>
            <c:dLbl>
              <c:idx val="0"/>
              <c:layout>
                <c:manualLayout>
                  <c:x val="-2.0209441637514522E-2"/>
                  <c:y val="-9.287305048573876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FB7-4A13-B34F-B8BFFCDD6EA6}"/>
                </c:ext>
              </c:extLst>
            </c:dLbl>
            <c:dLbl>
              <c:idx val="1"/>
              <c:delete val="1"/>
              <c:extLst>
                <c:ext xmlns:c15="http://schemas.microsoft.com/office/drawing/2012/chart" uri="{CE6537A1-D6FC-4f65-9D91-7224C49458BB}"/>
                <c:ext xmlns:c16="http://schemas.microsoft.com/office/drawing/2014/chart" uri="{C3380CC4-5D6E-409C-BE32-E72D297353CC}">
                  <c16:uniqueId val="{00000001-E168-4344-9CA9-B85BDB91996C}"/>
                </c:ext>
              </c:extLst>
            </c:dLbl>
            <c:dLbl>
              <c:idx val="2"/>
              <c:delete val="1"/>
              <c:extLst>
                <c:ext xmlns:c15="http://schemas.microsoft.com/office/drawing/2012/chart" uri="{CE6537A1-D6FC-4f65-9D91-7224C49458BB}"/>
                <c:ext xmlns:c16="http://schemas.microsoft.com/office/drawing/2014/chart" uri="{C3380CC4-5D6E-409C-BE32-E72D297353CC}">
                  <c16:uniqueId val="{00000002-E168-4344-9CA9-B85BDB91996C}"/>
                </c:ext>
              </c:extLst>
            </c:dLbl>
            <c:dLbl>
              <c:idx val="3"/>
              <c:delete val="1"/>
              <c:extLst>
                <c:ext xmlns:c15="http://schemas.microsoft.com/office/drawing/2012/chart" uri="{CE6537A1-D6FC-4f65-9D91-7224C49458BB}"/>
                <c:ext xmlns:c16="http://schemas.microsoft.com/office/drawing/2014/chart" uri="{C3380CC4-5D6E-409C-BE32-E72D297353CC}">
                  <c16:uniqueId val="{00000003-E168-4344-9CA9-B85BDB91996C}"/>
                </c:ext>
              </c:extLst>
            </c:dLbl>
            <c:dLbl>
              <c:idx val="4"/>
              <c:delete val="1"/>
              <c:extLst>
                <c:ext xmlns:c15="http://schemas.microsoft.com/office/drawing/2012/chart" uri="{CE6537A1-D6FC-4f65-9D91-7224C49458BB}"/>
                <c:ext xmlns:c16="http://schemas.microsoft.com/office/drawing/2014/chart" uri="{C3380CC4-5D6E-409C-BE32-E72D297353CC}">
                  <c16:uniqueId val="{00000004-E168-4344-9CA9-B85BDB91996C}"/>
                </c:ext>
              </c:extLst>
            </c:dLbl>
            <c:dLbl>
              <c:idx val="5"/>
              <c:delete val="1"/>
              <c:extLst>
                <c:ext xmlns:c15="http://schemas.microsoft.com/office/drawing/2012/chart" uri="{CE6537A1-D6FC-4f65-9D91-7224C49458BB}"/>
                <c:ext xmlns:c16="http://schemas.microsoft.com/office/drawing/2014/chart" uri="{C3380CC4-5D6E-409C-BE32-E72D297353CC}">
                  <c16:uniqueId val="{00000005-E168-4344-9CA9-B85BDB91996C}"/>
                </c:ext>
              </c:extLst>
            </c:dLbl>
            <c:dLbl>
              <c:idx val="6"/>
              <c:delete val="1"/>
              <c:extLst>
                <c:ext xmlns:c15="http://schemas.microsoft.com/office/drawing/2012/chart" uri="{CE6537A1-D6FC-4f65-9D91-7224C49458BB}"/>
                <c:ext xmlns:c16="http://schemas.microsoft.com/office/drawing/2014/chart" uri="{C3380CC4-5D6E-409C-BE32-E72D297353CC}">
                  <c16:uniqueId val="{00000006-E168-4344-9CA9-B85BDB91996C}"/>
                </c:ext>
              </c:extLst>
            </c:dLbl>
            <c:dLbl>
              <c:idx val="7"/>
              <c:delete val="1"/>
              <c:extLst>
                <c:ext xmlns:c15="http://schemas.microsoft.com/office/drawing/2012/chart" uri="{CE6537A1-D6FC-4f65-9D91-7224C49458BB}"/>
                <c:ext xmlns:c16="http://schemas.microsoft.com/office/drawing/2014/chart" uri="{C3380CC4-5D6E-409C-BE32-E72D297353CC}">
                  <c16:uniqueId val="{00000007-E168-4344-9CA9-B85BDB91996C}"/>
                </c:ext>
              </c:extLst>
            </c:dLbl>
            <c:dLbl>
              <c:idx val="8"/>
              <c:delete val="1"/>
              <c:extLst>
                <c:ext xmlns:c15="http://schemas.microsoft.com/office/drawing/2012/chart" uri="{CE6537A1-D6FC-4f65-9D91-7224C49458BB}"/>
                <c:ext xmlns:c16="http://schemas.microsoft.com/office/drawing/2014/chart" uri="{C3380CC4-5D6E-409C-BE32-E72D297353CC}">
                  <c16:uniqueId val="{00000008-E168-4344-9CA9-B85BDB91996C}"/>
                </c:ext>
              </c:extLst>
            </c:dLbl>
            <c:dLbl>
              <c:idx val="9"/>
              <c:delete val="1"/>
              <c:extLst>
                <c:ext xmlns:c15="http://schemas.microsoft.com/office/drawing/2012/chart" uri="{CE6537A1-D6FC-4f65-9D91-7224C49458BB}"/>
                <c:ext xmlns:c16="http://schemas.microsoft.com/office/drawing/2014/chart" uri="{C3380CC4-5D6E-409C-BE32-E72D297353CC}">
                  <c16:uniqueId val="{00000009-E168-4344-9CA9-B85BDB91996C}"/>
                </c:ext>
              </c:extLst>
            </c:dLbl>
            <c:dLbl>
              <c:idx val="10"/>
              <c:delete val="1"/>
              <c:extLst>
                <c:ext xmlns:c15="http://schemas.microsoft.com/office/drawing/2012/chart" uri="{CE6537A1-D6FC-4f65-9D91-7224C49458BB}"/>
                <c:ext xmlns:c16="http://schemas.microsoft.com/office/drawing/2014/chart" uri="{C3380CC4-5D6E-409C-BE32-E72D297353CC}">
                  <c16:uniqueId val="{0000000A-E168-4344-9CA9-B85BDB91996C}"/>
                </c:ext>
              </c:extLst>
            </c:dLbl>
            <c:dLbl>
              <c:idx val="11"/>
              <c:delete val="1"/>
              <c:extLst>
                <c:ext xmlns:c15="http://schemas.microsoft.com/office/drawing/2012/chart" uri="{CE6537A1-D6FC-4f65-9D91-7224C49458BB}"/>
                <c:ext xmlns:c16="http://schemas.microsoft.com/office/drawing/2014/chart" uri="{C3380CC4-5D6E-409C-BE32-E72D297353CC}">
                  <c16:uniqueId val="{0000000B-E168-4344-9CA9-B85BDB91996C}"/>
                </c:ext>
              </c:extLst>
            </c:dLbl>
            <c:dLbl>
              <c:idx val="12"/>
              <c:delete val="1"/>
              <c:extLst>
                <c:ext xmlns:c15="http://schemas.microsoft.com/office/drawing/2012/chart" uri="{CE6537A1-D6FC-4f65-9D91-7224C49458BB}"/>
                <c:ext xmlns:c16="http://schemas.microsoft.com/office/drawing/2014/chart" uri="{C3380CC4-5D6E-409C-BE32-E72D297353CC}">
                  <c16:uniqueId val="{0000000C-E168-4344-9CA9-B85BDB91996C}"/>
                </c:ext>
              </c:extLst>
            </c:dLbl>
            <c:dLbl>
              <c:idx val="13"/>
              <c:delete val="1"/>
              <c:extLst>
                <c:ext xmlns:c15="http://schemas.microsoft.com/office/drawing/2012/chart" uri="{CE6537A1-D6FC-4f65-9D91-7224C49458BB}"/>
                <c:ext xmlns:c16="http://schemas.microsoft.com/office/drawing/2014/chart" uri="{C3380CC4-5D6E-409C-BE32-E72D297353CC}">
                  <c16:uniqueId val="{0000000D-E168-4344-9CA9-B85BDB91996C}"/>
                </c:ext>
              </c:extLst>
            </c:dLbl>
            <c:dLbl>
              <c:idx val="14"/>
              <c:delete val="1"/>
              <c:extLst>
                <c:ext xmlns:c15="http://schemas.microsoft.com/office/drawing/2012/chart" uri="{CE6537A1-D6FC-4f65-9D91-7224C49458BB}"/>
                <c:ext xmlns:c16="http://schemas.microsoft.com/office/drawing/2014/chart" uri="{C3380CC4-5D6E-409C-BE32-E72D297353CC}">
                  <c16:uniqueId val="{0000000E-E168-4344-9CA9-B85BDB91996C}"/>
                </c:ext>
              </c:extLst>
            </c:dLbl>
            <c:dLbl>
              <c:idx val="15"/>
              <c:delete val="1"/>
              <c:extLst>
                <c:ext xmlns:c15="http://schemas.microsoft.com/office/drawing/2012/chart" uri="{CE6537A1-D6FC-4f65-9D91-7224C49458BB}"/>
                <c:ext xmlns:c16="http://schemas.microsoft.com/office/drawing/2014/chart" uri="{C3380CC4-5D6E-409C-BE32-E72D297353CC}">
                  <c16:uniqueId val="{00000007-FFB7-4A13-B34F-B8BFFCDD6EA6}"/>
                </c:ext>
              </c:extLst>
            </c:dLbl>
            <c:dLbl>
              <c:idx val="16"/>
              <c:delete val="1"/>
              <c:extLst>
                <c:ext xmlns:c15="http://schemas.microsoft.com/office/drawing/2012/chart" uri="{CE6537A1-D6FC-4f65-9D91-7224C49458BB}"/>
                <c:ext xmlns:c16="http://schemas.microsoft.com/office/drawing/2014/chart" uri="{C3380CC4-5D6E-409C-BE32-E72D297353CC}">
                  <c16:uniqueId val="{00000003-30C8-4548-A26F-E595C90710F5}"/>
                </c:ext>
              </c:extLst>
            </c:dLbl>
            <c:dLbl>
              <c:idx val="17"/>
              <c:delete val="1"/>
              <c:extLst>
                <c:ext xmlns:c15="http://schemas.microsoft.com/office/drawing/2012/chart" uri="{CE6537A1-D6FC-4f65-9D91-7224C49458BB}"/>
                <c:ext xmlns:c16="http://schemas.microsoft.com/office/drawing/2014/chart" uri="{C3380CC4-5D6E-409C-BE32-E72D297353CC}">
                  <c16:uniqueId val="{00000003-A10A-4AB2-84EF-806DFAEE7E3D}"/>
                </c:ext>
              </c:extLst>
            </c:dLbl>
            <c:dLbl>
              <c:idx val="18"/>
              <c:layout>
                <c:manualLayout>
                  <c:x val="-7.5674108674069311E-3"/>
                  <c:y val="-8.56973112551672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168-4344-9CA9-B85BDB9199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7</c:v>
                </c:pt>
                <c:pt idx="1">
                  <c:v>7.0000000000000009</c:v>
                </c:pt>
                <c:pt idx="2">
                  <c:v>9</c:v>
                </c:pt>
                <c:pt idx="3">
                  <c:v>10</c:v>
                </c:pt>
                <c:pt idx="4">
                  <c:v>8</c:v>
                </c:pt>
                <c:pt idx="5">
                  <c:v>13</c:v>
                </c:pt>
                <c:pt idx="6">
                  <c:v>11</c:v>
                </c:pt>
                <c:pt idx="7">
                  <c:v>10</c:v>
                </c:pt>
                <c:pt idx="8">
                  <c:v>9</c:v>
                </c:pt>
                <c:pt idx="9">
                  <c:v>8</c:v>
                </c:pt>
                <c:pt idx="10">
                  <c:v>15</c:v>
                </c:pt>
                <c:pt idx="11">
                  <c:v>14</c:v>
                </c:pt>
                <c:pt idx="12">
                  <c:v>13</c:v>
                </c:pt>
                <c:pt idx="13">
                  <c:v>14</c:v>
                </c:pt>
                <c:pt idx="14" formatCode="0">
                  <c:v>12</c:v>
                </c:pt>
                <c:pt idx="15" formatCode="0">
                  <c:v>14</c:v>
                </c:pt>
                <c:pt idx="16" formatCode="0">
                  <c:v>17</c:v>
                </c:pt>
                <c:pt idx="17" formatCode="0">
                  <c:v>17</c:v>
                </c:pt>
                <c:pt idx="18" formatCode="0">
                  <c:v>11</c:v>
                </c:pt>
              </c:numCache>
            </c:numRef>
          </c:val>
          <c:smooth val="0"/>
          <c:extLst>
            <c:ext xmlns:c16="http://schemas.microsoft.com/office/drawing/2014/chart" uri="{C3380CC4-5D6E-409C-BE32-E72D297353CC}">
              <c16:uniqueId val="{00000008-FFB7-4A13-B34F-B8BFFCDD6EA6}"/>
            </c:ext>
          </c:extLst>
        </c:ser>
        <c:ser>
          <c:idx val="3"/>
          <c:order val="3"/>
          <c:tx>
            <c:strRef>
              <c:f>Sheet1!$E$1</c:f>
              <c:strCache>
                <c:ptCount val="1"/>
                <c:pt idx="0">
                  <c:v>Conviction on driving licence</c:v>
                </c:pt>
              </c:strCache>
            </c:strRef>
          </c:tx>
          <c:spPr>
            <a:ln w="28575" cap="rnd">
              <a:solidFill>
                <a:schemeClr val="accent4"/>
              </a:solidFill>
              <a:round/>
            </a:ln>
            <a:effectLst/>
          </c:spPr>
          <c:marker>
            <c:symbol val="none"/>
          </c:marker>
          <c:dLbls>
            <c:dLbl>
              <c:idx val="14"/>
              <c:layout>
                <c:manualLayout>
                  <c:x val="-1.0987975698532852E-2"/>
                  <c:y val="-3.17681902113004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0C8-4548-A26F-E595C90710F5}"/>
                </c:ext>
              </c:extLst>
            </c:dLbl>
            <c:dLbl>
              <c:idx val="15"/>
              <c:delete val="1"/>
              <c:extLst>
                <c:ext xmlns:c15="http://schemas.microsoft.com/office/drawing/2012/chart" uri="{CE6537A1-D6FC-4f65-9D91-7224C49458BB}"/>
                <c:ext xmlns:c16="http://schemas.microsoft.com/office/drawing/2014/chart" uri="{C3380CC4-5D6E-409C-BE32-E72D297353CC}">
                  <c16:uniqueId val="{00000005-30C8-4548-A26F-E595C90710F5}"/>
                </c:ext>
              </c:extLst>
            </c:dLbl>
            <c:dLbl>
              <c:idx val="16"/>
              <c:delete val="1"/>
              <c:extLst>
                <c:ext xmlns:c15="http://schemas.microsoft.com/office/drawing/2012/chart" uri="{CE6537A1-D6FC-4f65-9D91-7224C49458BB}"/>
                <c:ext xmlns:c16="http://schemas.microsoft.com/office/drawing/2014/chart" uri="{C3380CC4-5D6E-409C-BE32-E72D297353CC}">
                  <c16:uniqueId val="{00000006-30C8-4548-A26F-E595C90710F5}"/>
                </c:ext>
              </c:extLst>
            </c:dLbl>
            <c:dLbl>
              <c:idx val="17"/>
              <c:delete val="1"/>
              <c:extLst>
                <c:ext xmlns:c15="http://schemas.microsoft.com/office/drawing/2012/chart" uri="{CE6537A1-D6FC-4f65-9D91-7224C49458BB}"/>
                <c:ext xmlns:c16="http://schemas.microsoft.com/office/drawing/2014/chart" uri="{C3380CC4-5D6E-409C-BE32-E72D297353CC}">
                  <c16:uniqueId val="{00000001-A10A-4AB2-84EF-806DFAEE7E3D}"/>
                </c:ext>
              </c:extLst>
            </c:dLbl>
            <c:dLbl>
              <c:idx val="18"/>
              <c:layout>
                <c:manualLayout>
                  <c:x val="-5.7634162118634586E-3"/>
                  <c:y val="-3.37213277440897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381-4B71-B467-443640C34B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Sheet1!$E$2:$E$20</c:f>
              <c:numCache>
                <c:formatCode>General</c:formatCode>
                <c:ptCount val="19"/>
                <c:pt idx="14" formatCode="0">
                  <c:v>5</c:v>
                </c:pt>
                <c:pt idx="15" formatCode="0">
                  <c:v>12</c:v>
                </c:pt>
                <c:pt idx="16">
                  <c:v>11</c:v>
                </c:pt>
                <c:pt idx="17">
                  <c:v>12</c:v>
                </c:pt>
                <c:pt idx="18">
                  <c:v>12</c:v>
                </c:pt>
              </c:numCache>
            </c:numRef>
          </c:val>
          <c:smooth val="0"/>
          <c:extLst>
            <c:ext xmlns:c16="http://schemas.microsoft.com/office/drawing/2014/chart" uri="{C3380CC4-5D6E-409C-BE32-E72D297353CC}">
              <c16:uniqueId val="{00000009-FFB7-4A13-B34F-B8BFFCDD6EA6}"/>
            </c:ext>
          </c:extLst>
        </c:ser>
        <c:ser>
          <c:idx val="4"/>
          <c:order val="4"/>
          <c:tx>
            <c:strRef>
              <c:f>Sheet1!$F$1</c:f>
              <c:strCache>
                <c:ptCount val="1"/>
                <c:pt idx="0">
                  <c:v>A verbal warning</c:v>
                </c:pt>
              </c:strCache>
            </c:strRef>
          </c:tx>
          <c:spPr>
            <a:ln w="28575" cap="rnd">
              <a:solidFill>
                <a:schemeClr val="accent5"/>
              </a:solidFill>
              <a:round/>
            </a:ln>
            <a:effectLst/>
          </c:spPr>
          <c:marker>
            <c:symbol val="none"/>
          </c:marker>
          <c:dLbls>
            <c:dLbl>
              <c:idx val="0"/>
              <c:layout>
                <c:manualLayout>
                  <c:x val="-2.7163025987742898E-2"/>
                  <c:y val="1.953137532789233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94-402F-B0AB-FF9565BC1236}"/>
                </c:ext>
              </c:extLst>
            </c:dLbl>
            <c:dLbl>
              <c:idx val="1"/>
              <c:delete val="1"/>
              <c:extLst>
                <c:ext xmlns:c15="http://schemas.microsoft.com/office/drawing/2012/chart" uri="{CE6537A1-D6FC-4f65-9D91-7224C49458BB}"/>
                <c:ext xmlns:c16="http://schemas.microsoft.com/office/drawing/2014/chart" uri="{C3380CC4-5D6E-409C-BE32-E72D297353CC}">
                  <c16:uniqueId val="{00000007-30C8-4548-A26F-E595C90710F5}"/>
                </c:ext>
              </c:extLst>
            </c:dLbl>
            <c:dLbl>
              <c:idx val="2"/>
              <c:delete val="1"/>
              <c:extLst>
                <c:ext xmlns:c15="http://schemas.microsoft.com/office/drawing/2012/chart" uri="{CE6537A1-D6FC-4f65-9D91-7224C49458BB}"/>
                <c:ext xmlns:c16="http://schemas.microsoft.com/office/drawing/2014/chart" uri="{C3380CC4-5D6E-409C-BE32-E72D297353CC}">
                  <c16:uniqueId val="{00000008-30C8-4548-A26F-E595C90710F5}"/>
                </c:ext>
              </c:extLst>
            </c:dLbl>
            <c:dLbl>
              <c:idx val="3"/>
              <c:delete val="1"/>
              <c:extLst>
                <c:ext xmlns:c15="http://schemas.microsoft.com/office/drawing/2012/chart" uri="{CE6537A1-D6FC-4f65-9D91-7224C49458BB}"/>
                <c:ext xmlns:c16="http://schemas.microsoft.com/office/drawing/2014/chart" uri="{C3380CC4-5D6E-409C-BE32-E72D297353CC}">
                  <c16:uniqueId val="{00000009-30C8-4548-A26F-E595C90710F5}"/>
                </c:ext>
              </c:extLst>
            </c:dLbl>
            <c:dLbl>
              <c:idx val="4"/>
              <c:delete val="1"/>
              <c:extLst>
                <c:ext xmlns:c15="http://schemas.microsoft.com/office/drawing/2012/chart" uri="{CE6537A1-D6FC-4f65-9D91-7224C49458BB}"/>
                <c:ext xmlns:c16="http://schemas.microsoft.com/office/drawing/2014/chart" uri="{C3380CC4-5D6E-409C-BE32-E72D297353CC}">
                  <c16:uniqueId val="{0000000A-30C8-4548-A26F-E595C90710F5}"/>
                </c:ext>
              </c:extLst>
            </c:dLbl>
            <c:dLbl>
              <c:idx val="5"/>
              <c:delete val="1"/>
              <c:extLst>
                <c:ext xmlns:c15="http://schemas.microsoft.com/office/drawing/2012/chart" uri="{CE6537A1-D6FC-4f65-9D91-7224C49458BB}"/>
                <c:ext xmlns:c16="http://schemas.microsoft.com/office/drawing/2014/chart" uri="{C3380CC4-5D6E-409C-BE32-E72D297353CC}">
                  <c16:uniqueId val="{0000000B-30C8-4548-A26F-E595C90710F5}"/>
                </c:ext>
              </c:extLst>
            </c:dLbl>
            <c:dLbl>
              <c:idx val="6"/>
              <c:delete val="1"/>
              <c:extLst>
                <c:ext xmlns:c15="http://schemas.microsoft.com/office/drawing/2012/chart" uri="{CE6537A1-D6FC-4f65-9D91-7224C49458BB}"/>
                <c:ext xmlns:c16="http://schemas.microsoft.com/office/drawing/2014/chart" uri="{C3380CC4-5D6E-409C-BE32-E72D297353CC}">
                  <c16:uniqueId val="{0000000C-30C8-4548-A26F-E595C90710F5}"/>
                </c:ext>
              </c:extLst>
            </c:dLbl>
            <c:dLbl>
              <c:idx val="7"/>
              <c:delete val="1"/>
              <c:extLst>
                <c:ext xmlns:c15="http://schemas.microsoft.com/office/drawing/2012/chart" uri="{CE6537A1-D6FC-4f65-9D91-7224C49458BB}"/>
                <c:ext xmlns:c16="http://schemas.microsoft.com/office/drawing/2014/chart" uri="{C3380CC4-5D6E-409C-BE32-E72D297353CC}">
                  <c16:uniqueId val="{0000000D-30C8-4548-A26F-E595C90710F5}"/>
                </c:ext>
              </c:extLst>
            </c:dLbl>
            <c:dLbl>
              <c:idx val="8"/>
              <c:delete val="1"/>
              <c:extLst>
                <c:ext xmlns:c15="http://schemas.microsoft.com/office/drawing/2012/chart" uri="{CE6537A1-D6FC-4f65-9D91-7224C49458BB}"/>
                <c:ext xmlns:c16="http://schemas.microsoft.com/office/drawing/2014/chart" uri="{C3380CC4-5D6E-409C-BE32-E72D297353CC}">
                  <c16:uniqueId val="{0000000E-30C8-4548-A26F-E595C90710F5}"/>
                </c:ext>
              </c:extLst>
            </c:dLbl>
            <c:dLbl>
              <c:idx val="9"/>
              <c:delete val="1"/>
              <c:extLst>
                <c:ext xmlns:c15="http://schemas.microsoft.com/office/drawing/2012/chart" uri="{CE6537A1-D6FC-4f65-9D91-7224C49458BB}"/>
                <c:ext xmlns:c16="http://schemas.microsoft.com/office/drawing/2014/chart" uri="{C3380CC4-5D6E-409C-BE32-E72D297353CC}">
                  <c16:uniqueId val="{0000000F-30C8-4548-A26F-E595C90710F5}"/>
                </c:ext>
              </c:extLst>
            </c:dLbl>
            <c:dLbl>
              <c:idx val="10"/>
              <c:delete val="1"/>
              <c:extLst>
                <c:ext xmlns:c15="http://schemas.microsoft.com/office/drawing/2012/chart" uri="{CE6537A1-D6FC-4f65-9D91-7224C49458BB}"/>
                <c:ext xmlns:c16="http://schemas.microsoft.com/office/drawing/2014/chart" uri="{C3380CC4-5D6E-409C-BE32-E72D297353CC}">
                  <c16:uniqueId val="{00000010-30C8-4548-A26F-E595C90710F5}"/>
                </c:ext>
              </c:extLst>
            </c:dLbl>
            <c:dLbl>
              <c:idx val="11"/>
              <c:delete val="1"/>
              <c:extLst>
                <c:ext xmlns:c15="http://schemas.microsoft.com/office/drawing/2012/chart" uri="{CE6537A1-D6FC-4f65-9D91-7224C49458BB}"/>
                <c:ext xmlns:c16="http://schemas.microsoft.com/office/drawing/2014/chart" uri="{C3380CC4-5D6E-409C-BE32-E72D297353CC}">
                  <c16:uniqueId val="{00000011-30C8-4548-A26F-E595C90710F5}"/>
                </c:ext>
              </c:extLst>
            </c:dLbl>
            <c:dLbl>
              <c:idx val="12"/>
              <c:delete val="1"/>
              <c:extLst>
                <c:ext xmlns:c15="http://schemas.microsoft.com/office/drawing/2012/chart" uri="{CE6537A1-D6FC-4f65-9D91-7224C49458BB}"/>
                <c:ext xmlns:c16="http://schemas.microsoft.com/office/drawing/2014/chart" uri="{C3380CC4-5D6E-409C-BE32-E72D297353CC}">
                  <c16:uniqueId val="{00000012-30C8-4548-A26F-E595C90710F5}"/>
                </c:ext>
              </c:extLst>
            </c:dLbl>
            <c:dLbl>
              <c:idx val="13"/>
              <c:delete val="1"/>
              <c:extLst>
                <c:ext xmlns:c15="http://schemas.microsoft.com/office/drawing/2012/chart" uri="{CE6537A1-D6FC-4f65-9D91-7224C49458BB}"/>
                <c:ext xmlns:c16="http://schemas.microsoft.com/office/drawing/2014/chart" uri="{C3380CC4-5D6E-409C-BE32-E72D297353CC}">
                  <c16:uniqueId val="{00000013-30C8-4548-A26F-E595C90710F5}"/>
                </c:ext>
              </c:extLst>
            </c:dLbl>
            <c:dLbl>
              <c:idx val="14"/>
              <c:delete val="1"/>
              <c:extLst>
                <c:ext xmlns:c15="http://schemas.microsoft.com/office/drawing/2012/chart" uri="{CE6537A1-D6FC-4f65-9D91-7224C49458BB}"/>
                <c:ext xmlns:c16="http://schemas.microsoft.com/office/drawing/2014/chart" uri="{C3380CC4-5D6E-409C-BE32-E72D297353CC}">
                  <c16:uniqueId val="{0000000A-FFB7-4A13-B34F-B8BFFCDD6EA6}"/>
                </c:ext>
              </c:extLst>
            </c:dLbl>
            <c:dLbl>
              <c:idx val="15"/>
              <c:delete val="1"/>
              <c:extLst>
                <c:ext xmlns:c15="http://schemas.microsoft.com/office/drawing/2012/chart" uri="{CE6537A1-D6FC-4f65-9D91-7224C49458BB}"/>
                <c:ext xmlns:c16="http://schemas.microsoft.com/office/drawing/2014/chart" uri="{C3380CC4-5D6E-409C-BE32-E72D297353CC}">
                  <c16:uniqueId val="{0000000B-FFB7-4A13-B34F-B8BFFCDD6EA6}"/>
                </c:ext>
              </c:extLst>
            </c:dLbl>
            <c:dLbl>
              <c:idx val="16"/>
              <c:delete val="1"/>
              <c:extLst>
                <c:ext xmlns:c15="http://schemas.microsoft.com/office/drawing/2012/chart" uri="{CE6537A1-D6FC-4f65-9D91-7224C49458BB}"/>
                <c:ext xmlns:c16="http://schemas.microsoft.com/office/drawing/2014/chart" uri="{C3380CC4-5D6E-409C-BE32-E72D297353CC}">
                  <c16:uniqueId val="{00000014-30C8-4548-A26F-E595C90710F5}"/>
                </c:ext>
              </c:extLst>
            </c:dLbl>
            <c:dLbl>
              <c:idx val="17"/>
              <c:delete val="1"/>
              <c:extLst>
                <c:ext xmlns:c15="http://schemas.microsoft.com/office/drawing/2012/chart" uri="{CE6537A1-D6FC-4f65-9D91-7224C49458BB}"/>
                <c:ext xmlns:c16="http://schemas.microsoft.com/office/drawing/2014/chart" uri="{C3380CC4-5D6E-409C-BE32-E72D297353CC}">
                  <c16:uniqueId val="{00000002-A10A-4AB2-84EF-806DFAEE7E3D}"/>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381-4B71-B467-443640C34B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Sheet1!$F$2:$F$20</c:f>
              <c:numCache>
                <c:formatCode>General</c:formatCode>
                <c:ptCount val="19"/>
                <c:pt idx="0">
                  <c:v>16</c:v>
                </c:pt>
                <c:pt idx="1">
                  <c:v>19</c:v>
                </c:pt>
                <c:pt idx="2">
                  <c:v>20</c:v>
                </c:pt>
                <c:pt idx="3">
                  <c:v>18</c:v>
                </c:pt>
                <c:pt idx="4">
                  <c:v>18</c:v>
                </c:pt>
                <c:pt idx="5">
                  <c:v>15</c:v>
                </c:pt>
                <c:pt idx="6">
                  <c:v>19</c:v>
                </c:pt>
                <c:pt idx="7">
                  <c:v>16</c:v>
                </c:pt>
                <c:pt idx="8">
                  <c:v>20</c:v>
                </c:pt>
                <c:pt idx="9">
                  <c:v>21</c:v>
                </c:pt>
                <c:pt idx="10">
                  <c:v>10</c:v>
                </c:pt>
                <c:pt idx="11">
                  <c:v>14</c:v>
                </c:pt>
                <c:pt idx="12">
                  <c:v>16</c:v>
                </c:pt>
                <c:pt idx="13">
                  <c:v>11</c:v>
                </c:pt>
                <c:pt idx="14" formatCode="0">
                  <c:v>5</c:v>
                </c:pt>
                <c:pt idx="15" formatCode="0">
                  <c:v>7</c:v>
                </c:pt>
                <c:pt idx="16" formatCode="0">
                  <c:v>8</c:v>
                </c:pt>
                <c:pt idx="17" formatCode="0">
                  <c:v>8</c:v>
                </c:pt>
                <c:pt idx="18" formatCode="0">
                  <c:v>7</c:v>
                </c:pt>
              </c:numCache>
            </c:numRef>
          </c:val>
          <c:smooth val="0"/>
          <c:extLst>
            <c:ext xmlns:c16="http://schemas.microsoft.com/office/drawing/2014/chart" uri="{C3380CC4-5D6E-409C-BE32-E72D297353CC}">
              <c16:uniqueId val="{0000000C-FFB7-4A13-B34F-B8BFFCDD6EA6}"/>
            </c:ext>
          </c:extLst>
        </c:ser>
        <c:dLbls>
          <c:dLblPos val="t"/>
          <c:showLegendKey val="0"/>
          <c:showVal val="1"/>
          <c:showCatName val="0"/>
          <c:showSerName val="0"/>
          <c:showPercent val="0"/>
          <c:showBubbleSize val="0"/>
        </c:dLbls>
        <c:smooth val="0"/>
        <c:axId val="1922325536"/>
        <c:axId val="1932171200"/>
      </c:lineChart>
      <c:catAx>
        <c:axId val="19223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71200"/>
        <c:crosses val="autoZero"/>
        <c:auto val="1"/>
        <c:lblAlgn val="ctr"/>
        <c:lblOffset val="100"/>
        <c:noMultiLvlLbl val="0"/>
      </c:catAx>
      <c:valAx>
        <c:axId val="193217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25536"/>
        <c:crosses val="autoZero"/>
        <c:crossBetween val="between"/>
      </c:valAx>
      <c:spPr>
        <a:noFill/>
        <a:ln>
          <a:noFill/>
        </a:ln>
        <a:effectLst/>
      </c:spPr>
    </c:plotArea>
    <c:legend>
      <c:legendPos val="r"/>
      <c:layout>
        <c:manualLayout>
          <c:xMode val="edge"/>
          <c:yMode val="edge"/>
          <c:x val="0.76273966848648422"/>
          <c:y val="0.20667345961129752"/>
          <c:w val="0.22250925345970615"/>
          <c:h val="0.322024297499997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1535790685821933"/>
          <c:y val="5.3498012177506174E-2"/>
          <c:w val="0.8295069511855645"/>
          <c:h val="0.8690235481815357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'15</c:v>
                </c:pt>
                <c:pt idx="1">
                  <c:v>July '15</c:v>
                </c:pt>
                <c:pt idx="2">
                  <c:v>Feb '16</c:v>
                </c:pt>
                <c:pt idx="3">
                  <c:v>Jul '16</c:v>
                </c:pt>
                <c:pt idx="4">
                  <c:v>Mar '17</c:v>
                </c:pt>
                <c:pt idx="5">
                  <c:v>Aug '17</c:v>
                </c:pt>
                <c:pt idx="6">
                  <c:v>Feb '18</c:v>
                </c:pt>
                <c:pt idx="7">
                  <c:v>Aug '18</c:v>
                </c:pt>
                <c:pt idx="8">
                  <c:v>Nov '19</c:v>
                </c:pt>
                <c:pt idx="9">
                  <c:v>Aug '20</c:v>
                </c:pt>
                <c:pt idx="10">
                  <c:v>Feb '21</c:v>
                </c:pt>
                <c:pt idx="11">
                  <c:v>Aug '21</c:v>
                </c:pt>
                <c:pt idx="12">
                  <c:v>Feb '22</c:v>
                </c:pt>
              </c:strCache>
            </c:strRef>
          </c:cat>
          <c:val>
            <c:numRef>
              <c:f>Sheet1!$B$2:$B$14</c:f>
              <c:numCache>
                <c:formatCode>0%</c:formatCode>
                <c:ptCount val="13"/>
                <c:pt idx="0">
                  <c:v>0.79</c:v>
                </c:pt>
                <c:pt idx="1">
                  <c:v>0.83</c:v>
                </c:pt>
                <c:pt idx="2">
                  <c:v>0.86</c:v>
                </c:pt>
                <c:pt idx="3">
                  <c:v>0.85</c:v>
                </c:pt>
                <c:pt idx="4">
                  <c:v>0.87</c:v>
                </c:pt>
                <c:pt idx="5">
                  <c:v>0.9</c:v>
                </c:pt>
                <c:pt idx="6">
                  <c:v>0.89</c:v>
                </c:pt>
                <c:pt idx="7">
                  <c:v>0.89</c:v>
                </c:pt>
                <c:pt idx="8">
                  <c:v>0.77</c:v>
                </c:pt>
                <c:pt idx="9">
                  <c:v>0.77</c:v>
                </c:pt>
                <c:pt idx="10">
                  <c:v>0.81</c:v>
                </c:pt>
                <c:pt idx="11">
                  <c:v>0.77</c:v>
                </c:pt>
                <c:pt idx="12">
                  <c:v>0.81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'15</c:v>
                </c:pt>
                <c:pt idx="1">
                  <c:v>July '15</c:v>
                </c:pt>
                <c:pt idx="2">
                  <c:v>Feb '16</c:v>
                </c:pt>
                <c:pt idx="3">
                  <c:v>Jul '16</c:v>
                </c:pt>
                <c:pt idx="4">
                  <c:v>Mar '17</c:v>
                </c:pt>
                <c:pt idx="5">
                  <c:v>Aug '17</c:v>
                </c:pt>
                <c:pt idx="6">
                  <c:v>Feb '18</c:v>
                </c:pt>
                <c:pt idx="7">
                  <c:v>Aug '18</c:v>
                </c:pt>
                <c:pt idx="8">
                  <c:v>Nov '19</c:v>
                </c:pt>
                <c:pt idx="9">
                  <c:v>Aug '20</c:v>
                </c:pt>
                <c:pt idx="10">
                  <c:v>Feb '21</c:v>
                </c:pt>
                <c:pt idx="11">
                  <c:v>Aug '21</c:v>
                </c:pt>
                <c:pt idx="12">
                  <c:v>Feb '22</c:v>
                </c:pt>
              </c:strCache>
            </c:strRef>
          </c:cat>
          <c:val>
            <c:numRef>
              <c:f>Sheet1!$C$2:$C$14</c:f>
              <c:numCache>
                <c:formatCode>0%</c:formatCode>
                <c:ptCount val="13"/>
                <c:pt idx="0">
                  <c:v>0.12</c:v>
                </c:pt>
                <c:pt idx="1">
                  <c:v>0.09</c:v>
                </c:pt>
                <c:pt idx="2">
                  <c:v>7.0000000000000007E-2</c:v>
                </c:pt>
                <c:pt idx="3">
                  <c:v>0.06</c:v>
                </c:pt>
                <c:pt idx="4">
                  <c:v>7.0000000000000007E-2</c:v>
                </c:pt>
                <c:pt idx="5">
                  <c:v>0.04</c:v>
                </c:pt>
                <c:pt idx="6">
                  <c:v>0.06</c:v>
                </c:pt>
                <c:pt idx="7">
                  <c:v>0.06</c:v>
                </c:pt>
                <c:pt idx="8">
                  <c:v>0.12</c:v>
                </c:pt>
                <c:pt idx="9">
                  <c:v>0.08</c:v>
                </c:pt>
                <c:pt idx="10">
                  <c:v>0.11</c:v>
                </c:pt>
                <c:pt idx="11">
                  <c:v>0.1</c:v>
                </c:pt>
                <c:pt idx="12">
                  <c:v>0.08</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77DA-4181-B2B1-550EB9A040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'15</c:v>
                </c:pt>
                <c:pt idx="1">
                  <c:v>July '15</c:v>
                </c:pt>
                <c:pt idx="2">
                  <c:v>Feb '16</c:v>
                </c:pt>
                <c:pt idx="3">
                  <c:v>Jul '16</c:v>
                </c:pt>
                <c:pt idx="4">
                  <c:v>Mar '17</c:v>
                </c:pt>
                <c:pt idx="5">
                  <c:v>Aug '17</c:v>
                </c:pt>
                <c:pt idx="6">
                  <c:v>Feb '18</c:v>
                </c:pt>
                <c:pt idx="7">
                  <c:v>Aug '18</c:v>
                </c:pt>
                <c:pt idx="8">
                  <c:v>Nov '19</c:v>
                </c:pt>
                <c:pt idx="9">
                  <c:v>Aug '20</c:v>
                </c:pt>
                <c:pt idx="10">
                  <c:v>Feb '21</c:v>
                </c:pt>
                <c:pt idx="11">
                  <c:v>Aug '21</c:v>
                </c:pt>
                <c:pt idx="12">
                  <c:v>Feb '22</c:v>
                </c:pt>
              </c:strCache>
            </c:strRef>
          </c:cat>
          <c:val>
            <c:numRef>
              <c:f>Sheet1!$D$2:$D$14</c:f>
              <c:numCache>
                <c:formatCode>0%</c:formatCode>
                <c:ptCount val="13"/>
                <c:pt idx="0">
                  <c:v>0.02</c:v>
                </c:pt>
                <c:pt idx="1">
                  <c:v>0.04</c:v>
                </c:pt>
                <c:pt idx="2">
                  <c:v>0.02</c:v>
                </c:pt>
                <c:pt idx="3">
                  <c:v>0.02</c:v>
                </c:pt>
                <c:pt idx="4">
                  <c:v>0.02</c:v>
                </c:pt>
                <c:pt idx="5">
                  <c:v>0.02</c:v>
                </c:pt>
                <c:pt idx="6">
                  <c:v>0.02</c:v>
                </c:pt>
                <c:pt idx="7">
                  <c:v>0.01</c:v>
                </c:pt>
                <c:pt idx="8">
                  <c:v>0.03</c:v>
                </c:pt>
                <c:pt idx="9">
                  <c:v>0.08</c:v>
                </c:pt>
                <c:pt idx="10">
                  <c:v>0.05</c:v>
                </c:pt>
                <c:pt idx="11">
                  <c:v>0.06</c:v>
                </c:pt>
                <c:pt idx="12">
                  <c:v>0.02</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77DA-4181-B2B1-550EB9A040FE}"/>
                </c:ext>
              </c:extLst>
            </c:dLbl>
            <c:dLbl>
              <c:idx val="6"/>
              <c:delete val="1"/>
              <c:extLst>
                <c:ext xmlns:c15="http://schemas.microsoft.com/office/drawing/2012/chart" uri="{CE6537A1-D6FC-4f65-9D91-7224C49458BB}"/>
                <c:ext xmlns:c16="http://schemas.microsoft.com/office/drawing/2014/chart" uri="{C3380CC4-5D6E-409C-BE32-E72D297353CC}">
                  <c16:uniqueId val="{00000000-4D2B-4262-A684-3D5A61DD135A}"/>
                </c:ext>
              </c:extLst>
            </c:dLbl>
            <c:dLbl>
              <c:idx val="7"/>
              <c:delete val="1"/>
              <c:extLst>
                <c:ext xmlns:c15="http://schemas.microsoft.com/office/drawing/2012/chart" uri="{CE6537A1-D6FC-4f65-9D91-7224C49458BB}"/>
                <c:ext xmlns:c16="http://schemas.microsoft.com/office/drawing/2014/chart" uri="{C3380CC4-5D6E-409C-BE32-E72D297353CC}">
                  <c16:uniqueId val="{00000001-4D2B-4262-A684-3D5A61DD13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'15</c:v>
                </c:pt>
                <c:pt idx="1">
                  <c:v>July '15</c:v>
                </c:pt>
                <c:pt idx="2">
                  <c:v>Feb '16</c:v>
                </c:pt>
                <c:pt idx="3">
                  <c:v>Jul '16</c:v>
                </c:pt>
                <c:pt idx="4">
                  <c:v>Mar '17</c:v>
                </c:pt>
                <c:pt idx="5">
                  <c:v>Aug '17</c:v>
                </c:pt>
                <c:pt idx="6">
                  <c:v>Feb '18</c:v>
                </c:pt>
                <c:pt idx="7">
                  <c:v>Aug '18</c:v>
                </c:pt>
                <c:pt idx="8">
                  <c:v>Nov '19</c:v>
                </c:pt>
                <c:pt idx="9">
                  <c:v>Aug '20</c:v>
                </c:pt>
                <c:pt idx="10">
                  <c:v>Feb '21</c:v>
                </c:pt>
                <c:pt idx="11">
                  <c:v>Aug '21</c:v>
                </c:pt>
                <c:pt idx="12">
                  <c:v>Feb '22</c:v>
                </c:pt>
              </c:strCache>
            </c:strRef>
          </c:cat>
          <c:val>
            <c:numRef>
              <c:f>Sheet1!$E$2:$E$14</c:f>
              <c:numCache>
                <c:formatCode>0%</c:formatCode>
                <c:ptCount val="13"/>
                <c:pt idx="0">
                  <c:v>0.02</c:v>
                </c:pt>
                <c:pt idx="1">
                  <c:v>0.03</c:v>
                </c:pt>
                <c:pt idx="2">
                  <c:v>0.02</c:v>
                </c:pt>
                <c:pt idx="3">
                  <c:v>0.02</c:v>
                </c:pt>
                <c:pt idx="4">
                  <c:v>0.02</c:v>
                </c:pt>
                <c:pt idx="5">
                  <c:v>0.01</c:v>
                </c:pt>
                <c:pt idx="6" formatCode="0.00%">
                  <c:v>5.0000000000000001E-3</c:v>
                </c:pt>
                <c:pt idx="7">
                  <c:v>0.01</c:v>
                </c:pt>
                <c:pt idx="8">
                  <c:v>0.02</c:v>
                </c:pt>
                <c:pt idx="9">
                  <c:v>0.04</c:v>
                </c:pt>
                <c:pt idx="10">
                  <c:v>0.02</c:v>
                </c:pt>
                <c:pt idx="11">
                  <c:v>0.04</c:v>
                </c:pt>
                <c:pt idx="12">
                  <c:v>0.05</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77DA-4181-B2B1-550EB9A040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Feb '15</c:v>
                </c:pt>
                <c:pt idx="1">
                  <c:v>July '15</c:v>
                </c:pt>
                <c:pt idx="2">
                  <c:v>Feb '16</c:v>
                </c:pt>
                <c:pt idx="3">
                  <c:v>Jul '16</c:v>
                </c:pt>
                <c:pt idx="4">
                  <c:v>Mar '17</c:v>
                </c:pt>
                <c:pt idx="5">
                  <c:v>Aug '17</c:v>
                </c:pt>
                <c:pt idx="6">
                  <c:v>Feb '18</c:v>
                </c:pt>
                <c:pt idx="7">
                  <c:v>Aug '18</c:v>
                </c:pt>
                <c:pt idx="8">
                  <c:v>Nov '19</c:v>
                </c:pt>
                <c:pt idx="9">
                  <c:v>Aug '20</c:v>
                </c:pt>
                <c:pt idx="10">
                  <c:v>Feb '21</c:v>
                </c:pt>
                <c:pt idx="11">
                  <c:v>Aug '21</c:v>
                </c:pt>
                <c:pt idx="12">
                  <c:v>Feb '22</c:v>
                </c:pt>
              </c:strCache>
            </c:strRef>
          </c:cat>
          <c:val>
            <c:numRef>
              <c:f>Sheet1!$F$2:$F$14</c:f>
              <c:numCache>
                <c:formatCode>0%</c:formatCode>
                <c:ptCount val="13"/>
                <c:pt idx="0">
                  <c:v>0.05</c:v>
                </c:pt>
                <c:pt idx="1">
                  <c:v>0.01</c:v>
                </c:pt>
                <c:pt idx="2">
                  <c:v>0.04</c:v>
                </c:pt>
                <c:pt idx="3">
                  <c:v>0.03</c:v>
                </c:pt>
                <c:pt idx="4">
                  <c:v>0.03</c:v>
                </c:pt>
                <c:pt idx="5">
                  <c:v>0.03</c:v>
                </c:pt>
                <c:pt idx="6">
                  <c:v>0.03</c:v>
                </c:pt>
                <c:pt idx="7">
                  <c:v>0.03</c:v>
                </c:pt>
                <c:pt idx="8">
                  <c:v>0.05</c:v>
                </c:pt>
                <c:pt idx="9">
                  <c:v>0.05</c:v>
                </c:pt>
                <c:pt idx="10">
                  <c:v>0.02</c:v>
                </c:pt>
                <c:pt idx="11">
                  <c:v>0.04</c:v>
                </c:pt>
                <c:pt idx="12">
                  <c:v>0.03</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932159232"/>
        <c:axId val="1932164672"/>
      </c:barChart>
      <c:catAx>
        <c:axId val="1932159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2164672"/>
        <c:crosses val="autoZero"/>
        <c:auto val="1"/>
        <c:lblAlgn val="ctr"/>
        <c:lblOffset val="100"/>
        <c:noMultiLvlLbl val="0"/>
      </c:catAx>
      <c:valAx>
        <c:axId val="1932164672"/>
        <c:scaling>
          <c:orientation val="minMax"/>
          <c:max val="1"/>
        </c:scaling>
        <c:delete val="1"/>
        <c:axPos val="t"/>
        <c:numFmt formatCode="0%" sourceLinked="1"/>
        <c:majorTickMark val="none"/>
        <c:minorTickMark val="none"/>
        <c:tickLblPos val="nextTo"/>
        <c:crossAx val="1932159232"/>
        <c:crosses val="autoZero"/>
        <c:crossBetween val="between"/>
      </c:valAx>
      <c:spPr>
        <a:noFill/>
        <a:ln>
          <a:noFill/>
        </a:ln>
        <a:effectLst/>
      </c:spPr>
    </c:plotArea>
    <c:legend>
      <c:legendPos val="b"/>
      <c:layout>
        <c:manualLayout>
          <c:xMode val="edge"/>
          <c:yMode val="edge"/>
          <c:x val="0.12926536325580748"/>
          <c:y val="0.92214252371416905"/>
          <c:w val="0.78213258839797828"/>
          <c:h val="6.1703901151991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rating using a hand-held mobile phone for any reason as ‘very serious’</a:t>
            </a:r>
          </a:p>
        </c:rich>
      </c:tx>
      <c:layout>
        <c:manualLayout>
          <c:xMode val="edge"/>
          <c:yMode val="edge"/>
          <c:x val="2.0874489888407545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230204730158214"/>
          <c:h val="0.72362030758541795"/>
        </c:manualLayout>
      </c:layout>
      <c:lineChart>
        <c:grouping val="standard"/>
        <c:varyColors val="0"/>
        <c:ser>
          <c:idx val="0"/>
          <c:order val="0"/>
          <c:tx>
            <c:strRef>
              <c:f>Sheet1!$B$1</c:f>
              <c:strCache>
                <c:ptCount val="1"/>
                <c:pt idx="0">
                  <c:v>Using hand held mobile</c:v>
                </c:pt>
              </c:strCache>
            </c:strRef>
          </c:tx>
          <c:spPr>
            <a:ln w="28575" cap="rnd">
              <a:solidFill>
                <a:schemeClr val="accent1"/>
              </a:solidFill>
              <a:round/>
            </a:ln>
            <a:effectLst/>
          </c:spPr>
          <c:marker>
            <c:symbol val="none"/>
          </c:marker>
          <c:dLbls>
            <c:dLbl>
              <c:idx val="0"/>
              <c:layout>
                <c:manualLayout>
                  <c:x val="-4.1341102524810547E-2"/>
                  <c:y val="-9.287305048574031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84-4C98-895C-9833DECAC01D}"/>
                </c:ext>
              </c:extLst>
            </c:dLbl>
            <c:dLbl>
              <c:idx val="11"/>
              <c:delete val="1"/>
              <c:extLst>
                <c:ext xmlns:c15="http://schemas.microsoft.com/office/drawing/2012/chart" uri="{CE6537A1-D6FC-4f65-9D91-7224C49458BB}"/>
                <c:ext xmlns:c16="http://schemas.microsoft.com/office/drawing/2014/chart" uri="{C3380CC4-5D6E-409C-BE32-E72D297353CC}">
                  <c16:uniqueId val="{00000001-8884-4C98-895C-9833DECAC01D}"/>
                </c:ext>
              </c:extLst>
            </c:dLbl>
            <c:dLbl>
              <c:idx val="12"/>
              <c:delete val="1"/>
              <c:extLst>
                <c:ext xmlns:c15="http://schemas.microsoft.com/office/drawing/2012/chart" uri="{CE6537A1-D6FC-4f65-9D91-7224C49458BB}"/>
                <c:ext xmlns:c16="http://schemas.microsoft.com/office/drawing/2014/chart" uri="{C3380CC4-5D6E-409C-BE32-E72D297353CC}">
                  <c16:uniqueId val="{00000002-8884-4C98-895C-9833DECAC01D}"/>
                </c:ext>
              </c:extLst>
            </c:dLbl>
            <c:dLbl>
              <c:idx val="14"/>
              <c:delete val="1"/>
              <c:extLst>
                <c:ext xmlns:c15="http://schemas.microsoft.com/office/drawing/2012/chart" uri="{CE6537A1-D6FC-4f65-9D91-7224C49458BB}"/>
                <c:ext xmlns:c16="http://schemas.microsoft.com/office/drawing/2014/chart" uri="{C3380CC4-5D6E-409C-BE32-E72D297353CC}">
                  <c16:uniqueId val="{00000001-D7C2-474D-8B17-CD1C4BF23BFC}"/>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A07-4321-9CC1-02475BE31C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Sheet1!$B$2:$B$17</c:f>
              <c:numCache>
                <c:formatCode>General</c:formatCode>
                <c:ptCount val="16"/>
                <c:pt idx="0">
                  <c:v>75</c:v>
                </c:pt>
                <c:pt idx="1">
                  <c:v>71</c:v>
                </c:pt>
                <c:pt idx="2">
                  <c:v>78</c:v>
                </c:pt>
                <c:pt idx="3">
                  <c:v>78</c:v>
                </c:pt>
                <c:pt idx="4">
                  <c:v>73</c:v>
                </c:pt>
                <c:pt idx="5">
                  <c:v>80</c:v>
                </c:pt>
                <c:pt idx="6">
                  <c:v>82</c:v>
                </c:pt>
                <c:pt idx="7">
                  <c:v>88</c:v>
                </c:pt>
                <c:pt idx="8">
                  <c:v>84</c:v>
                </c:pt>
                <c:pt idx="9">
                  <c:v>87</c:v>
                </c:pt>
                <c:pt idx="10">
                  <c:v>86</c:v>
                </c:pt>
                <c:pt idx="11" formatCode="0">
                  <c:v>73</c:v>
                </c:pt>
                <c:pt idx="12" formatCode="0">
                  <c:v>74</c:v>
                </c:pt>
                <c:pt idx="13" formatCode="0">
                  <c:v>81</c:v>
                </c:pt>
                <c:pt idx="14" formatCode="0">
                  <c:v>76</c:v>
                </c:pt>
                <c:pt idx="15" formatCode="0">
                  <c:v>76</c:v>
                </c:pt>
              </c:numCache>
            </c:numRef>
          </c:val>
          <c:smooth val="0"/>
          <c:extLst>
            <c:ext xmlns:c16="http://schemas.microsoft.com/office/drawing/2014/chart" uri="{C3380CC4-5D6E-409C-BE32-E72D297353CC}">
              <c16:uniqueId val="{00000003-8884-4C98-895C-9833DECAC01D}"/>
            </c:ext>
          </c:extLst>
        </c:ser>
        <c:dLbls>
          <c:showLegendKey val="0"/>
          <c:showVal val="0"/>
          <c:showCatName val="0"/>
          <c:showSerName val="0"/>
          <c:showPercent val="0"/>
          <c:showBubbleSize val="0"/>
        </c:dLbls>
        <c:smooth val="0"/>
        <c:axId val="1932168480"/>
        <c:axId val="1932164128"/>
      </c:lineChart>
      <c:catAx>
        <c:axId val="19321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64128"/>
        <c:crosses val="autoZero"/>
        <c:auto val="1"/>
        <c:lblAlgn val="ctr"/>
        <c:lblOffset val="100"/>
        <c:noMultiLvlLbl val="0"/>
      </c:catAx>
      <c:valAx>
        <c:axId val="193216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8480"/>
        <c:crosses val="autoZero"/>
        <c:crossBetween val="between"/>
      </c:valAx>
      <c:spPr>
        <a:noFill/>
        <a:ln>
          <a:noFill/>
        </a:ln>
        <a:effectLst/>
      </c:spPr>
    </c:plotArea>
    <c:legend>
      <c:legendPos val="r"/>
      <c:layout>
        <c:manualLayout>
          <c:xMode val="edge"/>
          <c:yMode val="edge"/>
          <c:x val="0.76504503497122944"/>
          <c:y val="0.2094835702566383"/>
          <c:w val="0.21987469153243427"/>
          <c:h val="0.368999832942241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C89-4C05-877E-5B15586CC46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C89-4C05-877E-5B15586CC46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C89-4C05-877E-5B15586CC462}"/>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7-5C89-4C05-877E-5B15586CC462}"/>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9-5C89-4C05-877E-5B15586CC462}"/>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B-5C89-4C05-877E-5B15586CC462}"/>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D-5C89-4C05-877E-5B15586CC46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F-5C89-4C05-877E-5B15586CC462}"/>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1-5C89-4C05-877E-5B15586CC462}"/>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12-5C89-4C05-877E-5B15586CC462}"/>
            </c:ext>
          </c:extLst>
        </c:ser>
        <c:dLbls>
          <c:dLblPos val="outEnd"/>
          <c:showLegendKey val="0"/>
          <c:showVal val="1"/>
          <c:showCatName val="0"/>
          <c:showSerName val="0"/>
          <c:showPercent val="0"/>
          <c:showBubbleSize val="0"/>
        </c:dLbls>
        <c:gapWidth val="182"/>
        <c:axId val="1932165760"/>
        <c:axId val="1932166304"/>
      </c:barChart>
      <c:catAx>
        <c:axId val="193216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6304"/>
        <c:crosses val="autoZero"/>
        <c:auto val="1"/>
        <c:lblAlgn val="ctr"/>
        <c:lblOffset val="100"/>
        <c:noMultiLvlLbl val="0"/>
      </c:catAx>
      <c:valAx>
        <c:axId val="1932166304"/>
        <c:scaling>
          <c:orientation val="minMax"/>
        </c:scaling>
        <c:delete val="1"/>
        <c:axPos val="t"/>
        <c:numFmt formatCode="0%" sourceLinked="1"/>
        <c:majorTickMark val="out"/>
        <c:minorTickMark val="none"/>
        <c:tickLblPos val="nextTo"/>
        <c:crossAx val="193216576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saying agree strongly / agree slightly</a:t>
            </a: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3065109620530579"/>
          <c:h val="0.72362030758541795"/>
        </c:manualLayout>
      </c:layout>
      <c:lineChart>
        <c:grouping val="standard"/>
        <c:varyColors val="0"/>
        <c:ser>
          <c:idx val="0"/>
          <c:order val="0"/>
          <c:tx>
            <c:strRef>
              <c:f>Sheet1!$B$1</c:f>
              <c:strCache>
                <c:ptCount val="1"/>
                <c:pt idx="0">
                  <c:v>There is more chance of getting stopped by the police for traffic offences when driving compared to a year ago</c:v>
                </c:pt>
              </c:strCache>
            </c:strRef>
          </c:tx>
          <c:spPr>
            <a:ln w="28575" cap="rnd">
              <a:solidFill>
                <a:schemeClr val="accent1"/>
              </a:solidFill>
              <a:round/>
            </a:ln>
            <a:effectLst/>
          </c:spPr>
          <c:marker>
            <c:symbol val="none"/>
          </c:marker>
          <c:dLbls>
            <c:dLbl>
              <c:idx val="0"/>
              <c:layout>
                <c:manualLayout>
                  <c:x val="-2.6373610879171772E-2"/>
                  <c:y val="4.763248178130037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0-CBC9-40E7-ADA7-DA0556DC06DB}"/>
                </c:ext>
              </c:extLst>
            </c:dLbl>
            <c:dLbl>
              <c:idx val="16"/>
              <c:delete val="1"/>
              <c:extLst>
                <c:ext xmlns:c15="http://schemas.microsoft.com/office/drawing/2012/chart" uri="{CE6537A1-D6FC-4f65-9D91-7224C49458BB}"/>
                <c:ext xmlns:c16="http://schemas.microsoft.com/office/drawing/2014/chart" uri="{C3380CC4-5D6E-409C-BE32-E72D297353CC}">
                  <c16:uniqueId val="{00000001-CBC9-40E7-ADA7-DA0556DC06DB}"/>
                </c:ext>
              </c:extLst>
            </c:dLbl>
            <c:dLbl>
              <c:idx val="17"/>
              <c:delete val="1"/>
              <c:extLst>
                <c:ext xmlns:c15="http://schemas.microsoft.com/office/drawing/2012/chart" uri="{CE6537A1-D6FC-4f65-9D91-7224C49458BB}"/>
                <c:ext xmlns:c16="http://schemas.microsoft.com/office/drawing/2014/chart" uri="{C3380CC4-5D6E-409C-BE32-E72D297353CC}">
                  <c16:uniqueId val="{00000002-D14E-458F-A90D-0C6881876471}"/>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965-4816-B84B-EA98CF2295C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39</c:v>
                </c:pt>
                <c:pt idx="1">
                  <c:v>45</c:v>
                </c:pt>
                <c:pt idx="2">
                  <c:v>43</c:v>
                </c:pt>
                <c:pt idx="3">
                  <c:v>42</c:v>
                </c:pt>
                <c:pt idx="4">
                  <c:v>36</c:v>
                </c:pt>
                <c:pt idx="5">
                  <c:v>41</c:v>
                </c:pt>
                <c:pt idx="6">
                  <c:v>50</c:v>
                </c:pt>
                <c:pt idx="7">
                  <c:v>41</c:v>
                </c:pt>
                <c:pt idx="8">
                  <c:v>35</c:v>
                </c:pt>
                <c:pt idx="9">
                  <c:v>38</c:v>
                </c:pt>
                <c:pt idx="10">
                  <c:v>43</c:v>
                </c:pt>
                <c:pt idx="11">
                  <c:v>35</c:v>
                </c:pt>
                <c:pt idx="12">
                  <c:v>32</c:v>
                </c:pt>
                <c:pt idx="13">
                  <c:v>32</c:v>
                </c:pt>
                <c:pt idx="14" formatCode="0">
                  <c:v>43</c:v>
                </c:pt>
                <c:pt idx="15" formatCode="0">
                  <c:v>34</c:v>
                </c:pt>
                <c:pt idx="16" formatCode="0">
                  <c:v>36</c:v>
                </c:pt>
                <c:pt idx="17" formatCode="0">
                  <c:v>30</c:v>
                </c:pt>
                <c:pt idx="18" formatCode="0">
                  <c:v>29</c:v>
                </c:pt>
              </c:numCache>
            </c:numRef>
          </c:val>
          <c:smooth val="0"/>
          <c:extLst>
            <c:ext xmlns:c16="http://schemas.microsoft.com/office/drawing/2014/chart" uri="{C3380CC4-5D6E-409C-BE32-E72D297353CC}">
              <c16:uniqueId val="{00000002-B953-4C3D-88FB-9A00D4F280E9}"/>
            </c:ext>
          </c:extLst>
        </c:ser>
        <c:ser>
          <c:idx val="1"/>
          <c:order val="1"/>
          <c:tx>
            <c:strRef>
              <c:f>Sheet1!$D$1</c:f>
              <c:strCache>
                <c:ptCount val="1"/>
                <c:pt idx="0">
                  <c:v>There’s not much risk of getting caught by police for things like not wearing a seatbelt, using a mobile phone for any reason or driving slightly over the alcohol limit </c:v>
                </c:pt>
              </c:strCache>
            </c:strRef>
          </c:tx>
          <c:spPr>
            <a:ln w="28575" cap="rnd">
              <a:solidFill>
                <a:schemeClr val="accent2"/>
              </a:solidFill>
              <a:round/>
            </a:ln>
            <a:effectLst/>
          </c:spPr>
          <c:marker>
            <c:symbol val="none"/>
          </c:marker>
          <c:dLbls>
            <c:dLbl>
              <c:idx val="0"/>
              <c:layout>
                <c:manualLayout>
                  <c:x val="-2.6373610879171772E-2"/>
                  <c:y val="-3.66708375789237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4-B953-4C3D-88FB-9A00D4F280E9}"/>
                </c:ext>
              </c:extLst>
            </c:dLbl>
            <c:dLbl>
              <c:idx val="16"/>
              <c:delete val="1"/>
              <c:extLst>
                <c:ext xmlns:c15="http://schemas.microsoft.com/office/drawing/2012/chart" uri="{CE6537A1-D6FC-4f65-9D91-7224C49458BB}"/>
                <c:ext xmlns:c16="http://schemas.microsoft.com/office/drawing/2014/chart" uri="{C3380CC4-5D6E-409C-BE32-E72D297353CC}">
                  <c16:uniqueId val="{00000002-CBC9-40E7-ADA7-DA0556DC06DB}"/>
                </c:ext>
              </c:extLst>
            </c:dLbl>
            <c:dLbl>
              <c:idx val="17"/>
              <c:delete val="1"/>
              <c:extLst>
                <c:ext xmlns:c15="http://schemas.microsoft.com/office/drawing/2012/chart" uri="{CE6537A1-D6FC-4f65-9D91-7224C49458BB}"/>
                <c:ext xmlns:c16="http://schemas.microsoft.com/office/drawing/2014/chart" uri="{C3380CC4-5D6E-409C-BE32-E72D297353CC}">
                  <c16:uniqueId val="{00000003-D14E-458F-A90D-0C6881876471}"/>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965-4816-B84B-EA98CF2295C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29</c:v>
                </c:pt>
                <c:pt idx="1">
                  <c:v>21</c:v>
                </c:pt>
                <c:pt idx="2">
                  <c:v>26</c:v>
                </c:pt>
                <c:pt idx="3">
                  <c:v>25</c:v>
                </c:pt>
                <c:pt idx="4">
                  <c:v>21</c:v>
                </c:pt>
                <c:pt idx="5">
                  <c:v>22</c:v>
                </c:pt>
                <c:pt idx="6">
                  <c:v>19</c:v>
                </c:pt>
                <c:pt idx="7">
                  <c:v>20</c:v>
                </c:pt>
                <c:pt idx="8">
                  <c:v>22</c:v>
                </c:pt>
                <c:pt idx="9">
                  <c:v>27</c:v>
                </c:pt>
                <c:pt idx="10">
                  <c:v>21</c:v>
                </c:pt>
                <c:pt idx="11">
                  <c:v>26</c:v>
                </c:pt>
                <c:pt idx="12">
                  <c:v>25</c:v>
                </c:pt>
                <c:pt idx="13">
                  <c:v>26</c:v>
                </c:pt>
                <c:pt idx="14" formatCode="0">
                  <c:v>24</c:v>
                </c:pt>
                <c:pt idx="15">
                  <c:v>22</c:v>
                </c:pt>
                <c:pt idx="16">
                  <c:v>14</c:v>
                </c:pt>
                <c:pt idx="17">
                  <c:v>24</c:v>
                </c:pt>
                <c:pt idx="18">
                  <c:v>24</c:v>
                </c:pt>
              </c:numCache>
            </c:numRef>
          </c:val>
          <c:smooth val="0"/>
          <c:extLst>
            <c:ext xmlns:c16="http://schemas.microsoft.com/office/drawing/2014/chart" uri="{C3380CC4-5D6E-409C-BE32-E72D297353CC}">
              <c16:uniqueId val="{00000005-B953-4C3D-88FB-9A00D4F280E9}"/>
            </c:ext>
          </c:extLst>
        </c:ser>
        <c:ser>
          <c:idx val="2"/>
          <c:order val="2"/>
          <c:tx>
            <c:strRef>
              <c:f>Sheet1!$C$1</c:f>
              <c:strCache>
                <c:ptCount val="1"/>
                <c:pt idx="0">
                  <c:v>The penalties for getting caught for driving offences like speeding and using a mobile phone for any reason aren’t enough to stop me doing it</c:v>
                </c:pt>
              </c:strCache>
            </c:strRef>
          </c:tx>
          <c:spPr>
            <a:ln w="28575" cap="rnd">
              <a:solidFill>
                <a:schemeClr val="accent3"/>
              </a:solidFill>
              <a:round/>
            </a:ln>
            <a:effectLst/>
          </c:spPr>
          <c:marker>
            <c:symbol val="none"/>
          </c:marker>
          <c:dLbls>
            <c:dLbl>
              <c:idx val="3"/>
              <c:layout>
                <c:manualLayout>
                  <c:x val="-2.7492794703352395E-2"/>
                  <c:y val="-9.28730504857397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953-4C3D-88FB-9A00D4F280E9}"/>
                </c:ext>
              </c:extLst>
            </c:dLbl>
            <c:dLbl>
              <c:idx val="14"/>
              <c:delete val="1"/>
              <c:extLst>
                <c:ext xmlns:c15="http://schemas.microsoft.com/office/drawing/2012/chart" uri="{CE6537A1-D6FC-4f65-9D91-7224C49458BB}"/>
                <c:ext xmlns:c16="http://schemas.microsoft.com/office/drawing/2014/chart" uri="{C3380CC4-5D6E-409C-BE32-E72D297353CC}">
                  <c16:uniqueId val="{00000007-B953-4C3D-88FB-9A00D4F280E9}"/>
                </c:ext>
              </c:extLst>
            </c:dLbl>
            <c:dLbl>
              <c:idx val="15"/>
              <c:delete val="1"/>
              <c:extLst>
                <c:ext xmlns:c15="http://schemas.microsoft.com/office/drawing/2012/chart" uri="{CE6537A1-D6FC-4f65-9D91-7224C49458BB}"/>
                <c:ext xmlns:c16="http://schemas.microsoft.com/office/drawing/2014/chart" uri="{C3380CC4-5D6E-409C-BE32-E72D297353CC}">
                  <c16:uniqueId val="{00000008-B953-4C3D-88FB-9A00D4F280E9}"/>
                </c:ext>
              </c:extLst>
            </c:dLbl>
            <c:dLbl>
              <c:idx val="16"/>
              <c:delete val="1"/>
              <c:extLst>
                <c:ext xmlns:c15="http://schemas.microsoft.com/office/drawing/2012/chart" uri="{CE6537A1-D6FC-4f65-9D91-7224C49458BB}"/>
                <c:ext xmlns:c16="http://schemas.microsoft.com/office/drawing/2014/chart" uri="{C3380CC4-5D6E-409C-BE32-E72D297353CC}">
                  <c16:uniqueId val="{00000003-CBC9-40E7-ADA7-DA0556DC06DB}"/>
                </c:ext>
              </c:extLst>
            </c:dLbl>
            <c:dLbl>
              <c:idx val="17"/>
              <c:delete val="1"/>
              <c:extLst>
                <c:ext xmlns:c15="http://schemas.microsoft.com/office/drawing/2012/chart" uri="{CE6537A1-D6FC-4f65-9D91-7224C49458BB}"/>
                <c:ext xmlns:c16="http://schemas.microsoft.com/office/drawing/2014/chart" uri="{C3380CC4-5D6E-409C-BE32-E72D297353CC}">
                  <c16:uniqueId val="{00000001-D14E-458F-A90D-0C6881876471}"/>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965-4816-B84B-EA98CF2295C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3">
                  <c:v>32</c:v>
                </c:pt>
                <c:pt idx="4">
                  <c:v>28</c:v>
                </c:pt>
                <c:pt idx="5">
                  <c:v>25</c:v>
                </c:pt>
                <c:pt idx="6">
                  <c:v>22</c:v>
                </c:pt>
                <c:pt idx="7">
                  <c:v>24</c:v>
                </c:pt>
                <c:pt idx="8">
                  <c:v>24</c:v>
                </c:pt>
                <c:pt idx="9">
                  <c:v>24</c:v>
                </c:pt>
                <c:pt idx="10">
                  <c:v>25</c:v>
                </c:pt>
                <c:pt idx="11">
                  <c:v>28</c:v>
                </c:pt>
                <c:pt idx="12">
                  <c:v>27</c:v>
                </c:pt>
                <c:pt idx="13">
                  <c:v>24</c:v>
                </c:pt>
                <c:pt idx="14" formatCode="0">
                  <c:v>21</c:v>
                </c:pt>
                <c:pt idx="15" formatCode="0">
                  <c:v>14</c:v>
                </c:pt>
                <c:pt idx="16" formatCode="0">
                  <c:v>11</c:v>
                </c:pt>
                <c:pt idx="17" formatCode="0">
                  <c:v>19</c:v>
                </c:pt>
                <c:pt idx="18" formatCode="0">
                  <c:v>16</c:v>
                </c:pt>
              </c:numCache>
            </c:numRef>
          </c:val>
          <c:smooth val="0"/>
          <c:extLst>
            <c:ext xmlns:c16="http://schemas.microsoft.com/office/drawing/2014/chart" uri="{C3380CC4-5D6E-409C-BE32-E72D297353CC}">
              <c16:uniqueId val="{00000009-B953-4C3D-88FB-9A00D4F280E9}"/>
            </c:ext>
          </c:extLst>
        </c:ser>
        <c:dLbls>
          <c:showLegendKey val="0"/>
          <c:showVal val="0"/>
          <c:showCatName val="0"/>
          <c:showSerName val="0"/>
          <c:showPercent val="0"/>
          <c:showBubbleSize val="0"/>
        </c:dLbls>
        <c:smooth val="0"/>
        <c:axId val="1932159776"/>
        <c:axId val="1932171744"/>
      </c:lineChart>
      <c:catAx>
        <c:axId val="1932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71744"/>
        <c:crosses val="autoZero"/>
        <c:auto val="1"/>
        <c:lblAlgn val="ctr"/>
        <c:lblOffset val="100"/>
        <c:noMultiLvlLbl val="0"/>
      </c:catAx>
      <c:valAx>
        <c:axId val="193217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59776"/>
        <c:crosses val="autoZero"/>
        <c:crossBetween val="between"/>
      </c:valAx>
      <c:spPr>
        <a:noFill/>
        <a:ln>
          <a:noFill/>
        </a:ln>
        <a:effectLst/>
      </c:spPr>
    </c:plotArea>
    <c:legend>
      <c:legendPos val="r"/>
      <c:layout>
        <c:manualLayout>
          <c:xMode val="edge"/>
          <c:yMode val="edge"/>
          <c:x val="0.6929147292081862"/>
          <c:y val="0.12185414198139351"/>
          <c:w val="0.30007371632038798"/>
          <c:h val="0.84161441962917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claiming seatbelt behaviours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9635335089647618E-2"/>
          <c:y val="0.14714989614028307"/>
          <c:w val="0.70144006771800749"/>
          <c:h val="0.76193227380319795"/>
        </c:manualLayout>
      </c:layout>
      <c:lineChart>
        <c:grouping val="standard"/>
        <c:varyColors val="0"/>
        <c:ser>
          <c:idx val="0"/>
          <c:order val="0"/>
          <c:tx>
            <c:strRef>
              <c:f>Sheet1!$B$1</c:f>
              <c:strCache>
                <c:ptCount val="1"/>
                <c:pt idx="0">
                  <c:v>Not used seatbelt front or back</c:v>
                </c:pt>
              </c:strCache>
            </c:strRef>
          </c:tx>
          <c:spPr>
            <a:ln w="28575" cap="rnd">
              <a:solidFill>
                <a:schemeClr val="accent1"/>
              </a:solidFill>
              <a:round/>
            </a:ln>
            <a:effectLst/>
          </c:spPr>
          <c:marker>
            <c:symbol val="none"/>
          </c:marker>
          <c:dLbls>
            <c:dLbl>
              <c:idx val="0"/>
              <c:layout>
                <c:manualLayout>
                  <c:x val="-2.5635317642134985E-2"/>
                  <c:y val="-3.4677793343316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0-F337-4AD6-988B-3B5406419407}"/>
                </c:ext>
              </c:extLst>
            </c:dLbl>
            <c:dLbl>
              <c:idx val="17"/>
              <c:delete val="1"/>
              <c:extLst>
                <c:ext xmlns:c15="http://schemas.microsoft.com/office/drawing/2012/chart" uri="{CE6537A1-D6FC-4f65-9D91-7224C49458BB}"/>
                <c:ext xmlns:c16="http://schemas.microsoft.com/office/drawing/2014/chart" uri="{C3380CC4-5D6E-409C-BE32-E72D297353CC}">
                  <c16:uniqueId val="{00000001-CD44-4D23-A037-384A8F1AB095}"/>
                </c:ext>
              </c:extLst>
            </c:dLbl>
            <c:dLbl>
              <c:idx val="1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65B-4B38-9BA1-F51B7C78D9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25</c:v>
                </c:pt>
                <c:pt idx="1">
                  <c:v>20</c:v>
                </c:pt>
                <c:pt idx="2">
                  <c:v>18</c:v>
                </c:pt>
                <c:pt idx="3">
                  <c:v>17</c:v>
                </c:pt>
                <c:pt idx="4">
                  <c:v>18</c:v>
                </c:pt>
                <c:pt idx="5">
                  <c:v>13</c:v>
                </c:pt>
                <c:pt idx="6">
                  <c:v>15</c:v>
                </c:pt>
                <c:pt idx="7">
                  <c:v>16</c:v>
                </c:pt>
                <c:pt idx="8">
                  <c:v>12</c:v>
                </c:pt>
                <c:pt idx="9">
                  <c:v>15</c:v>
                </c:pt>
                <c:pt idx="10">
                  <c:v>10</c:v>
                </c:pt>
                <c:pt idx="11">
                  <c:v>12</c:v>
                </c:pt>
                <c:pt idx="12">
                  <c:v>12</c:v>
                </c:pt>
                <c:pt idx="13">
                  <c:v>10</c:v>
                </c:pt>
                <c:pt idx="14" formatCode="0">
                  <c:v>15</c:v>
                </c:pt>
                <c:pt idx="15">
                  <c:v>5</c:v>
                </c:pt>
                <c:pt idx="16">
                  <c:v>11</c:v>
                </c:pt>
                <c:pt idx="17">
                  <c:v>5</c:v>
                </c:pt>
                <c:pt idx="18">
                  <c:v>9</c:v>
                </c:pt>
              </c:numCache>
            </c:numRef>
          </c:val>
          <c:smooth val="0"/>
          <c:extLst>
            <c:ext xmlns:c16="http://schemas.microsoft.com/office/drawing/2014/chart" uri="{C3380CC4-5D6E-409C-BE32-E72D297353CC}">
              <c16:uniqueId val="{0000000A-B029-4959-9563-B698BB82D065}"/>
            </c:ext>
          </c:extLst>
        </c:ser>
        <c:ser>
          <c:idx val="1"/>
          <c:order val="1"/>
          <c:tx>
            <c:strRef>
              <c:f>Sheet1!$C$1</c:f>
              <c:strCache>
                <c:ptCount val="1"/>
                <c:pt idx="0">
                  <c:v>Not used a seatbelt in the back of a car</c:v>
                </c:pt>
              </c:strCache>
            </c:strRef>
          </c:tx>
          <c:spPr>
            <a:ln w="28575" cap="rnd">
              <a:solidFill>
                <a:schemeClr val="accent2"/>
              </a:solidFill>
              <a:round/>
            </a:ln>
            <a:effectLst/>
          </c:spPr>
          <c:marker>
            <c:symbol val="none"/>
          </c:marker>
          <c:dLbls>
            <c:dLbl>
              <c:idx val="0"/>
              <c:layout>
                <c:manualLayout>
                  <c:x val="-3.3114608252032864E-2"/>
                  <c:y val="2.132022607603385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54F-4D3C-9760-5EFFB99FE578}"/>
                </c:ext>
              </c:extLst>
            </c:dLbl>
            <c:dLbl>
              <c:idx val="14"/>
              <c:delete val="1"/>
              <c:extLst>
                <c:ext xmlns:c15="http://schemas.microsoft.com/office/drawing/2012/chart" uri="{CE6537A1-D6FC-4f65-9D91-7224C49458BB}"/>
                <c:ext xmlns:c16="http://schemas.microsoft.com/office/drawing/2014/chart" uri="{C3380CC4-5D6E-409C-BE32-E72D297353CC}">
                  <c16:uniqueId val="{00000003-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4-654F-4D3C-9760-5EFFB99FE578}"/>
                </c:ext>
              </c:extLst>
            </c:dLbl>
            <c:dLbl>
              <c:idx val="16"/>
              <c:delete val="1"/>
              <c:extLst>
                <c:ext xmlns:c15="http://schemas.microsoft.com/office/drawing/2012/chart" uri="{CE6537A1-D6FC-4f65-9D91-7224C49458BB}"/>
                <c:ext xmlns:c16="http://schemas.microsoft.com/office/drawing/2014/chart" uri="{C3380CC4-5D6E-409C-BE32-E72D297353CC}">
                  <c16:uniqueId val="{00000002-F337-4AD6-988B-3B5406419407}"/>
                </c:ext>
              </c:extLst>
            </c:dLbl>
            <c:dLbl>
              <c:idx val="17"/>
              <c:delete val="1"/>
              <c:extLst>
                <c:ext xmlns:c15="http://schemas.microsoft.com/office/drawing/2012/chart" uri="{CE6537A1-D6FC-4f65-9D91-7224C49458BB}"/>
                <c:ext xmlns:c16="http://schemas.microsoft.com/office/drawing/2014/chart" uri="{C3380CC4-5D6E-409C-BE32-E72D297353CC}">
                  <c16:uniqueId val="{00000002-CD44-4D23-A037-384A8F1AB095}"/>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5B-4B38-9BA1-F51B7C78D9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0">
                  <c:v>22</c:v>
                </c:pt>
                <c:pt idx="1">
                  <c:v>17</c:v>
                </c:pt>
                <c:pt idx="2">
                  <c:v>15</c:v>
                </c:pt>
                <c:pt idx="3">
                  <c:v>14</c:v>
                </c:pt>
                <c:pt idx="4">
                  <c:v>15</c:v>
                </c:pt>
                <c:pt idx="5">
                  <c:v>11</c:v>
                </c:pt>
                <c:pt idx="6">
                  <c:v>13</c:v>
                </c:pt>
                <c:pt idx="7">
                  <c:v>13</c:v>
                </c:pt>
                <c:pt idx="8">
                  <c:v>10</c:v>
                </c:pt>
                <c:pt idx="9">
                  <c:v>11</c:v>
                </c:pt>
                <c:pt idx="10">
                  <c:v>8</c:v>
                </c:pt>
                <c:pt idx="11">
                  <c:v>9</c:v>
                </c:pt>
                <c:pt idx="12">
                  <c:v>10</c:v>
                </c:pt>
                <c:pt idx="13">
                  <c:v>7</c:v>
                </c:pt>
                <c:pt idx="14">
                  <c:v>12</c:v>
                </c:pt>
                <c:pt idx="15">
                  <c:v>3</c:v>
                </c:pt>
                <c:pt idx="16">
                  <c:v>9</c:v>
                </c:pt>
                <c:pt idx="17">
                  <c:v>4</c:v>
                </c:pt>
                <c:pt idx="18">
                  <c:v>7</c:v>
                </c:pt>
              </c:numCache>
            </c:numRef>
          </c:val>
          <c:smooth val="0"/>
          <c:extLst>
            <c:ext xmlns:c16="http://schemas.microsoft.com/office/drawing/2014/chart" uri="{C3380CC4-5D6E-409C-BE32-E72D297353CC}">
              <c16:uniqueId val="{00000016-B029-4959-9563-B698BB82D065}"/>
            </c:ext>
          </c:extLst>
        </c:ser>
        <c:ser>
          <c:idx val="2"/>
          <c:order val="2"/>
          <c:tx>
            <c:strRef>
              <c:f>Sheet1!$D$1</c:f>
              <c:strCache>
                <c:ptCount val="1"/>
                <c:pt idx="0">
                  <c:v>Not used a seatbelt in the front of a car</c:v>
                </c:pt>
              </c:strCache>
            </c:strRef>
          </c:tx>
          <c:spPr>
            <a:ln w="28575" cap="rnd">
              <a:solidFill>
                <a:schemeClr val="accent3"/>
              </a:solidFill>
              <a:round/>
            </a:ln>
            <a:effectLst/>
          </c:spPr>
          <c:marker>
            <c:symbol val="none"/>
          </c:marker>
          <c:dLbls>
            <c:dLbl>
              <c:idx val="0"/>
              <c:layout>
                <c:manualLayout>
                  <c:x val="-2.3101683409677064E-2"/>
                  <c:y val="-7.07043138012656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4F-4D3C-9760-5EFFB99FE578}"/>
                </c:ext>
              </c:extLst>
            </c:dLbl>
            <c:dLbl>
              <c:idx val="14"/>
              <c:delete val="1"/>
              <c:extLst>
                <c:ext xmlns:c15="http://schemas.microsoft.com/office/drawing/2012/chart" uri="{CE6537A1-D6FC-4f65-9D91-7224C49458BB}"/>
                <c:ext xmlns:c16="http://schemas.microsoft.com/office/drawing/2014/chart" uri="{C3380CC4-5D6E-409C-BE32-E72D297353CC}">
                  <c16:uniqueId val="{00000006-654F-4D3C-9760-5EFFB99FE578}"/>
                </c:ext>
              </c:extLst>
            </c:dLbl>
            <c:dLbl>
              <c:idx val="15"/>
              <c:delete val="1"/>
              <c:extLst>
                <c:ext xmlns:c15="http://schemas.microsoft.com/office/drawing/2012/chart" uri="{CE6537A1-D6FC-4f65-9D91-7224C49458BB}"/>
                <c:ext xmlns:c16="http://schemas.microsoft.com/office/drawing/2014/chart" uri="{C3380CC4-5D6E-409C-BE32-E72D297353CC}">
                  <c16:uniqueId val="{00000007-654F-4D3C-9760-5EFFB99FE578}"/>
                </c:ext>
              </c:extLst>
            </c:dLbl>
            <c:dLbl>
              <c:idx val="16"/>
              <c:delete val="1"/>
              <c:extLst>
                <c:ext xmlns:c15="http://schemas.microsoft.com/office/drawing/2012/chart" uri="{CE6537A1-D6FC-4f65-9D91-7224C49458BB}"/>
                <c:ext xmlns:c16="http://schemas.microsoft.com/office/drawing/2014/chart" uri="{C3380CC4-5D6E-409C-BE32-E72D297353CC}">
                  <c16:uniqueId val="{00000003-F337-4AD6-988B-3B5406419407}"/>
                </c:ext>
              </c:extLst>
            </c:dLbl>
            <c:dLbl>
              <c:idx val="17"/>
              <c:delete val="1"/>
              <c:extLst>
                <c:ext xmlns:c15="http://schemas.microsoft.com/office/drawing/2012/chart" uri="{CE6537A1-D6FC-4f65-9D91-7224C49458BB}"/>
                <c:ext xmlns:c16="http://schemas.microsoft.com/office/drawing/2014/chart" uri="{C3380CC4-5D6E-409C-BE32-E72D297353CC}">
                  <c16:uniqueId val="{00000003-CD44-4D23-A037-384A8F1AB095}"/>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65B-4B38-9BA1-F51B7C78D9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7</c:v>
                </c:pt>
                <c:pt idx="1">
                  <c:v>7</c:v>
                </c:pt>
                <c:pt idx="2">
                  <c:v>5</c:v>
                </c:pt>
                <c:pt idx="3">
                  <c:v>5</c:v>
                </c:pt>
                <c:pt idx="4">
                  <c:v>8</c:v>
                </c:pt>
                <c:pt idx="5">
                  <c:v>4</c:v>
                </c:pt>
                <c:pt idx="6">
                  <c:v>3</c:v>
                </c:pt>
                <c:pt idx="7">
                  <c:v>6</c:v>
                </c:pt>
                <c:pt idx="8">
                  <c:v>4</c:v>
                </c:pt>
                <c:pt idx="9">
                  <c:v>6</c:v>
                </c:pt>
                <c:pt idx="10">
                  <c:v>3</c:v>
                </c:pt>
                <c:pt idx="11">
                  <c:v>4</c:v>
                </c:pt>
                <c:pt idx="12">
                  <c:v>4</c:v>
                </c:pt>
                <c:pt idx="13">
                  <c:v>4</c:v>
                </c:pt>
                <c:pt idx="14">
                  <c:v>5</c:v>
                </c:pt>
                <c:pt idx="15">
                  <c:v>2</c:v>
                </c:pt>
                <c:pt idx="16">
                  <c:v>3</c:v>
                </c:pt>
                <c:pt idx="17">
                  <c:v>2</c:v>
                </c:pt>
                <c:pt idx="18">
                  <c:v>3</c:v>
                </c:pt>
              </c:numCache>
            </c:numRef>
          </c:val>
          <c:smooth val="0"/>
          <c:extLst>
            <c:ext xmlns:c16="http://schemas.microsoft.com/office/drawing/2014/chart" uri="{C3380CC4-5D6E-409C-BE32-E72D297353CC}">
              <c16:uniqueId val="{00000022-B029-4959-9563-B698BB82D065}"/>
            </c:ext>
          </c:extLst>
        </c:ser>
        <c:dLbls>
          <c:showLegendKey val="0"/>
          <c:showVal val="0"/>
          <c:showCatName val="0"/>
          <c:showSerName val="0"/>
          <c:showPercent val="0"/>
          <c:showBubbleSize val="0"/>
        </c:dLbls>
        <c:smooth val="0"/>
        <c:axId val="1932169024"/>
        <c:axId val="1932158688"/>
      </c:lineChart>
      <c:catAx>
        <c:axId val="1932169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32158688"/>
        <c:crosses val="autoZero"/>
        <c:auto val="1"/>
        <c:lblAlgn val="ctr"/>
        <c:lblOffset val="100"/>
        <c:noMultiLvlLbl val="0"/>
      </c:catAx>
      <c:valAx>
        <c:axId val="1932158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2169024"/>
        <c:crosses val="autoZero"/>
        <c:crossBetween val="between"/>
        <c:majorUnit val="10"/>
      </c:valAx>
      <c:spPr>
        <a:noFill/>
        <a:ln>
          <a:noFill/>
        </a:ln>
        <a:effectLst/>
      </c:spPr>
    </c:plotArea>
    <c:legend>
      <c:legendPos val="r"/>
      <c:layout>
        <c:manualLayout>
          <c:xMode val="edge"/>
          <c:yMode val="edge"/>
          <c:x val="0.78266159521075274"/>
          <c:y val="0.23671489300033816"/>
          <c:w val="0.21044482412413074"/>
          <c:h val="0.522674266943625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Awareness of penalties for driving without a seatbelt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9505659448818899E-2"/>
          <c:y val="0.13363726390029468"/>
          <c:w val="0.6223201657499049"/>
          <c:h val="0.75837447466305963"/>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1-0DBA-4312-B0AA-2EE1948F0785}"/>
                </c:ext>
              </c:extLst>
            </c:dLbl>
            <c:dLbl>
              <c:idx val="17"/>
              <c:delete val="1"/>
              <c:extLst>
                <c:ext xmlns:c15="http://schemas.microsoft.com/office/drawing/2012/chart" uri="{CE6537A1-D6FC-4f65-9D91-7224C49458BB}"/>
                <c:ext xmlns:c16="http://schemas.microsoft.com/office/drawing/2014/chart" uri="{C3380CC4-5D6E-409C-BE32-E72D297353CC}">
                  <c16:uniqueId val="{00000001-7302-429C-9921-2B94C154DC7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39E-4839-B8A6-EF1B0BF70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74</c:v>
                </c:pt>
                <c:pt idx="1">
                  <c:v>73</c:v>
                </c:pt>
                <c:pt idx="2">
                  <c:v>70</c:v>
                </c:pt>
                <c:pt idx="3">
                  <c:v>69</c:v>
                </c:pt>
                <c:pt idx="4">
                  <c:v>71</c:v>
                </c:pt>
                <c:pt idx="5">
                  <c:v>74</c:v>
                </c:pt>
                <c:pt idx="6">
                  <c:v>77</c:v>
                </c:pt>
                <c:pt idx="7">
                  <c:v>75</c:v>
                </c:pt>
                <c:pt idx="8">
                  <c:v>68</c:v>
                </c:pt>
                <c:pt idx="9">
                  <c:v>72</c:v>
                </c:pt>
                <c:pt idx="10">
                  <c:v>66</c:v>
                </c:pt>
                <c:pt idx="11">
                  <c:v>70</c:v>
                </c:pt>
                <c:pt idx="12">
                  <c:v>69</c:v>
                </c:pt>
                <c:pt idx="13">
                  <c:v>70</c:v>
                </c:pt>
                <c:pt idx="14">
                  <c:v>71</c:v>
                </c:pt>
                <c:pt idx="15">
                  <c:v>60</c:v>
                </c:pt>
                <c:pt idx="16">
                  <c:v>65</c:v>
                </c:pt>
                <c:pt idx="17">
                  <c:v>58</c:v>
                </c:pt>
                <c:pt idx="18">
                  <c:v>62</c:v>
                </c:pt>
              </c:numCache>
            </c:numRef>
          </c:val>
          <c:smooth val="0"/>
          <c:extLst>
            <c:ext xmlns:c16="http://schemas.microsoft.com/office/drawing/2014/chart" uri="{C3380CC4-5D6E-409C-BE32-E72D297353CC}">
              <c16:uniqueId val="{0000000A-D140-46D2-8422-30DBF5BA5BC8}"/>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3-0DBA-4312-B0AA-2EE1948F0785}"/>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39E-4839-B8A6-EF1B0BF70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0">
                  <c:v>42</c:v>
                </c:pt>
                <c:pt idx="1">
                  <c:v>40</c:v>
                </c:pt>
                <c:pt idx="2">
                  <c:v>48</c:v>
                </c:pt>
                <c:pt idx="3">
                  <c:v>47</c:v>
                </c:pt>
                <c:pt idx="4">
                  <c:v>42</c:v>
                </c:pt>
                <c:pt idx="5">
                  <c:v>49</c:v>
                </c:pt>
                <c:pt idx="6">
                  <c:v>41</c:v>
                </c:pt>
                <c:pt idx="7">
                  <c:v>46</c:v>
                </c:pt>
                <c:pt idx="8">
                  <c:v>41</c:v>
                </c:pt>
                <c:pt idx="9">
                  <c:v>45</c:v>
                </c:pt>
                <c:pt idx="10">
                  <c:v>45</c:v>
                </c:pt>
                <c:pt idx="11">
                  <c:v>49</c:v>
                </c:pt>
                <c:pt idx="12">
                  <c:v>49</c:v>
                </c:pt>
                <c:pt idx="13">
                  <c:v>47</c:v>
                </c:pt>
                <c:pt idx="14">
                  <c:v>39</c:v>
                </c:pt>
                <c:pt idx="15">
                  <c:v>46</c:v>
                </c:pt>
                <c:pt idx="16">
                  <c:v>47</c:v>
                </c:pt>
                <c:pt idx="17">
                  <c:v>42</c:v>
                </c:pt>
                <c:pt idx="18">
                  <c:v>46</c:v>
                </c:pt>
              </c:numCache>
            </c:numRef>
          </c:val>
          <c:smooth val="0"/>
          <c:extLst>
            <c:ext xmlns:c16="http://schemas.microsoft.com/office/drawing/2014/chart" uri="{C3380CC4-5D6E-409C-BE32-E72D297353CC}">
              <c16:uniqueId val="{00000015-D140-46D2-8422-30DBF5BA5BC8}"/>
            </c:ext>
          </c:extLst>
        </c:ser>
        <c:ser>
          <c:idx val="2"/>
          <c:order val="2"/>
          <c:tx>
            <c:strRef>
              <c:f>Sheet1!$D$1</c:f>
              <c:strCache>
                <c:ptCount val="1"/>
                <c:pt idx="0">
                  <c:v>A verbal warning</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5-0DBA-4312-B0AA-2EE1948F0785}"/>
                </c:ext>
              </c:extLst>
            </c:dLbl>
            <c:dLbl>
              <c:idx val="16"/>
              <c:delete val="1"/>
              <c:extLst>
                <c:ext xmlns:c15="http://schemas.microsoft.com/office/drawing/2012/chart" uri="{CE6537A1-D6FC-4f65-9D91-7224C49458BB}"/>
                <c:ext xmlns:c16="http://schemas.microsoft.com/office/drawing/2014/chart" uri="{C3380CC4-5D6E-409C-BE32-E72D297353CC}">
                  <c16:uniqueId val="{00000002-AFCF-4799-B800-E5EE8B16341F}"/>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39E-4839-B8A6-EF1B0BF70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27</c:v>
                </c:pt>
                <c:pt idx="1">
                  <c:v>27</c:v>
                </c:pt>
                <c:pt idx="2">
                  <c:v>27</c:v>
                </c:pt>
                <c:pt idx="3">
                  <c:v>28</c:v>
                </c:pt>
                <c:pt idx="4">
                  <c:v>25</c:v>
                </c:pt>
                <c:pt idx="5">
                  <c:v>23</c:v>
                </c:pt>
                <c:pt idx="6">
                  <c:v>26</c:v>
                </c:pt>
                <c:pt idx="7">
                  <c:v>29</c:v>
                </c:pt>
                <c:pt idx="8">
                  <c:v>32</c:v>
                </c:pt>
                <c:pt idx="9">
                  <c:v>31</c:v>
                </c:pt>
                <c:pt idx="10">
                  <c:v>30</c:v>
                </c:pt>
                <c:pt idx="11">
                  <c:v>30</c:v>
                </c:pt>
                <c:pt idx="12">
                  <c:v>32</c:v>
                </c:pt>
                <c:pt idx="13">
                  <c:v>25</c:v>
                </c:pt>
                <c:pt idx="14">
                  <c:v>16</c:v>
                </c:pt>
                <c:pt idx="15">
                  <c:v>12</c:v>
                </c:pt>
                <c:pt idx="16">
                  <c:v>14</c:v>
                </c:pt>
                <c:pt idx="17">
                  <c:v>17</c:v>
                </c:pt>
                <c:pt idx="18">
                  <c:v>17</c:v>
                </c:pt>
              </c:numCache>
            </c:numRef>
          </c:val>
          <c:smooth val="0"/>
          <c:extLst>
            <c:ext xmlns:c16="http://schemas.microsoft.com/office/drawing/2014/chart" uri="{C3380CC4-5D6E-409C-BE32-E72D297353CC}">
              <c16:uniqueId val="{00000020-D140-46D2-8422-30DBF5BA5BC8}"/>
            </c:ext>
          </c:extLst>
        </c:ser>
        <c:ser>
          <c:idx val="3"/>
          <c:order val="3"/>
          <c:tx>
            <c:strRef>
              <c:f>Sheet1!$E$1</c:f>
              <c:strCache>
                <c:ptCount val="1"/>
                <c:pt idx="0">
                  <c:v>Conviction on licence</c:v>
                </c:pt>
              </c:strCache>
            </c:strRef>
          </c:tx>
          <c:spPr>
            <a:ln w="28575" cap="rnd">
              <a:solidFill>
                <a:schemeClr val="accent4"/>
              </a:solidFill>
              <a:round/>
            </a:ln>
            <a:effectLst/>
          </c:spPr>
          <c:marker>
            <c:symbol val="none"/>
          </c:marker>
          <c:dLbls>
            <c:dLbl>
              <c:idx val="14"/>
              <c:layout>
                <c:manualLayout>
                  <c:x val="-2.4739360228671469E-2"/>
                  <c:y val="8.266991932756758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FCF-4799-B800-E5EE8B16341F}"/>
                </c:ext>
              </c:extLst>
            </c:dLbl>
            <c:dLbl>
              <c:idx val="15"/>
              <c:delete val="1"/>
              <c:extLst>
                <c:ext xmlns:c15="http://schemas.microsoft.com/office/drawing/2012/chart" uri="{CE6537A1-D6FC-4f65-9D91-7224C49458BB}"/>
                <c:ext xmlns:c16="http://schemas.microsoft.com/office/drawing/2014/chart" uri="{C3380CC4-5D6E-409C-BE32-E72D297353CC}">
                  <c16:uniqueId val="{00000006-0DBA-4312-B0AA-2EE1948F0785}"/>
                </c:ext>
              </c:extLst>
            </c:dLbl>
            <c:dLbl>
              <c:idx val="16"/>
              <c:delete val="1"/>
              <c:extLst>
                <c:ext xmlns:c15="http://schemas.microsoft.com/office/drawing/2012/chart" uri="{CE6537A1-D6FC-4f65-9D91-7224C49458BB}"/>
                <c:ext xmlns:c16="http://schemas.microsoft.com/office/drawing/2014/chart" uri="{C3380CC4-5D6E-409C-BE32-E72D297353CC}">
                  <c16:uniqueId val="{00000004-AFCF-4799-B800-E5EE8B16341F}"/>
                </c:ext>
              </c:extLst>
            </c:dLbl>
            <c:dLbl>
              <c:idx val="17"/>
              <c:delete val="1"/>
              <c:extLst>
                <c:ext xmlns:c15="http://schemas.microsoft.com/office/drawing/2012/chart" uri="{CE6537A1-D6FC-4f65-9D91-7224C49458BB}"/>
                <c:ext xmlns:c16="http://schemas.microsoft.com/office/drawing/2014/chart" uri="{C3380CC4-5D6E-409C-BE32-E72D297353CC}">
                  <c16:uniqueId val="{00000001-F4F8-409D-89BC-15A67898ED5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9E-4839-B8A6-EF1B0BF70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Sheet1!$E$2:$E$23</c:f>
              <c:numCache>
                <c:formatCode>General</c:formatCode>
                <c:ptCount val="19"/>
                <c:pt idx="14">
                  <c:v>2</c:v>
                </c:pt>
                <c:pt idx="15">
                  <c:v>8</c:v>
                </c:pt>
                <c:pt idx="16">
                  <c:v>6</c:v>
                </c:pt>
                <c:pt idx="17">
                  <c:v>7</c:v>
                </c:pt>
                <c:pt idx="18">
                  <c:v>7</c:v>
                </c:pt>
              </c:numCache>
            </c:numRef>
          </c:val>
          <c:smooth val="0"/>
          <c:extLst>
            <c:ext xmlns:c16="http://schemas.microsoft.com/office/drawing/2014/chart" uri="{C3380CC4-5D6E-409C-BE32-E72D297353CC}">
              <c16:uniqueId val="{0000002C-D140-46D2-8422-30DBF5BA5BC8}"/>
            </c:ext>
          </c:extLst>
        </c:ser>
        <c:ser>
          <c:idx val="4"/>
          <c:order val="4"/>
          <c:tx>
            <c:strRef>
              <c:f>Sheet1!$F$1</c:f>
              <c:strCache>
                <c:ptCount val="1"/>
                <c:pt idx="0">
                  <c:v>Disqualified from driving / lose licence</c:v>
                </c:pt>
              </c:strCache>
            </c:strRef>
          </c:tx>
          <c:spPr>
            <a:ln w="28575" cap="rnd">
              <a:solidFill>
                <a:schemeClr val="accent5"/>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DBA-4312-B0AA-2EE1948F0785}"/>
                </c:ext>
              </c:extLst>
            </c:dLbl>
            <c:dLbl>
              <c:idx val="14"/>
              <c:delete val="1"/>
              <c:extLst>
                <c:ext xmlns:c15="http://schemas.microsoft.com/office/drawing/2012/chart" uri="{CE6537A1-D6FC-4f65-9D91-7224C49458BB}"/>
                <c:ext xmlns:c16="http://schemas.microsoft.com/office/drawing/2014/chart" uri="{C3380CC4-5D6E-409C-BE32-E72D297353CC}">
                  <c16:uniqueId val="{00000008-0DBA-4312-B0AA-2EE1948F0785}"/>
                </c:ext>
              </c:extLst>
            </c:dLbl>
            <c:dLbl>
              <c:idx val="15"/>
              <c:delete val="1"/>
              <c:extLst>
                <c:ext xmlns:c15="http://schemas.microsoft.com/office/drawing/2012/chart" uri="{CE6537A1-D6FC-4f65-9D91-7224C49458BB}"/>
                <c:ext xmlns:c16="http://schemas.microsoft.com/office/drawing/2014/chart" uri="{C3380CC4-5D6E-409C-BE32-E72D297353CC}">
                  <c16:uniqueId val="{00000009-0DBA-4312-B0AA-2EE1948F0785}"/>
                </c:ext>
              </c:extLst>
            </c:dLbl>
            <c:dLbl>
              <c:idx val="16"/>
              <c:delete val="1"/>
              <c:extLst>
                <c:ext xmlns:c15="http://schemas.microsoft.com/office/drawing/2012/chart" uri="{CE6537A1-D6FC-4f65-9D91-7224C49458BB}"/>
                <c:ext xmlns:c16="http://schemas.microsoft.com/office/drawing/2014/chart" uri="{C3380CC4-5D6E-409C-BE32-E72D297353CC}">
                  <c16:uniqueId val="{00000005-AFCF-4799-B800-E5EE8B16341F}"/>
                </c:ext>
              </c:extLst>
            </c:dLbl>
            <c:dLbl>
              <c:idx val="18"/>
              <c:layout>
                <c:manualLayout>
                  <c:x val="1.1489301108526734E-3"/>
                  <c:y val="9.20245398773006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39E-4839-B8A6-EF1B0BF70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Sheet1!$F$2:$F$23</c:f>
              <c:numCache>
                <c:formatCode>General</c:formatCode>
                <c:ptCount val="19"/>
                <c:pt idx="0">
                  <c:v>7</c:v>
                </c:pt>
                <c:pt idx="1">
                  <c:v>4</c:v>
                </c:pt>
                <c:pt idx="2">
                  <c:v>5</c:v>
                </c:pt>
                <c:pt idx="3">
                  <c:v>7</c:v>
                </c:pt>
                <c:pt idx="4">
                  <c:v>4</c:v>
                </c:pt>
                <c:pt idx="5">
                  <c:v>6</c:v>
                </c:pt>
                <c:pt idx="6">
                  <c:v>3</c:v>
                </c:pt>
                <c:pt idx="7">
                  <c:v>6</c:v>
                </c:pt>
                <c:pt idx="8">
                  <c:v>7</c:v>
                </c:pt>
                <c:pt idx="9">
                  <c:v>5</c:v>
                </c:pt>
                <c:pt idx="10">
                  <c:v>4</c:v>
                </c:pt>
                <c:pt idx="11">
                  <c:v>4</c:v>
                </c:pt>
                <c:pt idx="12">
                  <c:v>3</c:v>
                </c:pt>
                <c:pt idx="13">
                  <c:v>6</c:v>
                </c:pt>
                <c:pt idx="14">
                  <c:v>4</c:v>
                </c:pt>
                <c:pt idx="15">
                  <c:v>7</c:v>
                </c:pt>
                <c:pt idx="16">
                  <c:v>6</c:v>
                </c:pt>
                <c:pt idx="17">
                  <c:v>7</c:v>
                </c:pt>
                <c:pt idx="18">
                  <c:v>5</c:v>
                </c:pt>
              </c:numCache>
            </c:numRef>
          </c:val>
          <c:smooth val="0"/>
          <c:extLst>
            <c:ext xmlns:c16="http://schemas.microsoft.com/office/drawing/2014/chart" uri="{C3380CC4-5D6E-409C-BE32-E72D297353CC}">
              <c16:uniqueId val="{0000000A-0DBA-4312-B0AA-2EE1948F0785}"/>
            </c:ext>
          </c:extLst>
        </c:ser>
        <c:dLbls>
          <c:showLegendKey val="0"/>
          <c:showVal val="0"/>
          <c:showCatName val="0"/>
          <c:showSerName val="0"/>
          <c:showPercent val="0"/>
          <c:showBubbleSize val="0"/>
        </c:dLbls>
        <c:smooth val="0"/>
        <c:axId val="1932167392"/>
        <c:axId val="1932162496"/>
      </c:lineChart>
      <c:catAx>
        <c:axId val="1932167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2496"/>
        <c:crosses val="autoZero"/>
        <c:auto val="1"/>
        <c:lblAlgn val="ctr"/>
        <c:lblOffset val="100"/>
        <c:noMultiLvlLbl val="0"/>
      </c:catAx>
      <c:valAx>
        <c:axId val="1932162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7392"/>
        <c:crosses val="autoZero"/>
        <c:crossBetween val="between"/>
        <c:majorUnit val="10"/>
      </c:valAx>
      <c:spPr>
        <a:noFill/>
        <a:ln w="25400">
          <a:noFill/>
        </a:ln>
        <a:effectLst/>
      </c:spPr>
    </c:plotArea>
    <c:legend>
      <c:legendPos val="r"/>
      <c:layout>
        <c:manualLayout>
          <c:xMode val="edge"/>
          <c:yMode val="edge"/>
          <c:x val="0.69664734956298124"/>
          <c:y val="0.24827327182261727"/>
          <c:w val="0.28428701468332684"/>
          <c:h val="0.351518042606637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Awareness of penalties for travelling as passenger without a seatbelt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4019603018372702E-2"/>
          <c:y val="0.13075962513888217"/>
          <c:w val="0.66148013680772211"/>
          <c:h val="0.73831529877783686"/>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AAC-4CBD-A728-B1F6314B0D14}"/>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C97-459A-A73C-7F6BB8F58F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70</c:v>
                </c:pt>
                <c:pt idx="1">
                  <c:v>66</c:v>
                </c:pt>
                <c:pt idx="2">
                  <c:v>69</c:v>
                </c:pt>
                <c:pt idx="3">
                  <c:v>67</c:v>
                </c:pt>
                <c:pt idx="4">
                  <c:v>64</c:v>
                </c:pt>
                <c:pt idx="5">
                  <c:v>67</c:v>
                </c:pt>
                <c:pt idx="6">
                  <c:v>72</c:v>
                </c:pt>
                <c:pt idx="7">
                  <c:v>68</c:v>
                </c:pt>
                <c:pt idx="8">
                  <c:v>60</c:v>
                </c:pt>
                <c:pt idx="9">
                  <c:v>67</c:v>
                </c:pt>
                <c:pt idx="10">
                  <c:v>59</c:v>
                </c:pt>
                <c:pt idx="11">
                  <c:v>61</c:v>
                </c:pt>
                <c:pt idx="12">
                  <c:v>64</c:v>
                </c:pt>
                <c:pt idx="13">
                  <c:v>65</c:v>
                </c:pt>
                <c:pt idx="14">
                  <c:v>70</c:v>
                </c:pt>
                <c:pt idx="15">
                  <c:v>60</c:v>
                </c:pt>
                <c:pt idx="16">
                  <c:v>60</c:v>
                </c:pt>
                <c:pt idx="17">
                  <c:v>52</c:v>
                </c:pt>
                <c:pt idx="18">
                  <c:v>54</c:v>
                </c:pt>
              </c:numCache>
            </c:numRef>
          </c:val>
          <c:smooth val="0"/>
          <c:extLst>
            <c:ext xmlns:c16="http://schemas.microsoft.com/office/drawing/2014/chart" uri="{C3380CC4-5D6E-409C-BE32-E72D297353CC}">
              <c16:uniqueId val="{0000000A-03B4-4333-9DF1-E74E90CD872D}"/>
            </c:ext>
          </c:extLst>
        </c:ser>
        <c:ser>
          <c:idx val="1"/>
          <c:order val="1"/>
          <c:tx>
            <c:strRef>
              <c:f>Sheet1!$C$1</c:f>
              <c:strCache>
                <c:ptCount val="1"/>
                <c:pt idx="0">
                  <c:v>A verbal warning</c:v>
                </c:pt>
              </c:strCache>
            </c:strRef>
          </c:tx>
          <c:spPr>
            <a:ln w="28575"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AAC-4CBD-A728-B1F6314B0D14}"/>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C97-459A-A73C-7F6BB8F58F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0">
                  <c:v>31</c:v>
                </c:pt>
                <c:pt idx="1">
                  <c:v>34</c:v>
                </c:pt>
                <c:pt idx="2">
                  <c:v>32</c:v>
                </c:pt>
                <c:pt idx="3">
                  <c:v>34</c:v>
                </c:pt>
                <c:pt idx="4">
                  <c:v>35</c:v>
                </c:pt>
                <c:pt idx="5">
                  <c:v>32</c:v>
                </c:pt>
                <c:pt idx="6">
                  <c:v>36</c:v>
                </c:pt>
                <c:pt idx="7">
                  <c:v>37</c:v>
                </c:pt>
                <c:pt idx="8">
                  <c:v>40</c:v>
                </c:pt>
                <c:pt idx="9">
                  <c:v>40</c:v>
                </c:pt>
                <c:pt idx="10">
                  <c:v>39</c:v>
                </c:pt>
                <c:pt idx="11">
                  <c:v>39</c:v>
                </c:pt>
                <c:pt idx="12">
                  <c:v>38</c:v>
                </c:pt>
                <c:pt idx="13">
                  <c:v>32</c:v>
                </c:pt>
                <c:pt idx="14">
                  <c:v>23</c:v>
                </c:pt>
                <c:pt idx="15">
                  <c:v>21</c:v>
                </c:pt>
                <c:pt idx="16">
                  <c:v>27</c:v>
                </c:pt>
                <c:pt idx="17">
                  <c:v>28</c:v>
                </c:pt>
                <c:pt idx="18">
                  <c:v>26</c:v>
                </c:pt>
              </c:numCache>
            </c:numRef>
          </c:val>
          <c:smooth val="0"/>
          <c:extLst>
            <c:ext xmlns:c16="http://schemas.microsoft.com/office/drawing/2014/chart" uri="{C3380CC4-5D6E-409C-BE32-E72D297353CC}">
              <c16:uniqueId val="{00000015-03B4-4333-9DF1-E74E90CD872D}"/>
            </c:ext>
          </c:extLst>
        </c:ser>
        <c:ser>
          <c:idx val="2"/>
          <c:order val="2"/>
          <c:tx>
            <c:strRef>
              <c:f>Sheet1!$D$1</c:f>
              <c:strCache>
                <c:ptCount val="1"/>
                <c:pt idx="0">
                  <c:v>Points on driving licence</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AAC-4CBD-A728-B1F6314B0D14}"/>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C97-459A-A73C-7F6BB8F58F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20</c:v>
                </c:pt>
                <c:pt idx="1">
                  <c:v>15</c:v>
                </c:pt>
                <c:pt idx="2">
                  <c:v>22</c:v>
                </c:pt>
                <c:pt idx="3">
                  <c:v>20</c:v>
                </c:pt>
                <c:pt idx="4">
                  <c:v>18</c:v>
                </c:pt>
                <c:pt idx="5">
                  <c:v>22</c:v>
                </c:pt>
                <c:pt idx="6">
                  <c:v>18</c:v>
                </c:pt>
                <c:pt idx="7">
                  <c:v>20</c:v>
                </c:pt>
                <c:pt idx="8">
                  <c:v>15</c:v>
                </c:pt>
                <c:pt idx="9">
                  <c:v>19</c:v>
                </c:pt>
                <c:pt idx="10">
                  <c:v>20</c:v>
                </c:pt>
                <c:pt idx="11">
                  <c:v>19</c:v>
                </c:pt>
                <c:pt idx="12">
                  <c:v>24</c:v>
                </c:pt>
                <c:pt idx="13">
                  <c:v>17</c:v>
                </c:pt>
                <c:pt idx="14">
                  <c:v>14</c:v>
                </c:pt>
                <c:pt idx="15">
                  <c:v>20</c:v>
                </c:pt>
                <c:pt idx="16">
                  <c:v>17</c:v>
                </c:pt>
                <c:pt idx="17">
                  <c:v>17</c:v>
                </c:pt>
                <c:pt idx="18">
                  <c:v>18</c:v>
                </c:pt>
              </c:numCache>
            </c:numRef>
          </c:val>
          <c:smooth val="0"/>
          <c:extLst>
            <c:ext xmlns:c16="http://schemas.microsoft.com/office/drawing/2014/chart" uri="{C3380CC4-5D6E-409C-BE32-E72D297353CC}">
              <c16:uniqueId val="{00000020-03B4-4333-9DF1-E74E90CD872D}"/>
            </c:ext>
          </c:extLst>
        </c:ser>
        <c:ser>
          <c:idx val="3"/>
          <c:order val="3"/>
          <c:tx>
            <c:strRef>
              <c:f>Sheet1!$E$1</c:f>
              <c:strCache>
                <c:ptCount val="1"/>
                <c:pt idx="0">
                  <c:v>Don't know</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Sheet1!$E$2:$E$23</c:f>
            </c:numRef>
          </c:val>
          <c:smooth val="0"/>
          <c:extLst>
            <c:ext xmlns:c16="http://schemas.microsoft.com/office/drawing/2014/chart" uri="{C3380CC4-5D6E-409C-BE32-E72D297353CC}">
              <c16:uniqueId val="{0000002B-03B4-4333-9DF1-E74E90CD872D}"/>
            </c:ext>
          </c:extLst>
        </c:ser>
        <c:dLbls>
          <c:showLegendKey val="0"/>
          <c:showVal val="0"/>
          <c:showCatName val="0"/>
          <c:showSerName val="0"/>
          <c:showPercent val="0"/>
          <c:showBubbleSize val="0"/>
        </c:dLbls>
        <c:smooth val="0"/>
        <c:axId val="1932165216"/>
        <c:axId val="1932160320"/>
      </c:lineChart>
      <c:catAx>
        <c:axId val="19321652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2160320"/>
        <c:crosses val="autoZero"/>
        <c:auto val="1"/>
        <c:lblAlgn val="ctr"/>
        <c:lblOffset val="100"/>
        <c:noMultiLvlLbl val="0"/>
      </c:catAx>
      <c:valAx>
        <c:axId val="1932160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5216"/>
        <c:crosses val="autoZero"/>
        <c:crossBetween val="between"/>
        <c:majorUnit val="10"/>
      </c:valAx>
      <c:spPr>
        <a:noFill/>
        <a:ln>
          <a:noFill/>
        </a:ln>
        <a:effectLst/>
      </c:spPr>
    </c:plotArea>
    <c:legend>
      <c:legendPos val="r"/>
      <c:layout>
        <c:manualLayout>
          <c:xMode val="edge"/>
          <c:yMode val="edge"/>
          <c:x val="0.73111525288856405"/>
          <c:y val="0.2892763634607024"/>
          <c:w val="0.21143824156879806"/>
          <c:h val="0.424514757741171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saying agree strongly/agree slightly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8832118875003825E-2"/>
          <c:y val="0.14441089802425003"/>
          <c:w val="0.63094736434527898"/>
          <c:h val="0.72325599123392803"/>
        </c:manualLayout>
      </c:layout>
      <c:lineChart>
        <c:grouping val="standard"/>
        <c:varyColors val="0"/>
        <c:ser>
          <c:idx val="0"/>
          <c:order val="0"/>
          <c:tx>
            <c:strRef>
              <c:f>Sheet1!$B$1</c:f>
              <c:strCache>
                <c:ptCount val="1"/>
                <c:pt idx="0">
                  <c:v>It’s not important to wear a seatbelt if you are travelling in the back of a car</c:v>
                </c:pt>
              </c:strCache>
            </c:strRef>
          </c:tx>
          <c:spPr>
            <a:ln w="28575" cap="rnd">
              <a:solidFill>
                <a:schemeClr val="accent1"/>
              </a:solidFill>
              <a:round/>
            </a:ln>
            <a:effectLst/>
          </c:spPr>
          <c:marker>
            <c:symbol val="none"/>
          </c:marker>
          <c:dLbls>
            <c:dLbl>
              <c:idx val="0"/>
              <c:layout>
                <c:manualLayout>
                  <c:x val="-2.5925653184861407E-2"/>
                  <c:y val="-1.50172031487245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8AB-4615-9AB5-E2F147AB94D9}"/>
                </c:ext>
              </c:extLst>
            </c:dLbl>
            <c:dLbl>
              <c:idx val="16"/>
              <c:delete val="1"/>
              <c:extLst>
                <c:ext xmlns:c15="http://schemas.microsoft.com/office/drawing/2012/chart" uri="{CE6537A1-D6FC-4f65-9D91-7224C49458BB}"/>
                <c:ext xmlns:c16="http://schemas.microsoft.com/office/drawing/2014/chart" uri="{C3380CC4-5D6E-409C-BE32-E72D297353CC}">
                  <c16:uniqueId val="{00000000-975D-42DA-B13B-8F2AF2E485D1}"/>
                </c:ext>
              </c:extLst>
            </c:dLbl>
            <c:dLbl>
              <c:idx val="17"/>
              <c:delete val="1"/>
              <c:extLst>
                <c:ext xmlns:c15="http://schemas.microsoft.com/office/drawing/2012/chart" uri="{CE6537A1-D6FC-4f65-9D91-7224C49458BB}"/>
                <c:ext xmlns:c16="http://schemas.microsoft.com/office/drawing/2014/chart" uri="{C3380CC4-5D6E-409C-BE32-E72D297353CC}">
                  <c16:uniqueId val="{00000001-2D56-49D1-82A7-EE9BE9B0F759}"/>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2B2-4D52-81A0-47EB29D67A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12</c:v>
                </c:pt>
                <c:pt idx="1">
                  <c:v>17</c:v>
                </c:pt>
                <c:pt idx="2">
                  <c:v>12</c:v>
                </c:pt>
                <c:pt idx="3">
                  <c:v>21</c:v>
                </c:pt>
                <c:pt idx="4">
                  <c:v>22</c:v>
                </c:pt>
                <c:pt idx="5">
                  <c:v>27</c:v>
                </c:pt>
                <c:pt idx="6">
                  <c:v>23</c:v>
                </c:pt>
                <c:pt idx="7">
                  <c:v>25</c:v>
                </c:pt>
                <c:pt idx="8">
                  <c:v>22</c:v>
                </c:pt>
                <c:pt idx="9">
                  <c:v>19</c:v>
                </c:pt>
                <c:pt idx="10">
                  <c:v>22</c:v>
                </c:pt>
                <c:pt idx="11">
                  <c:v>15</c:v>
                </c:pt>
                <c:pt idx="12">
                  <c:v>21</c:v>
                </c:pt>
                <c:pt idx="13">
                  <c:v>21</c:v>
                </c:pt>
                <c:pt idx="14">
                  <c:v>21</c:v>
                </c:pt>
                <c:pt idx="15">
                  <c:v>21</c:v>
                </c:pt>
                <c:pt idx="16">
                  <c:v>17</c:v>
                </c:pt>
                <c:pt idx="17">
                  <c:v>17</c:v>
                </c:pt>
                <c:pt idx="18">
                  <c:v>19</c:v>
                </c:pt>
              </c:numCache>
            </c:numRef>
          </c:val>
          <c:smooth val="0"/>
          <c:extLst>
            <c:ext xmlns:c16="http://schemas.microsoft.com/office/drawing/2014/chart" uri="{C3380CC4-5D6E-409C-BE32-E72D297353CC}">
              <c16:uniqueId val="{00000003-4970-4871-842F-BCEF64D045E3}"/>
            </c:ext>
          </c:extLst>
        </c:ser>
        <c:ser>
          <c:idx val="1"/>
          <c:order val="1"/>
          <c:tx>
            <c:strRef>
              <c:f>Sheet1!$C$1</c:f>
              <c:strCache>
                <c:ptCount val="1"/>
                <c:pt idx="0">
                  <c:v>The penalties for getting caught for not wearing a seatbelt are not enough to stop me doing it (New statement in 2019)</c:v>
                </c:pt>
              </c:strCache>
            </c:strRef>
          </c:tx>
          <c:spPr>
            <a:ln w="28575" cap="rnd">
              <a:solidFill>
                <a:schemeClr val="accent2"/>
              </a:solidFill>
              <a:round/>
            </a:ln>
            <a:effectLst/>
          </c:spPr>
          <c:marker>
            <c:symbol val="none"/>
          </c:marker>
          <c:dLbls>
            <c:dLbl>
              <c:idx val="14"/>
              <c:layout>
                <c:manualLayout>
                  <c:x val="-2.987218288217178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8AB-4615-9AB5-E2F147AB94D9}"/>
                </c:ext>
              </c:extLst>
            </c:dLbl>
            <c:dLbl>
              <c:idx val="15"/>
              <c:delete val="1"/>
              <c:extLst>
                <c:ext xmlns:c15="http://schemas.microsoft.com/office/drawing/2012/chart" uri="{CE6537A1-D6FC-4f65-9D91-7224C49458BB}"/>
                <c:ext xmlns:c16="http://schemas.microsoft.com/office/drawing/2014/chart" uri="{C3380CC4-5D6E-409C-BE32-E72D297353CC}">
                  <c16:uniqueId val="{00000003-88AB-4615-9AB5-E2F147AB94D9}"/>
                </c:ext>
              </c:extLst>
            </c:dLbl>
            <c:dLbl>
              <c:idx val="16"/>
              <c:delete val="1"/>
              <c:extLst>
                <c:ext xmlns:c15="http://schemas.microsoft.com/office/drawing/2012/chart" uri="{CE6537A1-D6FC-4f65-9D91-7224C49458BB}"/>
                <c:ext xmlns:c16="http://schemas.microsoft.com/office/drawing/2014/chart" uri="{C3380CC4-5D6E-409C-BE32-E72D297353CC}">
                  <c16:uniqueId val="{00000001-975D-42DA-B13B-8F2AF2E485D1}"/>
                </c:ext>
              </c:extLst>
            </c:dLbl>
            <c:dLbl>
              <c:idx val="17"/>
              <c:delete val="1"/>
              <c:extLst>
                <c:ext xmlns:c15="http://schemas.microsoft.com/office/drawing/2012/chart" uri="{CE6537A1-D6FC-4f65-9D91-7224C49458BB}"/>
                <c:ext xmlns:c16="http://schemas.microsoft.com/office/drawing/2014/chart" uri="{C3380CC4-5D6E-409C-BE32-E72D297353CC}">
                  <c16:uniqueId val="{00000000-7055-4ECE-8B9F-E71362D439BA}"/>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2B2-4D52-81A0-47EB29D67A7F}"/>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14">
                  <c:v>17</c:v>
                </c:pt>
                <c:pt idx="15">
                  <c:v>15</c:v>
                </c:pt>
                <c:pt idx="16">
                  <c:v>11</c:v>
                </c:pt>
                <c:pt idx="17">
                  <c:v>15</c:v>
                </c:pt>
                <c:pt idx="18">
                  <c:v>14</c:v>
                </c:pt>
              </c:numCache>
            </c:numRef>
          </c:val>
          <c:smooth val="0"/>
          <c:extLst>
            <c:ext xmlns:c16="http://schemas.microsoft.com/office/drawing/2014/chart" uri="{C3380CC4-5D6E-409C-BE32-E72D297353CC}">
              <c16:uniqueId val="{00000010-4970-4871-842F-BCEF64D045E3}"/>
            </c:ext>
          </c:extLst>
        </c:ser>
        <c:ser>
          <c:idx val="2"/>
          <c:order val="2"/>
          <c:tx>
            <c:strRef>
              <c:f>Sheet1!$D$1</c:f>
              <c:strCache>
                <c:ptCount val="1"/>
                <c:pt idx="0">
                  <c:v>If you are just nipping around the corner in the car, it's not essential to wear a seatbelt</c:v>
                </c:pt>
              </c:strCache>
            </c:strRef>
          </c:tx>
          <c:spPr>
            <a:ln w="28575" cap="rnd">
              <a:solidFill>
                <a:schemeClr val="accent3"/>
              </a:solidFill>
              <a:round/>
            </a:ln>
            <a:effectLst/>
          </c:spPr>
          <c:marker>
            <c:symbol val="none"/>
          </c:marker>
          <c:dLbls>
            <c:dLbl>
              <c:idx val="0"/>
              <c:layout>
                <c:manualLayout>
                  <c:x val="-2.1292569896113198E-2"/>
                  <c:y val="-8.6327798665652641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8AB-4615-9AB5-E2F147AB94D9}"/>
                </c:ext>
              </c:extLst>
            </c:dLbl>
            <c:dLbl>
              <c:idx val="14"/>
              <c:delete val="1"/>
              <c:extLst>
                <c:ext xmlns:c15="http://schemas.microsoft.com/office/drawing/2012/chart" uri="{CE6537A1-D6FC-4f65-9D91-7224C49458BB}"/>
                <c:ext xmlns:c16="http://schemas.microsoft.com/office/drawing/2014/chart" uri="{C3380CC4-5D6E-409C-BE32-E72D297353CC}">
                  <c16:uniqueId val="{00000005-88AB-4615-9AB5-E2F147AB94D9}"/>
                </c:ext>
              </c:extLst>
            </c:dLbl>
            <c:dLbl>
              <c:idx val="15"/>
              <c:delete val="1"/>
              <c:extLst>
                <c:ext xmlns:c15="http://schemas.microsoft.com/office/drawing/2012/chart" uri="{CE6537A1-D6FC-4f65-9D91-7224C49458BB}"/>
                <c:ext xmlns:c16="http://schemas.microsoft.com/office/drawing/2014/chart" uri="{C3380CC4-5D6E-409C-BE32-E72D297353CC}">
                  <c16:uniqueId val="{00000006-88AB-4615-9AB5-E2F147AB94D9}"/>
                </c:ext>
              </c:extLst>
            </c:dLbl>
            <c:dLbl>
              <c:idx val="16"/>
              <c:delete val="1"/>
              <c:extLst>
                <c:ext xmlns:c15="http://schemas.microsoft.com/office/drawing/2012/chart" uri="{CE6537A1-D6FC-4f65-9D91-7224C49458BB}"/>
                <c:ext xmlns:c16="http://schemas.microsoft.com/office/drawing/2014/chart" uri="{C3380CC4-5D6E-409C-BE32-E72D297353CC}">
                  <c16:uniqueId val="{00000002-975D-42DA-B13B-8F2AF2E485D1}"/>
                </c:ext>
              </c:extLst>
            </c:dLbl>
            <c:dLbl>
              <c:idx val="17"/>
              <c:delete val="1"/>
              <c:extLst>
                <c:ext xmlns:c15="http://schemas.microsoft.com/office/drawing/2012/chart" uri="{CE6537A1-D6FC-4f65-9D91-7224C49458BB}"/>
                <c:ext xmlns:c16="http://schemas.microsoft.com/office/drawing/2014/chart" uri="{C3380CC4-5D6E-409C-BE32-E72D297353CC}">
                  <c16:uniqueId val="{00000002-2D56-49D1-82A7-EE9BE9B0F759}"/>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2B2-4D52-81A0-47EB29D67A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7</c:v>
                </c:pt>
                <c:pt idx="1">
                  <c:v>8</c:v>
                </c:pt>
                <c:pt idx="2">
                  <c:v>7</c:v>
                </c:pt>
                <c:pt idx="3">
                  <c:v>9</c:v>
                </c:pt>
                <c:pt idx="4">
                  <c:v>11</c:v>
                </c:pt>
                <c:pt idx="5">
                  <c:v>11</c:v>
                </c:pt>
                <c:pt idx="6">
                  <c:v>10</c:v>
                </c:pt>
                <c:pt idx="7">
                  <c:v>13</c:v>
                </c:pt>
                <c:pt idx="8">
                  <c:v>11</c:v>
                </c:pt>
                <c:pt idx="9">
                  <c:v>11</c:v>
                </c:pt>
                <c:pt idx="10">
                  <c:v>10</c:v>
                </c:pt>
                <c:pt idx="11">
                  <c:v>9</c:v>
                </c:pt>
                <c:pt idx="12">
                  <c:v>11</c:v>
                </c:pt>
                <c:pt idx="13">
                  <c:v>9</c:v>
                </c:pt>
                <c:pt idx="14">
                  <c:v>12</c:v>
                </c:pt>
                <c:pt idx="15">
                  <c:v>10</c:v>
                </c:pt>
                <c:pt idx="16">
                  <c:v>6</c:v>
                </c:pt>
                <c:pt idx="17">
                  <c:v>10</c:v>
                </c:pt>
                <c:pt idx="18">
                  <c:v>8</c:v>
                </c:pt>
              </c:numCache>
            </c:numRef>
          </c:val>
          <c:smooth val="0"/>
          <c:extLst>
            <c:ext xmlns:c16="http://schemas.microsoft.com/office/drawing/2014/chart" uri="{C3380CC4-5D6E-409C-BE32-E72D297353CC}">
              <c16:uniqueId val="{00000007-88AB-4615-9AB5-E2F147AB94D9}"/>
            </c:ext>
          </c:extLst>
        </c:ser>
        <c:dLbls>
          <c:dLblPos val="t"/>
          <c:showLegendKey val="0"/>
          <c:showVal val="1"/>
          <c:showCatName val="0"/>
          <c:showSerName val="0"/>
          <c:showPercent val="0"/>
          <c:showBubbleSize val="0"/>
        </c:dLbls>
        <c:smooth val="0"/>
        <c:axId val="1932167936"/>
        <c:axId val="1932160864"/>
      </c:lineChart>
      <c:catAx>
        <c:axId val="1932167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0864"/>
        <c:crosses val="autoZero"/>
        <c:auto val="1"/>
        <c:lblAlgn val="ctr"/>
        <c:lblOffset val="100"/>
        <c:noMultiLvlLbl val="0"/>
      </c:catAx>
      <c:valAx>
        <c:axId val="19321608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7936"/>
        <c:crosses val="autoZero"/>
        <c:crossBetween val="between"/>
        <c:majorUnit val="10"/>
      </c:valAx>
      <c:spPr>
        <a:noFill/>
        <a:ln>
          <a:noFill/>
        </a:ln>
        <a:effectLst/>
      </c:spPr>
    </c:plotArea>
    <c:legend>
      <c:legendPos val="r"/>
      <c:layout>
        <c:manualLayout>
          <c:xMode val="edge"/>
          <c:yMode val="edge"/>
          <c:x val="0.71990097127113828"/>
          <c:y val="0.16447351410533373"/>
          <c:w val="0.27550330828545067"/>
          <c:h val="0.627762913060573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Awareness of penalties for driving at 35 mph in 30 mph</a:t>
            </a:r>
            <a:r>
              <a:rPr lang="en-GB" baseline="0" dirty="0">
                <a:solidFill>
                  <a:schemeClr val="tx1">
                    <a:lumMod val="75000"/>
                  </a:schemeClr>
                </a:solidFill>
              </a:rPr>
              <a:t> area</a:t>
            </a:r>
            <a:endParaRPr lang="en-GB" dirty="0">
              <a:solidFill>
                <a:schemeClr val="tx1">
                  <a:lumMod val="75000"/>
                </a:schemeClr>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78341761023265921"/>
          <c:h val="0.73205063952144045"/>
        </c:manualLayout>
      </c:layout>
      <c:lineChart>
        <c:grouping val="standard"/>
        <c:varyColors val="0"/>
        <c:ser>
          <c:idx val="0"/>
          <c:order val="0"/>
          <c:tx>
            <c:strRef>
              <c:f>Sheet1!$B$1</c:f>
              <c:strCache>
                <c:ptCount val="1"/>
                <c:pt idx="0">
                  <c:v>A fine</c:v>
                </c:pt>
              </c:strCache>
            </c:strRef>
          </c:tx>
          <c:spPr>
            <a:ln w="28575" cap="rnd">
              <a:solidFill>
                <a:schemeClr val="accent1"/>
              </a:solidFill>
              <a:round/>
            </a:ln>
            <a:effectLst/>
          </c:spPr>
          <c:marker>
            <c:symbol val="none"/>
          </c:marker>
          <c:dLbls>
            <c:dLbl>
              <c:idx val="0"/>
              <c:layout>
                <c:manualLayout>
                  <c:x val="-2.7501999557994768E-2"/>
                  <c:y val="-9.287305048574031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6D-442D-9E0C-C8BFFA7E8FFB}"/>
                </c:ext>
              </c:extLst>
            </c:dLbl>
            <c:dLbl>
              <c:idx val="1"/>
              <c:delete val="1"/>
              <c:extLst>
                <c:ext xmlns:c15="http://schemas.microsoft.com/office/drawing/2012/chart" uri="{CE6537A1-D6FC-4f65-9D91-7224C49458BB}"/>
                <c:ext xmlns:c16="http://schemas.microsoft.com/office/drawing/2014/chart" uri="{C3380CC4-5D6E-409C-BE32-E72D297353CC}">
                  <c16:uniqueId val="{00000000-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01-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02-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03-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04-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05-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06-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07-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08-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09-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0A-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0B-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0C-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0D-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0E-73D0-45B3-B60A-A9B956E33B98}"/>
                </c:ext>
              </c:extLst>
            </c:dLbl>
            <c:dLbl>
              <c:idx val="16"/>
              <c:delete val="1"/>
              <c:extLst>
                <c:ext xmlns:c15="http://schemas.microsoft.com/office/drawing/2012/chart" uri="{CE6537A1-D6FC-4f65-9D91-7224C49458BB}"/>
                <c:ext xmlns:c16="http://schemas.microsoft.com/office/drawing/2014/chart" uri="{C3380CC4-5D6E-409C-BE32-E72D297353CC}">
                  <c16:uniqueId val="{00000000-FD2E-4B4C-9F35-B1B942235380}"/>
                </c:ext>
              </c:extLst>
            </c:dLbl>
            <c:dLbl>
              <c:idx val="17"/>
              <c:delete val="1"/>
              <c:extLst>
                <c:ext xmlns:c15="http://schemas.microsoft.com/office/drawing/2012/chart" uri="{CE6537A1-D6FC-4f65-9D91-7224C49458BB}"/>
                <c:ext xmlns:c16="http://schemas.microsoft.com/office/drawing/2014/chart" uri="{C3380CC4-5D6E-409C-BE32-E72D297353CC}">
                  <c16:uniqueId val="{00000001-C498-4E94-9CFF-5447692798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63</c:v>
                </c:pt>
                <c:pt idx="1">
                  <c:v>61</c:v>
                </c:pt>
                <c:pt idx="2">
                  <c:v>55.000000000000007</c:v>
                </c:pt>
                <c:pt idx="3">
                  <c:v>51</c:v>
                </c:pt>
                <c:pt idx="4">
                  <c:v>51</c:v>
                </c:pt>
                <c:pt idx="5">
                  <c:v>56</c:v>
                </c:pt>
                <c:pt idx="6">
                  <c:v>64</c:v>
                </c:pt>
                <c:pt idx="7">
                  <c:v>53</c:v>
                </c:pt>
                <c:pt idx="8">
                  <c:v>54</c:v>
                </c:pt>
                <c:pt idx="9">
                  <c:v>52</c:v>
                </c:pt>
                <c:pt idx="10">
                  <c:v>54</c:v>
                </c:pt>
                <c:pt idx="11">
                  <c:v>53</c:v>
                </c:pt>
                <c:pt idx="12" formatCode="0">
                  <c:v>55</c:v>
                </c:pt>
                <c:pt idx="13" formatCode="0">
                  <c:v>58</c:v>
                </c:pt>
                <c:pt idx="14" formatCode="0">
                  <c:v>55</c:v>
                </c:pt>
                <c:pt idx="15" formatCode="0">
                  <c:v>48</c:v>
                </c:pt>
                <c:pt idx="16" formatCode="0">
                  <c:v>50</c:v>
                </c:pt>
                <c:pt idx="17" formatCode="0">
                  <c:v>44</c:v>
                </c:pt>
                <c:pt idx="18" formatCode="0">
                  <c:v>49</c:v>
                </c:pt>
              </c:numCache>
            </c:numRef>
          </c:val>
          <c:smooth val="0"/>
          <c:extLst>
            <c:ext xmlns:c16="http://schemas.microsoft.com/office/drawing/2014/chart" uri="{C3380CC4-5D6E-409C-BE32-E72D297353CC}">
              <c16:uniqueId val="{0000000F-73D0-45B3-B60A-A9B956E33B98}"/>
            </c:ext>
          </c:extLst>
        </c:ser>
        <c:ser>
          <c:idx val="1"/>
          <c:order val="1"/>
          <c:tx>
            <c:strRef>
              <c:f>Sheet1!$C$1</c:f>
              <c:strCache>
                <c:ptCount val="1"/>
                <c:pt idx="0">
                  <c:v>Points on driving licence</c:v>
                </c:pt>
              </c:strCache>
            </c:strRef>
          </c:tx>
          <c:spPr>
            <a:ln w="28575" cap="rnd">
              <a:solidFill>
                <a:schemeClr val="accent2"/>
              </a:solidFill>
              <a:round/>
            </a:ln>
            <a:effectLst/>
          </c:spPr>
          <c:marker>
            <c:symbol val="none"/>
          </c:marker>
          <c:dLbls>
            <c:dLbl>
              <c:idx val="0"/>
              <c:layout>
                <c:manualLayout>
                  <c:x val="-2.9108521982620043E-2"/>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74-40B5-9835-9B20B60ACFA6}"/>
                </c:ext>
              </c:extLst>
            </c:dLbl>
            <c:dLbl>
              <c:idx val="1"/>
              <c:delete val="1"/>
              <c:extLst>
                <c:ext xmlns:c15="http://schemas.microsoft.com/office/drawing/2012/chart" uri="{CE6537A1-D6FC-4f65-9D91-7224C49458BB}"/>
                <c:ext xmlns:c16="http://schemas.microsoft.com/office/drawing/2014/chart" uri="{C3380CC4-5D6E-409C-BE32-E72D297353CC}">
                  <c16:uniqueId val="{00000011-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12-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13-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14-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15-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16-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17-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18-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19-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1A-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1B-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1C-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1D-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1E-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1F-73D0-45B3-B60A-A9B956E33B98}"/>
                </c:ext>
              </c:extLst>
            </c:dLbl>
            <c:dLbl>
              <c:idx val="16"/>
              <c:delete val="1"/>
              <c:extLst>
                <c:ext xmlns:c15="http://schemas.microsoft.com/office/drawing/2012/chart" uri="{CE6537A1-D6FC-4f65-9D91-7224C49458BB}"/>
                <c:ext xmlns:c16="http://schemas.microsoft.com/office/drawing/2014/chart" uri="{C3380CC4-5D6E-409C-BE32-E72D297353CC}">
                  <c16:uniqueId val="{00000001-FD2E-4B4C-9F35-B1B942235380}"/>
                </c:ext>
              </c:extLst>
            </c:dLbl>
            <c:dLbl>
              <c:idx val="17"/>
              <c:delete val="1"/>
              <c:extLst>
                <c:ext xmlns:c15="http://schemas.microsoft.com/office/drawing/2012/chart" uri="{CE6537A1-D6FC-4f65-9D91-7224C49458BB}"/>
                <c:ext xmlns:c16="http://schemas.microsoft.com/office/drawing/2014/chart" uri="{C3380CC4-5D6E-409C-BE32-E72D297353CC}">
                  <c16:uniqueId val="{00000002-00AA-4303-92EB-40C7F79041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56</c:v>
                </c:pt>
                <c:pt idx="1">
                  <c:v>54</c:v>
                </c:pt>
                <c:pt idx="2">
                  <c:v>51</c:v>
                </c:pt>
                <c:pt idx="3">
                  <c:v>51</c:v>
                </c:pt>
                <c:pt idx="4">
                  <c:v>46</c:v>
                </c:pt>
                <c:pt idx="5">
                  <c:v>55</c:v>
                </c:pt>
                <c:pt idx="6">
                  <c:v>58</c:v>
                </c:pt>
                <c:pt idx="7">
                  <c:v>44</c:v>
                </c:pt>
                <c:pt idx="8">
                  <c:v>48</c:v>
                </c:pt>
                <c:pt idx="9">
                  <c:v>49</c:v>
                </c:pt>
                <c:pt idx="10">
                  <c:v>47</c:v>
                </c:pt>
                <c:pt idx="11">
                  <c:v>46</c:v>
                </c:pt>
                <c:pt idx="12" formatCode="0">
                  <c:v>48</c:v>
                </c:pt>
                <c:pt idx="13" formatCode="0">
                  <c:v>47</c:v>
                </c:pt>
                <c:pt idx="14" formatCode="0">
                  <c:v>50</c:v>
                </c:pt>
                <c:pt idx="15" formatCode="0">
                  <c:v>50</c:v>
                </c:pt>
                <c:pt idx="16" formatCode="0">
                  <c:v>47</c:v>
                </c:pt>
                <c:pt idx="17" formatCode="0">
                  <c:v>43</c:v>
                </c:pt>
                <c:pt idx="18" formatCode="0">
                  <c:v>44</c:v>
                </c:pt>
              </c:numCache>
            </c:numRef>
          </c:val>
          <c:smooth val="0"/>
          <c:extLst>
            <c:ext xmlns:c16="http://schemas.microsoft.com/office/drawing/2014/chart" uri="{C3380CC4-5D6E-409C-BE32-E72D297353CC}">
              <c16:uniqueId val="{00000020-73D0-45B3-B60A-A9B956E33B98}"/>
            </c:ext>
          </c:extLst>
        </c:ser>
        <c:ser>
          <c:idx val="2"/>
          <c:order val="2"/>
          <c:tx>
            <c:strRef>
              <c:f>Sheet1!$D$1</c:f>
              <c:strCache>
                <c:ptCount val="1"/>
                <c:pt idx="0">
                  <c:v>A verbal warning</c:v>
                </c:pt>
              </c:strCache>
            </c:strRef>
          </c:tx>
          <c:spPr>
            <a:ln w="28575" cap="rnd">
              <a:solidFill>
                <a:schemeClr val="accent3">
                  <a:lumMod val="75000"/>
                </a:schemeClr>
              </a:solidFill>
              <a:round/>
            </a:ln>
            <a:effectLst/>
          </c:spPr>
          <c:marker>
            <c:symbol val="none"/>
          </c:marker>
          <c:dLbls>
            <c:dLbl>
              <c:idx val="0"/>
              <c:layout>
                <c:manualLayout>
                  <c:x val="-2.6382441020201691E-2"/>
                  <c:y val="-6.477194403233176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6D-442D-9E0C-C8BFFA7E8FFB}"/>
                </c:ext>
              </c:extLst>
            </c:dLbl>
            <c:dLbl>
              <c:idx val="1"/>
              <c:delete val="1"/>
              <c:extLst>
                <c:ext xmlns:c15="http://schemas.microsoft.com/office/drawing/2012/chart" uri="{CE6537A1-D6FC-4f65-9D91-7224C49458BB}"/>
                <c:ext xmlns:c16="http://schemas.microsoft.com/office/drawing/2014/chart" uri="{C3380CC4-5D6E-409C-BE32-E72D297353CC}">
                  <c16:uniqueId val="{00000021-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22-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23-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24-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25-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26-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27-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28-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29-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2A-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2B-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2C-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2D-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2E-73D0-45B3-B60A-A9B956E33B98}"/>
                </c:ext>
              </c:extLst>
            </c:dLbl>
            <c:dLbl>
              <c:idx val="15"/>
              <c:delete val="1"/>
              <c:extLst>
                <c:ext xmlns:c15="http://schemas.microsoft.com/office/drawing/2012/chart" uri="{CE6537A1-D6FC-4f65-9D91-7224C49458BB}"/>
                <c:ext xmlns:c16="http://schemas.microsoft.com/office/drawing/2014/chart" uri="{C3380CC4-5D6E-409C-BE32-E72D297353CC}">
                  <c16:uniqueId val="{00000002-FD2E-4B4C-9F35-B1B942235380}"/>
                </c:ext>
              </c:extLst>
            </c:dLbl>
            <c:dLbl>
              <c:idx val="16"/>
              <c:delete val="1"/>
              <c:extLst>
                <c:ext xmlns:c15="http://schemas.microsoft.com/office/drawing/2012/chart" uri="{CE6537A1-D6FC-4f65-9D91-7224C49458BB}"/>
                <c:ext xmlns:c16="http://schemas.microsoft.com/office/drawing/2014/chart" uri="{C3380CC4-5D6E-409C-BE32-E72D297353CC}">
                  <c16:uniqueId val="{00000003-FD2E-4B4C-9F35-B1B942235380}"/>
                </c:ext>
              </c:extLst>
            </c:dLbl>
            <c:dLbl>
              <c:idx val="17"/>
              <c:delete val="1"/>
              <c:extLst>
                <c:ext xmlns:c15="http://schemas.microsoft.com/office/drawing/2012/chart" uri="{CE6537A1-D6FC-4f65-9D91-7224C49458BB}"/>
                <c:ext xmlns:c16="http://schemas.microsoft.com/office/drawing/2014/chart" uri="{C3380CC4-5D6E-409C-BE32-E72D297353CC}">
                  <c16:uniqueId val="{00000000-A86D-442D-9E0C-C8BFFA7E8F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36</c:v>
                </c:pt>
                <c:pt idx="1">
                  <c:v>34</c:v>
                </c:pt>
                <c:pt idx="2">
                  <c:v>40</c:v>
                </c:pt>
                <c:pt idx="3">
                  <c:v>40</c:v>
                </c:pt>
                <c:pt idx="4">
                  <c:v>40</c:v>
                </c:pt>
                <c:pt idx="5">
                  <c:v>33</c:v>
                </c:pt>
                <c:pt idx="6">
                  <c:v>34</c:v>
                </c:pt>
                <c:pt idx="7">
                  <c:v>44</c:v>
                </c:pt>
                <c:pt idx="8">
                  <c:v>37</c:v>
                </c:pt>
                <c:pt idx="9">
                  <c:v>45</c:v>
                </c:pt>
                <c:pt idx="10">
                  <c:v>40</c:v>
                </c:pt>
                <c:pt idx="11">
                  <c:v>45</c:v>
                </c:pt>
                <c:pt idx="12" formatCode="0">
                  <c:v>41</c:v>
                </c:pt>
                <c:pt idx="13" formatCode="0">
                  <c:v>38</c:v>
                </c:pt>
                <c:pt idx="14" formatCode="0">
                  <c:v>28</c:v>
                </c:pt>
                <c:pt idx="15" formatCode="0">
                  <c:v>23</c:v>
                </c:pt>
                <c:pt idx="16" formatCode="0">
                  <c:v>30</c:v>
                </c:pt>
                <c:pt idx="17" formatCode="0">
                  <c:v>28</c:v>
                </c:pt>
                <c:pt idx="18" formatCode="0">
                  <c:v>29</c:v>
                </c:pt>
              </c:numCache>
            </c:numRef>
          </c:val>
          <c:smooth val="0"/>
          <c:extLst>
            <c:ext xmlns:c16="http://schemas.microsoft.com/office/drawing/2014/chart" uri="{C3380CC4-5D6E-409C-BE32-E72D297353CC}">
              <c16:uniqueId val="{0000002F-73D0-45B3-B60A-A9B956E33B98}"/>
            </c:ext>
          </c:extLst>
        </c:ser>
        <c:ser>
          <c:idx val="3"/>
          <c:order val="3"/>
          <c:tx>
            <c:strRef>
              <c:f>Sheet1!$E$1</c:f>
              <c:strCache>
                <c:ptCount val="1"/>
                <c:pt idx="0">
                  <c:v>Disqualified / lose licence for at least a year</c:v>
                </c:pt>
              </c:strCache>
            </c:strRef>
          </c:tx>
          <c:spPr>
            <a:ln w="28575" cap="rnd">
              <a:solidFill>
                <a:schemeClr val="accent4"/>
              </a:solidFill>
              <a:round/>
            </a:ln>
            <a:effectLst/>
          </c:spPr>
          <c:marker>
            <c:symbol val="none"/>
          </c:marker>
          <c:dLbls>
            <c:dLbl>
              <c:idx val="0"/>
              <c:layout>
                <c:manualLayout>
                  <c:x val="-1.9628682102411053E-2"/>
                  <c:y val="-6.477194403233176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6D-442D-9E0C-C8BFFA7E8FFB}"/>
                </c:ext>
              </c:extLst>
            </c:dLbl>
            <c:dLbl>
              <c:idx val="1"/>
              <c:delete val="1"/>
              <c:extLst>
                <c:ext xmlns:c15="http://schemas.microsoft.com/office/drawing/2012/chart" uri="{CE6537A1-D6FC-4f65-9D91-7224C49458BB}"/>
                <c:ext xmlns:c16="http://schemas.microsoft.com/office/drawing/2014/chart" uri="{C3380CC4-5D6E-409C-BE32-E72D297353CC}">
                  <c16:uniqueId val="{00000030-73D0-45B3-B60A-A9B956E33B98}"/>
                </c:ext>
              </c:extLst>
            </c:dLbl>
            <c:dLbl>
              <c:idx val="2"/>
              <c:delete val="1"/>
              <c:extLst>
                <c:ext xmlns:c15="http://schemas.microsoft.com/office/drawing/2012/chart" uri="{CE6537A1-D6FC-4f65-9D91-7224C49458BB}"/>
                <c:ext xmlns:c16="http://schemas.microsoft.com/office/drawing/2014/chart" uri="{C3380CC4-5D6E-409C-BE32-E72D297353CC}">
                  <c16:uniqueId val="{00000031-73D0-45B3-B60A-A9B956E33B98}"/>
                </c:ext>
              </c:extLst>
            </c:dLbl>
            <c:dLbl>
              <c:idx val="3"/>
              <c:delete val="1"/>
              <c:extLst>
                <c:ext xmlns:c15="http://schemas.microsoft.com/office/drawing/2012/chart" uri="{CE6537A1-D6FC-4f65-9D91-7224C49458BB}"/>
                <c:ext xmlns:c16="http://schemas.microsoft.com/office/drawing/2014/chart" uri="{C3380CC4-5D6E-409C-BE32-E72D297353CC}">
                  <c16:uniqueId val="{00000032-73D0-45B3-B60A-A9B956E33B98}"/>
                </c:ext>
              </c:extLst>
            </c:dLbl>
            <c:dLbl>
              <c:idx val="4"/>
              <c:delete val="1"/>
              <c:extLst>
                <c:ext xmlns:c15="http://schemas.microsoft.com/office/drawing/2012/chart" uri="{CE6537A1-D6FC-4f65-9D91-7224C49458BB}"/>
                <c:ext xmlns:c16="http://schemas.microsoft.com/office/drawing/2014/chart" uri="{C3380CC4-5D6E-409C-BE32-E72D297353CC}">
                  <c16:uniqueId val="{00000033-73D0-45B3-B60A-A9B956E33B98}"/>
                </c:ext>
              </c:extLst>
            </c:dLbl>
            <c:dLbl>
              <c:idx val="5"/>
              <c:delete val="1"/>
              <c:extLst>
                <c:ext xmlns:c15="http://schemas.microsoft.com/office/drawing/2012/chart" uri="{CE6537A1-D6FC-4f65-9D91-7224C49458BB}"/>
                <c:ext xmlns:c16="http://schemas.microsoft.com/office/drawing/2014/chart" uri="{C3380CC4-5D6E-409C-BE32-E72D297353CC}">
                  <c16:uniqueId val="{00000034-73D0-45B3-B60A-A9B956E33B98}"/>
                </c:ext>
              </c:extLst>
            </c:dLbl>
            <c:dLbl>
              <c:idx val="6"/>
              <c:delete val="1"/>
              <c:extLst>
                <c:ext xmlns:c15="http://schemas.microsoft.com/office/drawing/2012/chart" uri="{CE6537A1-D6FC-4f65-9D91-7224C49458BB}"/>
                <c:ext xmlns:c16="http://schemas.microsoft.com/office/drawing/2014/chart" uri="{C3380CC4-5D6E-409C-BE32-E72D297353CC}">
                  <c16:uniqueId val="{00000035-73D0-45B3-B60A-A9B956E33B98}"/>
                </c:ext>
              </c:extLst>
            </c:dLbl>
            <c:dLbl>
              <c:idx val="7"/>
              <c:delete val="1"/>
              <c:extLst>
                <c:ext xmlns:c15="http://schemas.microsoft.com/office/drawing/2012/chart" uri="{CE6537A1-D6FC-4f65-9D91-7224C49458BB}"/>
                <c:ext xmlns:c16="http://schemas.microsoft.com/office/drawing/2014/chart" uri="{C3380CC4-5D6E-409C-BE32-E72D297353CC}">
                  <c16:uniqueId val="{00000036-73D0-45B3-B60A-A9B956E33B98}"/>
                </c:ext>
              </c:extLst>
            </c:dLbl>
            <c:dLbl>
              <c:idx val="8"/>
              <c:delete val="1"/>
              <c:extLst>
                <c:ext xmlns:c15="http://schemas.microsoft.com/office/drawing/2012/chart" uri="{CE6537A1-D6FC-4f65-9D91-7224C49458BB}"/>
                <c:ext xmlns:c16="http://schemas.microsoft.com/office/drawing/2014/chart" uri="{C3380CC4-5D6E-409C-BE32-E72D297353CC}">
                  <c16:uniqueId val="{00000037-73D0-45B3-B60A-A9B956E33B98}"/>
                </c:ext>
              </c:extLst>
            </c:dLbl>
            <c:dLbl>
              <c:idx val="9"/>
              <c:delete val="1"/>
              <c:extLst>
                <c:ext xmlns:c15="http://schemas.microsoft.com/office/drawing/2012/chart" uri="{CE6537A1-D6FC-4f65-9D91-7224C49458BB}"/>
                <c:ext xmlns:c16="http://schemas.microsoft.com/office/drawing/2014/chart" uri="{C3380CC4-5D6E-409C-BE32-E72D297353CC}">
                  <c16:uniqueId val="{00000038-73D0-45B3-B60A-A9B956E33B98}"/>
                </c:ext>
              </c:extLst>
            </c:dLbl>
            <c:dLbl>
              <c:idx val="10"/>
              <c:delete val="1"/>
              <c:extLst>
                <c:ext xmlns:c15="http://schemas.microsoft.com/office/drawing/2012/chart" uri="{CE6537A1-D6FC-4f65-9D91-7224C49458BB}"/>
                <c:ext xmlns:c16="http://schemas.microsoft.com/office/drawing/2014/chart" uri="{C3380CC4-5D6E-409C-BE32-E72D297353CC}">
                  <c16:uniqueId val="{00000039-73D0-45B3-B60A-A9B956E33B98}"/>
                </c:ext>
              </c:extLst>
            </c:dLbl>
            <c:dLbl>
              <c:idx val="11"/>
              <c:delete val="1"/>
              <c:extLst>
                <c:ext xmlns:c15="http://schemas.microsoft.com/office/drawing/2012/chart" uri="{CE6537A1-D6FC-4f65-9D91-7224C49458BB}"/>
                <c:ext xmlns:c16="http://schemas.microsoft.com/office/drawing/2014/chart" uri="{C3380CC4-5D6E-409C-BE32-E72D297353CC}">
                  <c16:uniqueId val="{0000003A-73D0-45B3-B60A-A9B956E33B98}"/>
                </c:ext>
              </c:extLst>
            </c:dLbl>
            <c:dLbl>
              <c:idx val="12"/>
              <c:delete val="1"/>
              <c:extLst>
                <c:ext xmlns:c15="http://schemas.microsoft.com/office/drawing/2012/chart" uri="{CE6537A1-D6FC-4f65-9D91-7224C49458BB}"/>
                <c:ext xmlns:c16="http://schemas.microsoft.com/office/drawing/2014/chart" uri="{C3380CC4-5D6E-409C-BE32-E72D297353CC}">
                  <c16:uniqueId val="{0000003B-73D0-45B3-B60A-A9B956E33B98}"/>
                </c:ext>
              </c:extLst>
            </c:dLbl>
            <c:dLbl>
              <c:idx val="13"/>
              <c:delete val="1"/>
              <c:extLst>
                <c:ext xmlns:c15="http://schemas.microsoft.com/office/drawing/2012/chart" uri="{CE6537A1-D6FC-4f65-9D91-7224C49458BB}"/>
                <c:ext xmlns:c16="http://schemas.microsoft.com/office/drawing/2014/chart" uri="{C3380CC4-5D6E-409C-BE32-E72D297353CC}">
                  <c16:uniqueId val="{0000003C-73D0-45B3-B60A-A9B956E33B98}"/>
                </c:ext>
              </c:extLst>
            </c:dLbl>
            <c:dLbl>
              <c:idx val="14"/>
              <c:delete val="1"/>
              <c:extLst>
                <c:ext xmlns:c15="http://schemas.microsoft.com/office/drawing/2012/chart" uri="{CE6537A1-D6FC-4f65-9D91-7224C49458BB}"/>
                <c:ext xmlns:c16="http://schemas.microsoft.com/office/drawing/2014/chart" uri="{C3380CC4-5D6E-409C-BE32-E72D297353CC}">
                  <c16:uniqueId val="{00000004-FD2E-4B4C-9F35-B1B942235380}"/>
                </c:ext>
              </c:extLst>
            </c:dLbl>
            <c:dLbl>
              <c:idx val="15"/>
              <c:delete val="1"/>
              <c:extLst>
                <c:ext xmlns:c15="http://schemas.microsoft.com/office/drawing/2012/chart" uri="{CE6537A1-D6FC-4f65-9D91-7224C49458BB}"/>
                <c:ext xmlns:c16="http://schemas.microsoft.com/office/drawing/2014/chart" uri="{C3380CC4-5D6E-409C-BE32-E72D297353CC}">
                  <c16:uniqueId val="{00000005-FD2E-4B4C-9F35-B1B942235380}"/>
                </c:ext>
              </c:extLst>
            </c:dLbl>
            <c:dLbl>
              <c:idx val="16"/>
              <c:delete val="1"/>
              <c:extLst>
                <c:ext xmlns:c15="http://schemas.microsoft.com/office/drawing/2012/chart" uri="{CE6537A1-D6FC-4f65-9D91-7224C49458BB}"/>
                <c:ext xmlns:c16="http://schemas.microsoft.com/office/drawing/2014/chart" uri="{C3380CC4-5D6E-409C-BE32-E72D297353CC}">
                  <c16:uniqueId val="{00000001-00AA-4303-92EB-40C7F790412C}"/>
                </c:ext>
              </c:extLst>
            </c:dLbl>
            <c:dLbl>
              <c:idx val="17"/>
              <c:delete val="1"/>
              <c:extLst>
                <c:ext xmlns:c15="http://schemas.microsoft.com/office/drawing/2012/chart" uri="{CE6537A1-D6FC-4f65-9D91-7224C49458BB}"/>
                <c:ext xmlns:c16="http://schemas.microsoft.com/office/drawing/2014/chart" uri="{C3380CC4-5D6E-409C-BE32-E72D297353CC}">
                  <c16:uniqueId val="{00000001-A86D-442D-9E0C-C8BFFA7E8F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Sheet1!$E$2:$E$20</c:f>
              <c:numCache>
                <c:formatCode>General</c:formatCode>
                <c:ptCount val="19"/>
                <c:pt idx="0">
                  <c:v>5</c:v>
                </c:pt>
                <c:pt idx="1">
                  <c:v>3</c:v>
                </c:pt>
                <c:pt idx="2">
                  <c:v>4</c:v>
                </c:pt>
                <c:pt idx="3">
                  <c:v>4</c:v>
                </c:pt>
                <c:pt idx="4">
                  <c:v>4</c:v>
                </c:pt>
                <c:pt idx="5">
                  <c:v>4</c:v>
                </c:pt>
                <c:pt idx="6">
                  <c:v>3</c:v>
                </c:pt>
                <c:pt idx="7">
                  <c:v>5</c:v>
                </c:pt>
                <c:pt idx="8">
                  <c:v>5</c:v>
                </c:pt>
                <c:pt idx="9">
                  <c:v>4</c:v>
                </c:pt>
                <c:pt idx="10">
                  <c:v>3</c:v>
                </c:pt>
                <c:pt idx="11">
                  <c:v>4</c:v>
                </c:pt>
                <c:pt idx="12" formatCode="0">
                  <c:v>3</c:v>
                </c:pt>
                <c:pt idx="13" formatCode="0">
                  <c:v>3</c:v>
                </c:pt>
                <c:pt idx="14" formatCode="0">
                  <c:v>2</c:v>
                </c:pt>
                <c:pt idx="15" formatCode="0">
                  <c:v>6</c:v>
                </c:pt>
                <c:pt idx="16" formatCode="0">
                  <c:v>4</c:v>
                </c:pt>
                <c:pt idx="17" formatCode="0">
                  <c:v>5</c:v>
                </c:pt>
                <c:pt idx="18" formatCode="0">
                  <c:v>4</c:v>
                </c:pt>
              </c:numCache>
            </c:numRef>
          </c:val>
          <c:smooth val="0"/>
          <c:extLst>
            <c:ext xmlns:c16="http://schemas.microsoft.com/office/drawing/2014/chart" uri="{C3380CC4-5D6E-409C-BE32-E72D297353CC}">
              <c16:uniqueId val="{0000003D-73D0-45B3-B60A-A9B956E33B98}"/>
            </c:ext>
          </c:extLst>
        </c:ser>
        <c:dLbls>
          <c:dLblPos val="t"/>
          <c:showLegendKey val="0"/>
          <c:showVal val="1"/>
          <c:showCatName val="0"/>
          <c:showSerName val="0"/>
          <c:showPercent val="0"/>
          <c:showBubbleSize val="0"/>
        </c:dLbls>
        <c:smooth val="0"/>
        <c:axId val="1811307392"/>
        <c:axId val="1811310112"/>
      </c:lineChart>
      <c:catAx>
        <c:axId val="18113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11310112"/>
        <c:crosses val="autoZero"/>
        <c:auto val="1"/>
        <c:lblAlgn val="ctr"/>
        <c:lblOffset val="100"/>
        <c:noMultiLvlLbl val="0"/>
      </c:catAx>
      <c:valAx>
        <c:axId val="181131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07392"/>
        <c:crosses val="autoZero"/>
        <c:crossBetween val="between"/>
      </c:valAx>
      <c:spPr>
        <a:noFill/>
        <a:ln>
          <a:noFill/>
        </a:ln>
        <a:effectLst/>
      </c:spPr>
    </c:plotArea>
    <c:legend>
      <c:legendPos val="r"/>
      <c:layout>
        <c:manualLayout>
          <c:xMode val="edge"/>
          <c:yMode val="edge"/>
          <c:x val="0.82208293072568461"/>
          <c:y val="0.2600655618727728"/>
          <c:w val="0.17653648610420694"/>
          <c:h val="0.569033687031118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 non-usage of seatbelt in car as ‘very serious’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1294106968617396"/>
          <c:y val="0.17942683928312642"/>
          <c:w val="0.84768198311968501"/>
          <c:h val="0.66472465098304434"/>
        </c:manualLayout>
      </c:layout>
      <c:lineChart>
        <c:grouping val="standard"/>
        <c:varyColors val="0"/>
        <c:ser>
          <c:idx val="0"/>
          <c:order val="0"/>
          <c:tx>
            <c:strRef>
              <c:f>Sheet1!$B$1</c:f>
              <c:strCache>
                <c:ptCount val="1"/>
                <c:pt idx="0">
                  <c:v>Not used seatbelt in car (In July '16 text from in 'front of car' removed)</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2D6-4523-A82A-2B8EDD040364}"/>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E7F-45CF-B264-7FB9578129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6"/>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pt idx="14">
                  <c:v>Aug '21</c:v>
                </c:pt>
                <c:pt idx="15">
                  <c:v>Feb '22</c:v>
                </c:pt>
              </c:strCache>
            </c:strRef>
          </c:cat>
          <c:val>
            <c:numRef>
              <c:f>Sheet1!$B$2:$B$20</c:f>
              <c:numCache>
                <c:formatCode>General</c:formatCode>
                <c:ptCount val="16"/>
                <c:pt idx="0">
                  <c:v>79</c:v>
                </c:pt>
                <c:pt idx="1">
                  <c:v>76</c:v>
                </c:pt>
                <c:pt idx="2">
                  <c:v>82</c:v>
                </c:pt>
                <c:pt idx="3">
                  <c:v>84</c:v>
                </c:pt>
                <c:pt idx="4">
                  <c:v>78</c:v>
                </c:pt>
                <c:pt idx="5">
                  <c:v>81</c:v>
                </c:pt>
                <c:pt idx="6">
                  <c:v>78</c:v>
                </c:pt>
                <c:pt idx="7">
                  <c:v>74</c:v>
                </c:pt>
                <c:pt idx="8">
                  <c:v>72</c:v>
                </c:pt>
                <c:pt idx="9">
                  <c:v>77</c:v>
                </c:pt>
                <c:pt idx="10">
                  <c:v>80</c:v>
                </c:pt>
                <c:pt idx="11">
                  <c:v>63</c:v>
                </c:pt>
                <c:pt idx="12">
                  <c:v>72</c:v>
                </c:pt>
                <c:pt idx="13">
                  <c:v>75</c:v>
                </c:pt>
                <c:pt idx="14">
                  <c:v>66</c:v>
                </c:pt>
                <c:pt idx="15">
                  <c:v>69</c:v>
                </c:pt>
              </c:numCache>
            </c:numRef>
          </c:val>
          <c:smooth val="0"/>
          <c:extLst>
            <c:ext xmlns:c16="http://schemas.microsoft.com/office/drawing/2014/chart" uri="{C3380CC4-5D6E-409C-BE32-E72D297353CC}">
              <c16:uniqueId val="{00000008-EE92-4879-920E-16C8FC005654}"/>
            </c:ext>
          </c:extLst>
        </c:ser>
        <c:dLbls>
          <c:showLegendKey val="0"/>
          <c:showVal val="0"/>
          <c:showCatName val="0"/>
          <c:showSerName val="0"/>
          <c:showPercent val="0"/>
          <c:showBubbleSize val="0"/>
        </c:dLbls>
        <c:smooth val="0"/>
        <c:axId val="1932163584"/>
        <c:axId val="1932166848"/>
      </c:lineChart>
      <c:catAx>
        <c:axId val="1932163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6848"/>
        <c:crosses val="autoZero"/>
        <c:auto val="1"/>
        <c:lblAlgn val="ctr"/>
        <c:lblOffset val="100"/>
        <c:noMultiLvlLbl val="0"/>
      </c:catAx>
      <c:valAx>
        <c:axId val="193216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35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B16-4975-8B91-10724077FE4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B16-4975-8B91-10724077FE4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B16-4975-8B91-10724077FE4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13-1B16-4975-8B91-10724077FE4D}"/>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7-1B16-4975-8B91-10724077FE4D}"/>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9-1B16-4975-8B91-10724077FE4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B-1B16-4975-8B91-10724077FE4D}"/>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D-1B16-4975-8B91-10724077FE4D}"/>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F-1B16-4975-8B91-10724077FE4D}"/>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1-1B16-4975-8B91-10724077FE4D}"/>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12-1B16-4975-8B91-10724077FE4D}"/>
            </c:ext>
          </c:extLst>
        </c:ser>
        <c:dLbls>
          <c:dLblPos val="outEnd"/>
          <c:showLegendKey val="0"/>
          <c:showVal val="1"/>
          <c:showCatName val="0"/>
          <c:showSerName val="0"/>
          <c:showPercent val="0"/>
          <c:showBubbleSize val="0"/>
        </c:dLbls>
        <c:gapWidth val="182"/>
        <c:axId val="1932165760"/>
        <c:axId val="1932166304"/>
      </c:barChart>
      <c:catAx>
        <c:axId val="193216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6304"/>
        <c:crosses val="autoZero"/>
        <c:auto val="1"/>
        <c:lblAlgn val="ctr"/>
        <c:lblOffset val="100"/>
        <c:noMultiLvlLbl val="0"/>
      </c:catAx>
      <c:valAx>
        <c:axId val="1932166304"/>
        <c:scaling>
          <c:orientation val="minMax"/>
        </c:scaling>
        <c:delete val="1"/>
        <c:axPos val="t"/>
        <c:numFmt formatCode="0%" sourceLinked="1"/>
        <c:majorTickMark val="out"/>
        <c:minorTickMark val="none"/>
        <c:tickLblPos val="nextTo"/>
        <c:crossAx val="193216576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who always….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5825122704831169E-2"/>
          <c:y val="0.11882952514371287"/>
          <c:w val="0.61037391613823411"/>
          <c:h val="0.77959808704893485"/>
        </c:manualLayout>
      </c:layout>
      <c:lineChart>
        <c:grouping val="standard"/>
        <c:varyColors val="0"/>
        <c:ser>
          <c:idx val="2"/>
          <c:order val="0"/>
          <c:tx>
            <c:strRef>
              <c:f>Sheet1!$B$1</c:f>
              <c:strCache>
                <c:ptCount val="1"/>
                <c:pt idx="0">
                  <c:v>Make sure you check for pedestrians at junctions</c:v>
                </c:pt>
              </c:strCache>
            </c:strRef>
          </c:tx>
          <c:spPr>
            <a:ln w="28575" cap="rnd">
              <a:solidFill>
                <a:schemeClr val="accent3"/>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0-ABE2-4B42-9F6F-CE414399F04D}"/>
                </c:ext>
              </c:extLst>
            </c:dLbl>
            <c:dLbl>
              <c:idx val="8"/>
              <c:delete val="1"/>
              <c:extLst>
                <c:ext xmlns:c15="http://schemas.microsoft.com/office/drawing/2012/chart" uri="{CE6537A1-D6FC-4f65-9D91-7224C49458BB}"/>
                <c:ext xmlns:c16="http://schemas.microsoft.com/office/drawing/2014/chart" uri="{C3380CC4-5D6E-409C-BE32-E72D297353CC}">
                  <c16:uniqueId val="{00000003-2AFA-4B6F-9BCF-57E39EDC6524}"/>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CCA-4C14-98AA-8B786223AE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Sheet1!$B$2:$B$14</c:f>
              <c:numCache>
                <c:formatCode>General</c:formatCode>
                <c:ptCount val="10"/>
                <c:pt idx="0">
                  <c:v>77</c:v>
                </c:pt>
                <c:pt idx="1">
                  <c:v>77</c:v>
                </c:pt>
                <c:pt idx="2">
                  <c:v>79</c:v>
                </c:pt>
                <c:pt idx="3">
                  <c:v>77</c:v>
                </c:pt>
                <c:pt idx="4">
                  <c:v>81</c:v>
                </c:pt>
                <c:pt idx="5">
                  <c:v>77</c:v>
                </c:pt>
                <c:pt idx="6">
                  <c:v>62</c:v>
                </c:pt>
                <c:pt idx="7">
                  <c:v>71</c:v>
                </c:pt>
                <c:pt idx="8">
                  <c:v>66</c:v>
                </c:pt>
                <c:pt idx="9">
                  <c:v>67</c:v>
                </c:pt>
              </c:numCache>
            </c:numRef>
          </c:val>
          <c:smooth val="0"/>
          <c:extLst>
            <c:ext xmlns:c16="http://schemas.microsoft.com/office/drawing/2014/chart" uri="{C3380CC4-5D6E-409C-BE32-E72D297353CC}">
              <c16:uniqueId val="{00000004-2A08-4F53-B330-B0DDCBD564C1}"/>
            </c:ext>
          </c:extLst>
        </c:ser>
        <c:ser>
          <c:idx val="1"/>
          <c:order val="1"/>
          <c:tx>
            <c:strRef>
              <c:f>Sheet1!$C$1</c:f>
              <c:strCache>
                <c:ptCount val="1"/>
                <c:pt idx="0">
                  <c:v>Make sure you check for people on pedal or electric bikes at junctions*</c:v>
                </c:pt>
              </c:strCache>
            </c:strRef>
          </c:tx>
          <c:spPr>
            <a:ln w="28575" cap="rnd">
              <a:solidFill>
                <a:schemeClr val="accent2"/>
              </a:solidFill>
              <a:round/>
            </a:ln>
            <a:effectLst/>
          </c:spPr>
          <c:marker>
            <c:symbol val="none"/>
          </c:marker>
          <c:dLbls>
            <c:dLbl>
              <c:idx val="0"/>
              <c:layout>
                <c:manualLayout>
                  <c:x val="-2.7074583295714164E-2"/>
                  <c:y val="-2.85428240181633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3-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1-ABE2-4B42-9F6F-CE414399F04D}"/>
                </c:ext>
              </c:extLst>
            </c:dLbl>
            <c:dLbl>
              <c:idx val="8"/>
              <c:delete val="1"/>
              <c:extLst>
                <c:ext xmlns:c15="http://schemas.microsoft.com/office/drawing/2012/chart" uri="{CE6537A1-D6FC-4f65-9D91-7224C49458BB}"/>
                <c:ext xmlns:c16="http://schemas.microsoft.com/office/drawing/2014/chart" uri="{C3380CC4-5D6E-409C-BE32-E72D297353CC}">
                  <c16:uniqueId val="{00000002-2AFA-4B6F-9BCF-57E39EDC65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Sheet1!$C$2:$C$14</c:f>
              <c:numCache>
                <c:formatCode>General</c:formatCode>
                <c:ptCount val="10"/>
                <c:pt idx="0">
                  <c:v>69</c:v>
                </c:pt>
                <c:pt idx="1">
                  <c:v>71</c:v>
                </c:pt>
                <c:pt idx="2">
                  <c:v>71</c:v>
                </c:pt>
                <c:pt idx="3">
                  <c:v>68</c:v>
                </c:pt>
                <c:pt idx="4">
                  <c:v>75</c:v>
                </c:pt>
                <c:pt idx="5">
                  <c:v>77</c:v>
                </c:pt>
                <c:pt idx="6">
                  <c:v>58</c:v>
                </c:pt>
                <c:pt idx="7">
                  <c:v>63</c:v>
                </c:pt>
                <c:pt idx="8">
                  <c:v>63</c:v>
                </c:pt>
                <c:pt idx="9">
                  <c:v>61</c:v>
                </c:pt>
              </c:numCache>
            </c:numRef>
          </c:val>
          <c:smooth val="0"/>
          <c:extLst>
            <c:ext xmlns:c16="http://schemas.microsoft.com/office/drawing/2014/chart" uri="{C3380CC4-5D6E-409C-BE32-E72D297353CC}">
              <c16:uniqueId val="{00000007-2A08-4F53-B330-B0DDCBD564C1}"/>
            </c:ext>
          </c:extLst>
        </c:ser>
        <c:ser>
          <c:idx val="0"/>
          <c:order val="2"/>
          <c:tx>
            <c:strRef>
              <c:f>Sheet1!$D$1</c:f>
              <c:strCache>
                <c:ptCount val="1"/>
                <c:pt idx="0">
                  <c:v>Make sure you check for people on pedal or electric bikes before turning a corner*</c:v>
                </c:pt>
              </c:strCache>
            </c:strRef>
          </c:tx>
          <c:spPr>
            <a:ln w="28575" cap="rnd">
              <a:solidFill>
                <a:schemeClr val="accent1"/>
              </a:solidFill>
              <a:round/>
            </a:ln>
            <a:effectLst/>
          </c:spPr>
          <c:marker>
            <c:symbol val="none"/>
          </c:marker>
          <c:dLbls>
            <c:dLbl>
              <c:idx val="0"/>
              <c:layout>
                <c:manualLayout>
                  <c:x val="-3.0521373628272449E-2"/>
                  <c:y val="-7.07043138012656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5B1-4469-93C8-5FB5683B80B7}"/>
                </c:ext>
              </c:extLst>
            </c:dLbl>
            <c:dLbl>
              <c:idx val="5"/>
              <c:delete val="1"/>
              <c:extLst>
                <c:ext xmlns:c15="http://schemas.microsoft.com/office/drawing/2012/chart" uri="{CE6537A1-D6FC-4f65-9D91-7224C49458BB}"/>
                <c:ext xmlns:c16="http://schemas.microsoft.com/office/drawing/2014/chart" uri="{C3380CC4-5D6E-409C-BE32-E72D297353CC}">
                  <c16:uniqueId val="{00000005-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6-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2-ABE2-4B42-9F6F-CE414399F04D}"/>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CCA-4C14-98AA-8B786223AE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Sheet1!$D$2:$D$14</c:f>
              <c:numCache>
                <c:formatCode>General</c:formatCode>
                <c:ptCount val="10"/>
                <c:pt idx="0">
                  <c:v>66</c:v>
                </c:pt>
                <c:pt idx="1">
                  <c:v>69</c:v>
                </c:pt>
                <c:pt idx="2">
                  <c:v>67</c:v>
                </c:pt>
                <c:pt idx="3">
                  <c:v>64</c:v>
                </c:pt>
                <c:pt idx="4">
                  <c:v>72</c:v>
                </c:pt>
                <c:pt idx="5">
                  <c:v>73</c:v>
                </c:pt>
                <c:pt idx="6">
                  <c:v>57</c:v>
                </c:pt>
                <c:pt idx="7">
                  <c:v>60</c:v>
                </c:pt>
                <c:pt idx="8">
                  <c:v>57</c:v>
                </c:pt>
                <c:pt idx="9">
                  <c:v>61</c:v>
                </c:pt>
              </c:numCache>
            </c:numRef>
          </c:val>
          <c:smooth val="0"/>
          <c:extLst>
            <c:ext xmlns:c16="http://schemas.microsoft.com/office/drawing/2014/chart" uri="{C3380CC4-5D6E-409C-BE32-E72D297353CC}">
              <c16:uniqueId val="{0000000A-2A08-4F53-B330-B0DDCBD564C1}"/>
            </c:ext>
          </c:extLst>
        </c:ser>
        <c:ser>
          <c:idx val="3"/>
          <c:order val="3"/>
          <c:tx>
            <c:strRef>
              <c:f>Sheet1!$E$1</c:f>
              <c:strCache>
                <c:ptCount val="1"/>
                <c:pt idx="0">
                  <c:v>Don't know</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Sheet1!$E$2:$E$14</c:f>
            </c:numRef>
          </c:val>
          <c:smooth val="0"/>
          <c:extLst>
            <c:ext xmlns:c16="http://schemas.microsoft.com/office/drawing/2014/chart" uri="{C3380CC4-5D6E-409C-BE32-E72D297353CC}">
              <c16:uniqueId val="{0000000B-2A08-4F53-B330-B0DDCBD564C1}"/>
            </c:ext>
          </c:extLst>
        </c:ser>
        <c:ser>
          <c:idx val="4"/>
          <c:order val="4"/>
          <c:tx>
            <c:strRef>
              <c:f>Sheet1!$F$1</c:f>
              <c:strCache>
                <c:ptCount val="1"/>
                <c:pt idx="0">
                  <c:v>Give a gap of at least 1.5m when passing people on pedal or electric bikes**</c:v>
                </c:pt>
              </c:strCache>
            </c:strRef>
          </c:tx>
          <c:spPr>
            <a:ln w="28575" cap="rnd">
              <a:solidFill>
                <a:schemeClr val="accent5"/>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5B1-4469-93C8-5FB5683B80B7}"/>
                </c:ext>
              </c:extLst>
            </c:dLbl>
            <c:dLbl>
              <c:idx val="6"/>
              <c:delete val="1"/>
              <c:extLst>
                <c:ext xmlns:c15="http://schemas.microsoft.com/office/drawing/2012/chart" uri="{CE6537A1-D6FC-4f65-9D91-7224C49458BB}"/>
                <c:ext xmlns:c16="http://schemas.microsoft.com/office/drawing/2014/chart" uri="{C3380CC4-5D6E-409C-BE32-E72D297353CC}">
                  <c16:uniqueId val="{00000008-75B1-4469-93C8-5FB5683B80B7}"/>
                </c:ext>
              </c:extLst>
            </c:dLbl>
            <c:dLbl>
              <c:idx val="7"/>
              <c:delete val="1"/>
              <c:extLst>
                <c:ext xmlns:c15="http://schemas.microsoft.com/office/drawing/2012/chart" uri="{CE6537A1-D6FC-4f65-9D91-7224C49458BB}"/>
                <c:ext xmlns:c16="http://schemas.microsoft.com/office/drawing/2014/chart" uri="{C3380CC4-5D6E-409C-BE32-E72D297353CC}">
                  <c16:uniqueId val="{00000003-ABE2-4B42-9F6F-CE414399F04D}"/>
                </c:ext>
              </c:extLst>
            </c:dLbl>
            <c:dLbl>
              <c:idx val="8"/>
              <c:delete val="1"/>
              <c:extLst>
                <c:ext xmlns:c15="http://schemas.microsoft.com/office/drawing/2012/chart" uri="{CE6537A1-D6FC-4f65-9D91-7224C49458BB}"/>
                <c:ext xmlns:c16="http://schemas.microsoft.com/office/drawing/2014/chart" uri="{C3380CC4-5D6E-409C-BE32-E72D297353CC}">
                  <c16:uniqueId val="{00000001-2AFA-4B6F-9BCF-57E39EDC6524}"/>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CCA-4C14-98AA-8B786223AE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Sheet1!$F$2:$F$14</c:f>
              <c:numCache>
                <c:formatCode>General</c:formatCode>
                <c:ptCount val="10"/>
                <c:pt idx="0">
                  <c:v>54</c:v>
                </c:pt>
                <c:pt idx="1">
                  <c:v>58</c:v>
                </c:pt>
                <c:pt idx="2">
                  <c:v>56</c:v>
                </c:pt>
                <c:pt idx="3">
                  <c:v>56</c:v>
                </c:pt>
                <c:pt idx="4">
                  <c:v>58</c:v>
                </c:pt>
                <c:pt idx="5">
                  <c:v>56</c:v>
                </c:pt>
                <c:pt idx="6">
                  <c:v>51</c:v>
                </c:pt>
                <c:pt idx="7">
                  <c:v>58</c:v>
                </c:pt>
                <c:pt idx="8">
                  <c:v>57</c:v>
                </c:pt>
                <c:pt idx="9">
                  <c:v>53</c:v>
                </c:pt>
              </c:numCache>
            </c:numRef>
          </c:val>
          <c:smooth val="0"/>
          <c:extLst>
            <c:ext xmlns:c16="http://schemas.microsoft.com/office/drawing/2014/chart" uri="{C3380CC4-5D6E-409C-BE32-E72D297353CC}">
              <c16:uniqueId val="{0000000C-2A08-4F53-B330-B0DDCBD564C1}"/>
            </c:ext>
          </c:extLst>
        </c:ser>
        <c:dLbls>
          <c:showLegendKey val="0"/>
          <c:showVal val="0"/>
          <c:showCatName val="0"/>
          <c:showSerName val="0"/>
          <c:showPercent val="0"/>
          <c:showBubbleSize val="0"/>
        </c:dLbls>
        <c:smooth val="0"/>
        <c:axId val="1932161952"/>
        <c:axId val="1932172288"/>
      </c:lineChart>
      <c:catAx>
        <c:axId val="19321619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72288"/>
        <c:crosses val="autoZero"/>
        <c:auto val="1"/>
        <c:lblAlgn val="ctr"/>
        <c:lblOffset val="100"/>
        <c:noMultiLvlLbl val="0"/>
      </c:catAx>
      <c:valAx>
        <c:axId val="19321722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61952"/>
        <c:crosses val="autoZero"/>
        <c:crossBetween val="between"/>
        <c:majorUnit val="10"/>
      </c:valAx>
      <c:spPr>
        <a:noFill/>
        <a:ln w="25400">
          <a:noFill/>
        </a:ln>
        <a:effectLst/>
      </c:spPr>
    </c:plotArea>
    <c:legend>
      <c:legendPos val="r"/>
      <c:layout>
        <c:manualLayout>
          <c:xMode val="edge"/>
          <c:yMode val="edge"/>
          <c:x val="0.71836855181068682"/>
          <c:y val="0.11700690787884642"/>
          <c:w val="0.27473786752419671"/>
          <c:h val="0.695434037003043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 not looking out for motorcyclists/people on pedal or electric bikes at junctions as ‘very serious’*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0269575678040244E-2"/>
          <c:y val="0.19476426259600985"/>
          <c:w val="0.85151759222616763"/>
          <c:h val="0.71667938746920434"/>
        </c:manualLayout>
      </c:layout>
      <c:lineChart>
        <c:grouping val="standard"/>
        <c:varyColors val="0"/>
        <c:ser>
          <c:idx val="0"/>
          <c:order val="0"/>
          <c:tx>
            <c:strRef>
              <c:f>Sheet1!$B$1</c:f>
              <c:strCache>
                <c:ptCount val="1"/>
                <c:pt idx="0">
                  <c:v>Drivers not looking out for motorcyclists or people on pedal bikes at junctions</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F3-4FFC-B391-5CB111BE6BB7}"/>
                </c:ext>
              </c:extLst>
            </c:dLbl>
            <c:dLbl>
              <c:idx val="12"/>
              <c:delete val="1"/>
              <c:extLst>
                <c:ext xmlns:c15="http://schemas.microsoft.com/office/drawing/2012/chart" uri="{CE6537A1-D6FC-4f65-9D91-7224C49458BB}"/>
                <c:ext xmlns:c16="http://schemas.microsoft.com/office/drawing/2014/chart" uri="{C3380CC4-5D6E-409C-BE32-E72D297353CC}">
                  <c16:uniqueId val="{00000001-7BF3-4FFC-B391-5CB111BE6BB7}"/>
                </c:ext>
              </c:extLst>
            </c:dLbl>
            <c:dLbl>
              <c:idx val="13"/>
              <c:delete val="1"/>
              <c:extLst>
                <c:ext xmlns:c15="http://schemas.microsoft.com/office/drawing/2012/chart" uri="{CE6537A1-D6FC-4f65-9D91-7224C49458BB}"/>
                <c:ext xmlns:c16="http://schemas.microsoft.com/office/drawing/2014/chart" uri="{C3380CC4-5D6E-409C-BE32-E72D297353CC}">
                  <c16:uniqueId val="{00000000-87D3-429B-B5FB-7E1BA7D1E3FA}"/>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91-4416-908E-756B9592DF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6"/>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pt idx="14">
                  <c:v>Aug '21</c:v>
                </c:pt>
                <c:pt idx="15">
                  <c:v>Feb '22</c:v>
                </c:pt>
              </c:strCache>
            </c:strRef>
          </c:cat>
          <c:val>
            <c:numRef>
              <c:f>Sheet1!$B$2:$B$20</c:f>
              <c:numCache>
                <c:formatCode>General</c:formatCode>
                <c:ptCount val="16"/>
                <c:pt idx="0">
                  <c:v>78</c:v>
                </c:pt>
                <c:pt idx="1">
                  <c:v>69</c:v>
                </c:pt>
                <c:pt idx="2">
                  <c:v>71</c:v>
                </c:pt>
                <c:pt idx="3">
                  <c:v>76</c:v>
                </c:pt>
                <c:pt idx="4">
                  <c:v>69</c:v>
                </c:pt>
                <c:pt idx="5">
                  <c:v>69</c:v>
                </c:pt>
                <c:pt idx="6">
                  <c:v>79</c:v>
                </c:pt>
                <c:pt idx="7">
                  <c:v>76</c:v>
                </c:pt>
                <c:pt idx="8">
                  <c:v>78</c:v>
                </c:pt>
                <c:pt idx="9">
                  <c:v>77</c:v>
                </c:pt>
                <c:pt idx="10">
                  <c:v>78</c:v>
                </c:pt>
                <c:pt idx="11">
                  <c:v>78</c:v>
                </c:pt>
                <c:pt idx="12">
                  <c:v>61</c:v>
                </c:pt>
                <c:pt idx="13">
                  <c:v>70</c:v>
                </c:pt>
                <c:pt idx="14">
                  <c:v>63</c:v>
                </c:pt>
                <c:pt idx="15">
                  <c:v>64</c:v>
                </c:pt>
              </c:numCache>
            </c:numRef>
          </c:val>
          <c:smooth val="0"/>
          <c:extLst>
            <c:ext xmlns:c16="http://schemas.microsoft.com/office/drawing/2014/chart" uri="{C3380CC4-5D6E-409C-BE32-E72D297353CC}">
              <c16:uniqueId val="{00000008-20BF-445F-81CB-F13EF7469204}"/>
            </c:ext>
          </c:extLst>
        </c:ser>
        <c:dLbls>
          <c:showLegendKey val="0"/>
          <c:showVal val="0"/>
          <c:showCatName val="0"/>
          <c:showSerName val="0"/>
          <c:showPercent val="0"/>
          <c:showBubbleSize val="0"/>
        </c:dLbls>
        <c:smooth val="0"/>
        <c:axId val="1932157056"/>
        <c:axId val="1932169568"/>
      </c:lineChart>
      <c:catAx>
        <c:axId val="193215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2169568"/>
        <c:crosses val="autoZero"/>
        <c:auto val="1"/>
        <c:lblAlgn val="ctr"/>
        <c:lblOffset val="100"/>
        <c:noMultiLvlLbl val="0"/>
      </c:catAx>
      <c:valAx>
        <c:axId val="19321695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215705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AB6-43A2-9B75-8011312E9B2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AB6-43A2-9B75-8011312E9B2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EAB6-43A2-9B75-8011312E9B2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EAB6-43A2-9B75-8011312E9B2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5-EAB6-43A2-9B75-8011312E9B29}"/>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EAB6-43A2-9B75-8011312E9B29}"/>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B-EAB6-43A2-9B75-8011312E9B2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D-EAB6-43A2-9B75-8011312E9B29}"/>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F-EAB6-43A2-9B75-8011312E9B29}"/>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1-EAB6-43A2-9B75-8011312E9B29}"/>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3-EAB6-43A2-9B75-8011312E9B29}"/>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14-EAB6-43A2-9B75-8011312E9B29}"/>
            </c:ext>
          </c:extLst>
        </c:ser>
        <c:dLbls>
          <c:dLblPos val="outEnd"/>
          <c:showLegendKey val="0"/>
          <c:showVal val="1"/>
          <c:showCatName val="0"/>
          <c:showSerName val="0"/>
          <c:showPercent val="0"/>
          <c:showBubbleSize val="0"/>
        </c:dLbls>
        <c:gapWidth val="182"/>
        <c:axId val="1932165760"/>
        <c:axId val="1932166304"/>
      </c:barChart>
      <c:catAx>
        <c:axId val="193216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6304"/>
        <c:crosses val="autoZero"/>
        <c:auto val="1"/>
        <c:lblAlgn val="ctr"/>
        <c:lblOffset val="100"/>
        <c:noMultiLvlLbl val="0"/>
      </c:catAx>
      <c:valAx>
        <c:axId val="1932166304"/>
        <c:scaling>
          <c:orientation val="minMax"/>
        </c:scaling>
        <c:delete val="1"/>
        <c:axPos val="t"/>
        <c:numFmt formatCode="0%" sourceLinked="1"/>
        <c:majorTickMark val="out"/>
        <c:minorTickMark val="none"/>
        <c:tickLblPos val="nextTo"/>
        <c:crossAx val="193216576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300" b="0" i="0" u="none" strike="noStrike" kern="1200" spc="0" baseline="0" dirty="0" smtClean="0">
                <a:solidFill>
                  <a:schemeClr val="tx2"/>
                </a:solidFill>
                <a:latin typeface="+mn-lt"/>
                <a:ea typeface="+mn-ea"/>
                <a:cs typeface="+mn-cs"/>
              </a:defRPr>
            </a:pPr>
            <a:r>
              <a:rPr lang="en-US" sz="1300" b="0" i="0" u="none" strike="noStrike" kern="1200" spc="0" baseline="0" dirty="0">
                <a:solidFill>
                  <a:schemeClr val="tx2"/>
                </a:solidFill>
                <a:latin typeface="+mn-lt"/>
                <a:ea typeface="+mn-ea"/>
                <a:cs typeface="+mn-cs"/>
              </a:rPr>
              <a:t>Drivers should give people on pedal or electric bikes</a:t>
            </a:r>
          </a:p>
          <a:p>
            <a:pPr>
              <a:defRPr lang="en-US" sz="1300" b="0" i="0" u="none" strike="noStrike" kern="1200" spc="0" baseline="0" dirty="0" smtClean="0">
                <a:solidFill>
                  <a:schemeClr val="tx2"/>
                </a:solidFill>
                <a:latin typeface="+mn-lt"/>
                <a:ea typeface="+mn-ea"/>
                <a:cs typeface="+mn-cs"/>
              </a:defRPr>
            </a:pPr>
            <a:r>
              <a:rPr lang="en-US" sz="1300" b="0" i="0" u="none" strike="noStrike" kern="1200" spc="0" baseline="0" dirty="0">
                <a:solidFill>
                  <a:schemeClr val="tx2"/>
                </a:solidFill>
                <a:latin typeface="+mn-lt"/>
                <a:ea typeface="+mn-ea"/>
                <a:cs typeface="+mn-cs"/>
              </a:rPr>
              <a:t> at least 1.5 </a:t>
            </a:r>
            <a:r>
              <a:rPr lang="en-GB" sz="1300" b="0" i="0" u="none" strike="noStrike" kern="1200" spc="0" baseline="0" noProof="0" dirty="0">
                <a:solidFill>
                  <a:schemeClr val="tx2"/>
                </a:solidFill>
                <a:latin typeface="+mn-lt"/>
                <a:ea typeface="+mn-ea"/>
                <a:cs typeface="+mn-cs"/>
              </a:rPr>
              <a:t>metres</a:t>
            </a:r>
            <a:r>
              <a:rPr lang="en-US" sz="1300" b="0" i="0" u="none" strike="noStrike" kern="1200" spc="0" baseline="0" dirty="0">
                <a:solidFill>
                  <a:schemeClr val="tx2"/>
                </a:solidFill>
                <a:latin typeface="+mn-lt"/>
                <a:ea typeface="+mn-ea"/>
                <a:cs typeface="+mn-cs"/>
              </a:rPr>
              <a:t> when passing*</a:t>
            </a:r>
          </a:p>
        </c:rich>
      </c:tx>
      <c:layout>
        <c:manualLayout>
          <c:xMode val="edge"/>
          <c:yMode val="edge"/>
          <c:x val="0.33729053598076209"/>
          <c:y val="2.4607912148768195E-2"/>
        </c:manualLayout>
      </c:layout>
      <c:overlay val="0"/>
    </c:title>
    <c:autoTitleDeleted val="0"/>
    <c:plotArea>
      <c:layout>
        <c:manualLayout>
          <c:layoutTarget val="inner"/>
          <c:xMode val="edge"/>
          <c:yMode val="edge"/>
          <c:x val="0.27269177572506215"/>
          <c:y val="0.23231611221509654"/>
          <c:w val="0.70589156024000155"/>
          <c:h val="0.67879077057912218"/>
        </c:manualLayout>
      </c:layout>
      <c:barChart>
        <c:barDir val="col"/>
        <c:grouping val="percentStacked"/>
        <c:varyColors val="0"/>
        <c:ser>
          <c:idx val="8"/>
          <c:order val="0"/>
          <c:tx>
            <c:strRef>
              <c:f>Sheet1!$B$1</c:f>
              <c:strCache>
                <c:ptCount val="1"/>
                <c:pt idx="0">
                  <c:v>Disagree strongly (-2)</c:v>
                </c:pt>
              </c:strCache>
            </c:strRef>
          </c:tx>
          <c:spPr>
            <a:solidFill>
              <a:srgbClr val="FF0000"/>
            </a:solidFill>
            <a:ln w="25527">
              <a:no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744-41D4-946A-92B503C75604}"/>
                </c:ext>
              </c:extLst>
            </c:dLbl>
            <c:dLbl>
              <c:idx val="6"/>
              <c:delete val="1"/>
              <c:extLst>
                <c:ext xmlns:c15="http://schemas.microsoft.com/office/drawing/2012/chart" uri="{CE6537A1-D6FC-4f65-9D91-7224C49458BB}"/>
                <c:ext xmlns:c16="http://schemas.microsoft.com/office/drawing/2014/chart" uri="{C3380CC4-5D6E-409C-BE32-E72D297353CC}">
                  <c16:uniqueId val="{00000003-8984-4B03-816E-7DFABB68B90D}"/>
                </c:ext>
              </c:extLst>
            </c:dLbl>
            <c:dLbl>
              <c:idx val="7"/>
              <c:delete val="1"/>
              <c:extLst>
                <c:ext xmlns:c15="http://schemas.microsoft.com/office/drawing/2012/chart" uri="{CE6537A1-D6FC-4f65-9D91-7224C49458BB}"/>
                <c:ext xmlns:c16="http://schemas.microsoft.com/office/drawing/2014/chart" uri="{C3380CC4-5D6E-409C-BE32-E72D297353CC}">
                  <c16:uniqueId val="{00000001-BC4E-4C99-A777-934783DC735D}"/>
                </c:ext>
              </c:extLst>
            </c:dLbl>
            <c:dLbl>
              <c:idx val="8"/>
              <c:delete val="1"/>
              <c:extLst>
                <c:ext xmlns:c15="http://schemas.microsoft.com/office/drawing/2012/chart" uri="{CE6537A1-D6FC-4f65-9D91-7224C49458BB}"/>
                <c:ext xmlns:c16="http://schemas.microsoft.com/office/drawing/2014/chart" uri="{C3380CC4-5D6E-409C-BE32-E72D297353CC}">
                  <c16:uniqueId val="{00000001-D744-41D4-946A-92B503C75604}"/>
                </c:ext>
              </c:extLst>
            </c:dLbl>
            <c:numFmt formatCode="#,##0" sourceLinked="0"/>
            <c:spPr>
              <a:noFill/>
              <a:ln w="25527">
                <a:noFill/>
              </a:ln>
            </c:spPr>
            <c:txPr>
              <a:bodyPr/>
              <a:lstStyle/>
              <a:p>
                <a:pPr>
                  <a:defRPr sz="1000" b="0" i="0" u="none" strike="noStrike" baseline="0">
                    <a:solidFill>
                      <a:schemeClr val="bg1"/>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Sheet1!$B$2:$B$10</c:f>
              <c:numCache>
                <c:formatCode>General</c:formatCode>
                <c:ptCount val="9"/>
                <c:pt idx="0">
                  <c:v>0</c:v>
                </c:pt>
                <c:pt idx="1">
                  <c:v>1</c:v>
                </c:pt>
                <c:pt idx="2">
                  <c:v>0</c:v>
                </c:pt>
                <c:pt idx="3">
                  <c:v>0</c:v>
                </c:pt>
                <c:pt idx="4">
                  <c:v>1</c:v>
                </c:pt>
                <c:pt idx="5">
                  <c:v>3</c:v>
                </c:pt>
                <c:pt idx="6">
                  <c:v>2</c:v>
                </c:pt>
                <c:pt idx="7">
                  <c:v>2</c:v>
                </c:pt>
                <c:pt idx="8">
                  <c:v>2</c:v>
                </c:pt>
              </c:numCache>
            </c:numRef>
          </c:val>
          <c:extLst>
            <c:ext xmlns:c16="http://schemas.microsoft.com/office/drawing/2014/chart" uri="{C3380CC4-5D6E-409C-BE32-E72D297353CC}">
              <c16:uniqueId val="{00000002-25BC-4187-9E94-B8C2F396DCE5}"/>
            </c:ext>
          </c:extLst>
        </c:ser>
        <c:ser>
          <c:idx val="0"/>
          <c:order val="1"/>
          <c:tx>
            <c:strRef>
              <c:f>Sheet1!$C$1</c:f>
              <c:strCache>
                <c:ptCount val="1"/>
                <c:pt idx="0">
                  <c:v>Disagree slightly (-1)</c:v>
                </c:pt>
              </c:strCache>
            </c:strRef>
          </c:tx>
          <c:spPr>
            <a:solidFill>
              <a:srgbClr val="FFC000"/>
            </a:solidFill>
            <a:ln w="25527">
              <a:noFill/>
            </a:ln>
          </c:spPr>
          <c:invertIfNegative val="0"/>
          <c:dPt>
            <c:idx val="8"/>
            <c:invertIfNegative val="0"/>
            <c:bubble3D val="0"/>
            <c:extLst>
              <c:ext xmlns:c16="http://schemas.microsoft.com/office/drawing/2014/chart" uri="{C3380CC4-5D6E-409C-BE32-E72D297353CC}">
                <c16:uniqueId val="{00000002-D744-41D4-946A-92B503C75604}"/>
              </c:ext>
            </c:extLst>
          </c:dPt>
          <c:dLbls>
            <c:numFmt formatCode="#,##0" sourceLinked="0"/>
            <c:spPr>
              <a:noFill/>
              <a:ln w="25527">
                <a:noFill/>
              </a:ln>
            </c:spPr>
            <c:txPr>
              <a:bodyPr/>
              <a:lstStyle/>
              <a:p>
                <a:pPr>
                  <a:defRPr sz="10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Sheet1!$C$2:$C$10</c:f>
              <c:numCache>
                <c:formatCode>General</c:formatCode>
                <c:ptCount val="9"/>
                <c:pt idx="0">
                  <c:v>3</c:v>
                </c:pt>
                <c:pt idx="1">
                  <c:v>2</c:v>
                </c:pt>
                <c:pt idx="2">
                  <c:v>2</c:v>
                </c:pt>
                <c:pt idx="3">
                  <c:v>2</c:v>
                </c:pt>
                <c:pt idx="4">
                  <c:v>3</c:v>
                </c:pt>
                <c:pt idx="5">
                  <c:v>4</c:v>
                </c:pt>
                <c:pt idx="6">
                  <c:v>3</c:v>
                </c:pt>
                <c:pt idx="7">
                  <c:v>5</c:v>
                </c:pt>
                <c:pt idx="8">
                  <c:v>3</c:v>
                </c:pt>
              </c:numCache>
            </c:numRef>
          </c:val>
          <c:extLst>
            <c:ext xmlns:c16="http://schemas.microsoft.com/office/drawing/2014/chart" uri="{C3380CC4-5D6E-409C-BE32-E72D297353CC}">
              <c16:uniqueId val="{00000004-25BC-4187-9E94-B8C2F396DCE5}"/>
            </c:ext>
          </c:extLst>
        </c:ser>
        <c:ser>
          <c:idx val="1"/>
          <c:order val="2"/>
          <c:tx>
            <c:strRef>
              <c:f>Sheet1!$D$1</c:f>
              <c:strCache>
                <c:ptCount val="1"/>
                <c:pt idx="0">
                  <c:v>Neither nor (0)</c:v>
                </c:pt>
              </c:strCache>
            </c:strRef>
          </c:tx>
          <c:spPr>
            <a:solidFill>
              <a:srgbClr val="CBCBCB"/>
            </a:solidFill>
            <a:ln w="25527">
              <a:noFill/>
            </a:ln>
          </c:spPr>
          <c:invertIfNegative val="0"/>
          <c:dLbls>
            <c:numFmt formatCode="#,##0" sourceLinked="0"/>
            <c:spPr>
              <a:noFill/>
              <a:ln w="25527">
                <a:noFill/>
              </a:ln>
            </c:spPr>
            <c:txPr>
              <a:bodyPr/>
              <a:lstStyle/>
              <a:p>
                <a:pPr>
                  <a:defRPr sz="11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Sheet1!$D$2:$D$10</c:f>
              <c:numCache>
                <c:formatCode>General</c:formatCode>
                <c:ptCount val="9"/>
                <c:pt idx="0">
                  <c:v>11</c:v>
                </c:pt>
                <c:pt idx="1">
                  <c:v>10</c:v>
                </c:pt>
                <c:pt idx="2">
                  <c:v>8</c:v>
                </c:pt>
                <c:pt idx="3">
                  <c:v>12</c:v>
                </c:pt>
                <c:pt idx="4">
                  <c:v>3</c:v>
                </c:pt>
                <c:pt idx="5">
                  <c:v>4</c:v>
                </c:pt>
                <c:pt idx="6">
                  <c:v>3</c:v>
                </c:pt>
                <c:pt idx="7">
                  <c:v>6</c:v>
                </c:pt>
                <c:pt idx="8">
                  <c:v>6</c:v>
                </c:pt>
              </c:numCache>
            </c:numRef>
          </c:val>
          <c:extLst>
            <c:ext xmlns:c16="http://schemas.microsoft.com/office/drawing/2014/chart" uri="{C3380CC4-5D6E-409C-BE32-E72D297353CC}">
              <c16:uniqueId val="{00000005-25BC-4187-9E94-B8C2F396DCE5}"/>
            </c:ext>
          </c:extLst>
        </c:ser>
        <c:ser>
          <c:idx val="2"/>
          <c:order val="3"/>
          <c:tx>
            <c:strRef>
              <c:f>Sheet1!$E$1</c:f>
              <c:strCache>
                <c:ptCount val="1"/>
                <c:pt idx="0">
                  <c:v>Agree slightly (+1)</c:v>
                </c:pt>
              </c:strCache>
            </c:strRef>
          </c:tx>
          <c:spPr>
            <a:solidFill>
              <a:srgbClr val="92D050"/>
            </a:solidFill>
          </c:spPr>
          <c:invertIfNegative val="0"/>
          <c:dLbls>
            <c:numFmt formatCode="#,##0" sourceLinked="0"/>
            <c:spPr>
              <a:noFill/>
              <a:ln>
                <a:noFill/>
              </a:ln>
              <a:effectLst/>
            </c:spPr>
            <c:txPr>
              <a:bodyPr/>
              <a:lstStyle/>
              <a:p>
                <a:pPr>
                  <a:defRPr sz="1400" b="0">
                    <a:solidFill>
                      <a:schemeClr val="tx1">
                        <a:lumMod val="7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Sheet1!$E$2:$E$10</c:f>
              <c:numCache>
                <c:formatCode>General</c:formatCode>
                <c:ptCount val="9"/>
                <c:pt idx="0">
                  <c:v>23</c:v>
                </c:pt>
                <c:pt idx="1">
                  <c:v>27</c:v>
                </c:pt>
                <c:pt idx="2">
                  <c:v>22</c:v>
                </c:pt>
                <c:pt idx="3">
                  <c:v>26</c:v>
                </c:pt>
                <c:pt idx="4">
                  <c:v>25</c:v>
                </c:pt>
                <c:pt idx="5">
                  <c:v>17</c:v>
                </c:pt>
                <c:pt idx="6">
                  <c:v>17</c:v>
                </c:pt>
                <c:pt idx="7">
                  <c:v>19</c:v>
                </c:pt>
                <c:pt idx="8">
                  <c:v>20</c:v>
                </c:pt>
              </c:numCache>
            </c:numRef>
          </c:val>
          <c:extLst>
            <c:ext xmlns:c16="http://schemas.microsoft.com/office/drawing/2014/chart" uri="{C3380CC4-5D6E-409C-BE32-E72D297353CC}">
              <c16:uniqueId val="{00000006-25BC-4187-9E94-B8C2F396DCE5}"/>
            </c:ext>
          </c:extLst>
        </c:ser>
        <c:ser>
          <c:idx val="3"/>
          <c:order val="4"/>
          <c:tx>
            <c:strRef>
              <c:f>Sheet1!$F$1</c:f>
              <c:strCache>
                <c:ptCount val="1"/>
                <c:pt idx="0">
                  <c:v>Agree strongly (+2)</c:v>
                </c:pt>
              </c:strCache>
            </c:strRef>
          </c:tx>
          <c:spPr>
            <a:solidFill>
              <a:srgbClr val="00B050"/>
            </a:solidFill>
          </c:spPr>
          <c:invertIfNegative val="0"/>
          <c:dLbls>
            <c:numFmt formatCode="#,##0" sourceLinked="0"/>
            <c:spPr>
              <a:noFill/>
              <a:ln>
                <a:noFill/>
              </a:ln>
              <a:effectLst/>
            </c:spPr>
            <c:txPr>
              <a:bodyPr/>
              <a:lstStyle/>
              <a:p>
                <a:pPr>
                  <a:defRPr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Sheet1!$F$2:$F$10</c:f>
              <c:numCache>
                <c:formatCode>General</c:formatCode>
                <c:ptCount val="9"/>
                <c:pt idx="0">
                  <c:v>62</c:v>
                </c:pt>
                <c:pt idx="1">
                  <c:v>60</c:v>
                </c:pt>
                <c:pt idx="2">
                  <c:v>68</c:v>
                </c:pt>
                <c:pt idx="3">
                  <c:v>60</c:v>
                </c:pt>
                <c:pt idx="4">
                  <c:v>68</c:v>
                </c:pt>
                <c:pt idx="5">
                  <c:v>72</c:v>
                </c:pt>
                <c:pt idx="6">
                  <c:v>76</c:v>
                </c:pt>
                <c:pt idx="7">
                  <c:v>68</c:v>
                </c:pt>
                <c:pt idx="8">
                  <c:v>69</c:v>
                </c:pt>
              </c:numCache>
            </c:numRef>
          </c:val>
          <c:extLst>
            <c:ext xmlns:c16="http://schemas.microsoft.com/office/drawing/2014/chart" uri="{C3380CC4-5D6E-409C-BE32-E72D297353CC}">
              <c16:uniqueId val="{00000007-25BC-4187-9E94-B8C2F396DCE5}"/>
            </c:ext>
          </c:extLst>
        </c:ser>
        <c:dLbls>
          <c:showLegendKey val="0"/>
          <c:showVal val="1"/>
          <c:showCatName val="0"/>
          <c:showSerName val="0"/>
          <c:showPercent val="0"/>
          <c:showBubbleSize val="0"/>
        </c:dLbls>
        <c:gapWidth val="50"/>
        <c:overlap val="100"/>
        <c:axId val="1932158144"/>
        <c:axId val="1935897488"/>
      </c:barChart>
      <c:catAx>
        <c:axId val="1932158144"/>
        <c:scaling>
          <c:orientation val="maxMin"/>
        </c:scaling>
        <c:delete val="0"/>
        <c:axPos val="b"/>
        <c:numFmt formatCode="General" sourceLinked="1"/>
        <c:majorTickMark val="none"/>
        <c:minorTickMark val="none"/>
        <c:tickLblPos val="nextTo"/>
        <c:txPr>
          <a:bodyPr rot="0" vert="horz"/>
          <a:lstStyle/>
          <a:p>
            <a:pPr>
              <a:defRPr sz="1200" b="0" i="0" u="none" strike="noStrike" baseline="0">
                <a:solidFill>
                  <a:srgbClr val="717171"/>
                </a:solidFill>
                <a:latin typeface="+mn-lt"/>
                <a:ea typeface="Arial"/>
                <a:cs typeface="Arial"/>
              </a:defRPr>
            </a:pPr>
            <a:endParaRPr lang="en-US"/>
          </a:p>
        </c:txPr>
        <c:crossAx val="1935897488"/>
        <c:crosses val="autoZero"/>
        <c:auto val="1"/>
        <c:lblAlgn val="ctr"/>
        <c:lblOffset val="100"/>
        <c:tickLblSkip val="1"/>
        <c:noMultiLvlLbl val="0"/>
      </c:catAx>
      <c:valAx>
        <c:axId val="1935897488"/>
        <c:scaling>
          <c:orientation val="minMax"/>
        </c:scaling>
        <c:delete val="1"/>
        <c:axPos val="r"/>
        <c:numFmt formatCode="0%" sourceLinked="1"/>
        <c:majorTickMark val="none"/>
        <c:minorTickMark val="none"/>
        <c:tickLblPos val="none"/>
        <c:crossAx val="1932158144"/>
        <c:crosses val="autoZero"/>
        <c:crossBetween val="between"/>
      </c:valAx>
    </c:plotArea>
    <c:legend>
      <c:legendPos val="l"/>
      <c:layout>
        <c:manualLayout>
          <c:xMode val="edge"/>
          <c:yMode val="edge"/>
          <c:x val="1.4902205741573457E-2"/>
          <c:y val="0.2088041640500459"/>
          <c:w val="0.30564326192464919"/>
          <c:h val="0.69423216269745425"/>
        </c:manualLayout>
      </c:layout>
      <c:overlay val="0"/>
      <c:spPr>
        <a:noFill/>
        <a:ln w="25527">
          <a:noFill/>
        </a:ln>
      </c:spPr>
      <c:txPr>
        <a:bodyPr/>
        <a:lstStyle/>
        <a:p>
          <a:pPr algn="ctr" rtl="0">
            <a:defRPr lang="en-US"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sz="1400" dirty="0"/>
              <a:t>You often see people on pedal or electric bikes failing to obey rules of the road </a:t>
            </a:r>
          </a:p>
        </c:rich>
      </c:tx>
      <c:layout>
        <c:manualLayout>
          <c:xMode val="edge"/>
          <c:yMode val="edge"/>
          <c:x val="0.12460344152844645"/>
          <c:y val="5.62785115730668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8285543822825391E-2"/>
          <c:y val="0.26166079474474685"/>
          <c:w val="0.94176120306963618"/>
          <c:h val="0.64270267488267863"/>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EF8-4F85-AE63-A575E59607B2}"/>
                </c:ext>
              </c:extLst>
            </c:dLbl>
            <c:dLbl>
              <c:idx val="3"/>
              <c:delete val="1"/>
              <c:extLst>
                <c:ext xmlns:c15="http://schemas.microsoft.com/office/drawing/2012/chart" uri="{CE6537A1-D6FC-4f65-9D91-7224C49458BB}"/>
                <c:ext xmlns:c16="http://schemas.microsoft.com/office/drawing/2014/chart" uri="{C3380CC4-5D6E-409C-BE32-E72D297353CC}">
                  <c16:uniqueId val="{00000001-1EF8-4F85-AE63-A575E59607B2}"/>
                </c:ext>
              </c:extLst>
            </c:dLbl>
            <c:dLbl>
              <c:idx val="4"/>
              <c:delete val="1"/>
              <c:extLst>
                <c:ext xmlns:c15="http://schemas.microsoft.com/office/drawing/2012/chart" uri="{CE6537A1-D6FC-4f65-9D91-7224C49458BB}"/>
                <c:ext xmlns:c16="http://schemas.microsoft.com/office/drawing/2014/chart" uri="{C3380CC4-5D6E-409C-BE32-E72D297353CC}">
                  <c16:uniqueId val="{00000002-1EF8-4F85-AE63-A575E59607B2}"/>
                </c:ext>
              </c:extLst>
            </c:dLbl>
            <c:dLbl>
              <c:idx val="5"/>
              <c:delete val="1"/>
              <c:extLst>
                <c:ext xmlns:c15="http://schemas.microsoft.com/office/drawing/2012/chart" uri="{CE6537A1-D6FC-4f65-9D91-7224C49458BB}"/>
                <c:ext xmlns:c16="http://schemas.microsoft.com/office/drawing/2014/chart" uri="{C3380CC4-5D6E-409C-BE32-E72D297353CC}">
                  <c16:uniqueId val="{00000003-1EF8-4F85-AE63-A575E59607B2}"/>
                </c:ext>
              </c:extLst>
            </c:dLbl>
            <c:dLbl>
              <c:idx val="6"/>
              <c:delete val="1"/>
              <c:extLst>
                <c:ext xmlns:c15="http://schemas.microsoft.com/office/drawing/2012/chart" uri="{CE6537A1-D6FC-4f65-9D91-7224C49458BB}"/>
                <c:ext xmlns:c16="http://schemas.microsoft.com/office/drawing/2014/chart" uri="{C3380CC4-5D6E-409C-BE32-E72D297353CC}">
                  <c16:uniqueId val="{00000004-1EF8-4F85-AE63-A575E59607B2}"/>
                </c:ext>
              </c:extLst>
            </c:dLbl>
            <c:dLbl>
              <c:idx val="8"/>
              <c:delete val="1"/>
              <c:extLst>
                <c:ext xmlns:c15="http://schemas.microsoft.com/office/drawing/2012/chart" uri="{CE6537A1-D6FC-4f65-9D91-7224C49458BB}"/>
                <c:ext xmlns:c16="http://schemas.microsoft.com/office/drawing/2014/chart" uri="{C3380CC4-5D6E-409C-BE32-E72D297353CC}">
                  <c16:uniqueId val="{00000005-1EF8-4F85-AE63-A575E59607B2}"/>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Sheet1!$B$2:$B$10</c:f>
              <c:numCache>
                <c:formatCode>General</c:formatCode>
                <c:ptCount val="9"/>
                <c:pt idx="0">
                  <c:v>1</c:v>
                </c:pt>
                <c:pt idx="1">
                  <c:v>1</c:v>
                </c:pt>
                <c:pt idx="2">
                  <c:v>0</c:v>
                </c:pt>
                <c:pt idx="3">
                  <c:v>2</c:v>
                </c:pt>
                <c:pt idx="4">
                  <c:v>2</c:v>
                </c:pt>
                <c:pt idx="5">
                  <c:v>2</c:v>
                </c:pt>
                <c:pt idx="6">
                  <c:v>2</c:v>
                </c:pt>
                <c:pt idx="7">
                  <c:v>3</c:v>
                </c:pt>
                <c:pt idx="8">
                  <c:v>2</c:v>
                </c:pt>
              </c:numCache>
            </c:numRef>
          </c:val>
          <c:extLst>
            <c:ext xmlns:c16="http://schemas.microsoft.com/office/drawing/2014/chart" uri="{C3380CC4-5D6E-409C-BE32-E72D297353CC}">
              <c16:uniqueId val="{00000006-1EF8-4F85-AE63-A575E59607B2}"/>
            </c:ext>
          </c:extLst>
        </c:ser>
        <c:ser>
          <c:idx val="0"/>
          <c:order val="1"/>
          <c:tx>
            <c:strRef>
              <c:f>Sheet1!$C$1</c:f>
              <c:strCache>
                <c:ptCount val="1"/>
                <c:pt idx="0">
                  <c:v>Disagree slightly (-1)</c:v>
                </c:pt>
              </c:strCache>
            </c:strRef>
          </c:tx>
          <c:spPr>
            <a:solidFill>
              <a:srgbClr val="FFC000"/>
            </a:solidFill>
            <a:ln>
              <a:noFill/>
            </a:ln>
            <a:effectLst/>
          </c:spPr>
          <c:invertIfNegative val="0"/>
          <c:dLbls>
            <c:dLbl>
              <c:idx val="4"/>
              <c:layout>
                <c:manualLayout>
                  <c:x val="-2.1210043591942093E-5"/>
                  <c:y val="-3.222797885082489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EF8-4F85-AE63-A575E59607B2}"/>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Sheet1!$C$2:$C$10</c:f>
              <c:numCache>
                <c:formatCode>General</c:formatCode>
                <c:ptCount val="9"/>
                <c:pt idx="0">
                  <c:v>3</c:v>
                </c:pt>
                <c:pt idx="1">
                  <c:v>3</c:v>
                </c:pt>
                <c:pt idx="2">
                  <c:v>3</c:v>
                </c:pt>
                <c:pt idx="3">
                  <c:v>5</c:v>
                </c:pt>
                <c:pt idx="4">
                  <c:v>4</c:v>
                </c:pt>
                <c:pt idx="5">
                  <c:v>3</c:v>
                </c:pt>
                <c:pt idx="6">
                  <c:v>3</c:v>
                </c:pt>
                <c:pt idx="7">
                  <c:v>5</c:v>
                </c:pt>
                <c:pt idx="8">
                  <c:v>4</c:v>
                </c:pt>
              </c:numCache>
            </c:numRef>
          </c:val>
          <c:extLst>
            <c:ext xmlns:c16="http://schemas.microsoft.com/office/drawing/2014/chart" uri="{C3380CC4-5D6E-409C-BE32-E72D297353CC}">
              <c16:uniqueId val="{00000008-1EF8-4F85-AE63-A575E59607B2}"/>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5"/>
              <c:layout>
                <c:manualLayout>
                  <c:x val="-1.726364985611636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EF8-4F85-AE63-A575E59607B2}"/>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Sheet1!$D$2:$D$10</c:f>
              <c:numCache>
                <c:formatCode>General</c:formatCode>
                <c:ptCount val="9"/>
                <c:pt idx="0">
                  <c:v>11</c:v>
                </c:pt>
                <c:pt idx="1">
                  <c:v>14</c:v>
                </c:pt>
                <c:pt idx="2">
                  <c:v>13</c:v>
                </c:pt>
                <c:pt idx="3">
                  <c:v>11</c:v>
                </c:pt>
                <c:pt idx="4">
                  <c:v>8</c:v>
                </c:pt>
                <c:pt idx="5">
                  <c:v>9</c:v>
                </c:pt>
                <c:pt idx="6">
                  <c:v>9</c:v>
                </c:pt>
                <c:pt idx="7">
                  <c:v>7</c:v>
                </c:pt>
                <c:pt idx="8">
                  <c:v>8</c:v>
                </c:pt>
              </c:numCache>
            </c:numRef>
          </c:val>
          <c:extLst>
            <c:ext xmlns:c16="http://schemas.microsoft.com/office/drawing/2014/chart" uri="{C3380CC4-5D6E-409C-BE32-E72D297353CC}">
              <c16:uniqueId val="{0000000A-1EF8-4F85-AE63-A575E59607B2}"/>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Sheet1!$E$2:$E$10</c:f>
              <c:numCache>
                <c:formatCode>General</c:formatCode>
                <c:ptCount val="9"/>
                <c:pt idx="0">
                  <c:v>30</c:v>
                </c:pt>
                <c:pt idx="1">
                  <c:v>30</c:v>
                </c:pt>
                <c:pt idx="2">
                  <c:v>30</c:v>
                </c:pt>
                <c:pt idx="3">
                  <c:v>32</c:v>
                </c:pt>
                <c:pt idx="4">
                  <c:v>27</c:v>
                </c:pt>
                <c:pt idx="5">
                  <c:v>26</c:v>
                </c:pt>
                <c:pt idx="6">
                  <c:v>28</c:v>
                </c:pt>
                <c:pt idx="7">
                  <c:v>23</c:v>
                </c:pt>
                <c:pt idx="8">
                  <c:v>28</c:v>
                </c:pt>
              </c:numCache>
            </c:numRef>
          </c:val>
          <c:extLst>
            <c:ext xmlns:c16="http://schemas.microsoft.com/office/drawing/2014/chart" uri="{C3380CC4-5D6E-409C-BE32-E72D297353CC}">
              <c16:uniqueId val="{0000000B-1EF8-4F85-AE63-A575E59607B2}"/>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Sheet1!$F$2:$F$10</c:f>
              <c:numCache>
                <c:formatCode>General</c:formatCode>
                <c:ptCount val="9"/>
                <c:pt idx="0">
                  <c:v>55</c:v>
                </c:pt>
                <c:pt idx="1">
                  <c:v>52</c:v>
                </c:pt>
                <c:pt idx="2">
                  <c:v>54</c:v>
                </c:pt>
                <c:pt idx="3">
                  <c:v>50</c:v>
                </c:pt>
                <c:pt idx="4">
                  <c:v>58</c:v>
                </c:pt>
                <c:pt idx="5">
                  <c:v>60</c:v>
                </c:pt>
                <c:pt idx="6">
                  <c:v>57</c:v>
                </c:pt>
                <c:pt idx="7">
                  <c:v>63</c:v>
                </c:pt>
                <c:pt idx="8">
                  <c:v>59</c:v>
                </c:pt>
              </c:numCache>
            </c:numRef>
          </c:val>
          <c:extLst>
            <c:ext xmlns:c16="http://schemas.microsoft.com/office/drawing/2014/chart" uri="{C3380CC4-5D6E-409C-BE32-E72D297353CC}">
              <c16:uniqueId val="{0000000C-1EF8-4F85-AE63-A575E59607B2}"/>
            </c:ext>
          </c:extLst>
        </c:ser>
        <c:dLbls>
          <c:showLegendKey val="0"/>
          <c:showVal val="1"/>
          <c:showCatName val="0"/>
          <c:showSerName val="0"/>
          <c:showPercent val="0"/>
          <c:showBubbleSize val="0"/>
        </c:dLbls>
        <c:gapWidth val="50"/>
        <c:overlap val="100"/>
        <c:axId val="1935899120"/>
        <c:axId val="1935891504"/>
      </c:barChart>
      <c:catAx>
        <c:axId val="1935899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1504"/>
        <c:crosses val="autoZero"/>
        <c:auto val="1"/>
        <c:lblAlgn val="ctr"/>
        <c:lblOffset val="100"/>
        <c:noMultiLvlLbl val="0"/>
      </c:catAx>
      <c:valAx>
        <c:axId val="193589150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91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400" b="0" i="0" u="none" strike="noStrike" kern="1200" spc="0" baseline="0">
                <a:solidFill>
                  <a:schemeClr val="tx2"/>
                </a:solidFill>
                <a:latin typeface="+mn-lt"/>
                <a:ea typeface="+mn-ea"/>
                <a:cs typeface="+mn-cs"/>
              </a:defRPr>
            </a:pPr>
            <a:r>
              <a:rPr lang="en-GB" sz="1400" dirty="0"/>
              <a:t>Drivers need to show more consideration </a:t>
            </a:r>
          </a:p>
          <a:p>
            <a:pPr>
              <a:defRPr sz="1400"/>
            </a:pPr>
            <a:r>
              <a:rPr lang="en-GB" sz="1400" dirty="0"/>
              <a:t>to people on pedal or electric bikes</a:t>
            </a:r>
          </a:p>
        </c:rich>
      </c:tx>
      <c:layout>
        <c:manualLayout>
          <c:xMode val="edge"/>
          <c:yMode val="edge"/>
          <c:x val="0.37200320994081293"/>
          <c:y val="6.4708331019288686E-3"/>
        </c:manualLayout>
      </c:layout>
      <c:overlay val="0"/>
      <c:spPr>
        <a:noFill/>
        <a:ln>
          <a:noFill/>
        </a:ln>
        <a:effectLst/>
      </c:spPr>
      <c:txPr>
        <a:bodyPr rot="0" spcFirstLastPara="1" vertOverflow="ellipsis" vert="horz" wrap="square" anchor="b"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7807803102224582"/>
          <c:y val="0.22382611699571961"/>
          <c:w val="0.70720254737270749"/>
          <c:h val="0.6832955188716497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3E8-4595-871F-71DC0CC326E8}"/>
                </c:ext>
              </c:extLst>
            </c:dLbl>
            <c:dLbl>
              <c:idx val="8"/>
              <c:delete val="1"/>
              <c:extLst>
                <c:ext xmlns:c15="http://schemas.microsoft.com/office/drawing/2012/chart" uri="{CE6537A1-D6FC-4f65-9D91-7224C49458BB}"/>
                <c:ext xmlns:c16="http://schemas.microsoft.com/office/drawing/2014/chart" uri="{C3380CC4-5D6E-409C-BE32-E72D297353CC}">
                  <c16:uniqueId val="{00000001-B3E8-4595-871F-71DC0CC326E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Sheet1!$B$2:$B$10</c:f>
              <c:numCache>
                <c:formatCode>General</c:formatCode>
                <c:ptCount val="9"/>
                <c:pt idx="0">
                  <c:v>2</c:v>
                </c:pt>
                <c:pt idx="1">
                  <c:v>3</c:v>
                </c:pt>
                <c:pt idx="2">
                  <c:v>2</c:v>
                </c:pt>
                <c:pt idx="3">
                  <c:v>1</c:v>
                </c:pt>
                <c:pt idx="4">
                  <c:v>2</c:v>
                </c:pt>
                <c:pt idx="5">
                  <c:v>4</c:v>
                </c:pt>
                <c:pt idx="6">
                  <c:v>2</c:v>
                </c:pt>
                <c:pt idx="7">
                  <c:v>3</c:v>
                </c:pt>
                <c:pt idx="8">
                  <c:v>2</c:v>
                </c:pt>
              </c:numCache>
            </c:numRef>
          </c:val>
          <c:extLst>
            <c:ext xmlns:c16="http://schemas.microsoft.com/office/drawing/2014/chart" uri="{C3380CC4-5D6E-409C-BE32-E72D297353CC}">
              <c16:uniqueId val="{00000001-4868-4CC4-8036-70B8584DA228}"/>
            </c:ext>
          </c:extLst>
        </c:ser>
        <c:ser>
          <c:idx val="0"/>
          <c:order val="1"/>
          <c:tx>
            <c:strRef>
              <c:f>Sheet1!$C$1</c:f>
              <c:strCache>
                <c:ptCount val="1"/>
                <c:pt idx="0">
                  <c:v>Disagree slightly (-1)</c:v>
                </c:pt>
              </c:strCache>
            </c:strRef>
          </c:tx>
          <c:spPr>
            <a:solidFill>
              <a:srgbClr val="FFC000"/>
            </a:solidFill>
            <a:ln>
              <a:noFill/>
            </a:ln>
            <a:effectLst/>
          </c:spPr>
          <c:invertIfNegative val="0"/>
          <c:dPt>
            <c:idx val="8"/>
            <c:invertIfNegative val="0"/>
            <c:bubble3D val="0"/>
            <c:extLst>
              <c:ext xmlns:c16="http://schemas.microsoft.com/office/drawing/2014/chart" uri="{C3380CC4-5D6E-409C-BE32-E72D297353CC}">
                <c16:uniqueId val="{00000002-B3E8-4595-871F-71DC0CC326E8}"/>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Sheet1!$C$2:$C$10</c:f>
              <c:numCache>
                <c:formatCode>General</c:formatCode>
                <c:ptCount val="9"/>
                <c:pt idx="0">
                  <c:v>5</c:v>
                </c:pt>
                <c:pt idx="1">
                  <c:v>6</c:v>
                </c:pt>
                <c:pt idx="2">
                  <c:v>5</c:v>
                </c:pt>
                <c:pt idx="3">
                  <c:v>3</c:v>
                </c:pt>
                <c:pt idx="4">
                  <c:v>4</c:v>
                </c:pt>
                <c:pt idx="5">
                  <c:v>3</c:v>
                </c:pt>
                <c:pt idx="6">
                  <c:v>2</c:v>
                </c:pt>
                <c:pt idx="7">
                  <c:v>4</c:v>
                </c:pt>
                <c:pt idx="8">
                  <c:v>2</c:v>
                </c:pt>
              </c:numCache>
            </c:numRef>
          </c:val>
          <c:extLst>
            <c:ext xmlns:c16="http://schemas.microsoft.com/office/drawing/2014/chart" uri="{C3380CC4-5D6E-409C-BE32-E72D297353CC}">
              <c16:uniqueId val="{00000003-4868-4CC4-8036-70B8584DA228}"/>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5"/>
              <c:layout>
                <c:manualLayout>
                  <c:x val="2.0007110527081324E-7"/>
                  <c:y val="9.20245398772994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3E8-4595-871F-71DC0CC326E8}"/>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Sheet1!$D$2:$D$10</c:f>
              <c:numCache>
                <c:formatCode>General</c:formatCode>
                <c:ptCount val="9"/>
                <c:pt idx="0">
                  <c:v>21</c:v>
                </c:pt>
                <c:pt idx="1">
                  <c:v>21</c:v>
                </c:pt>
                <c:pt idx="2">
                  <c:v>13</c:v>
                </c:pt>
                <c:pt idx="3">
                  <c:v>18</c:v>
                </c:pt>
                <c:pt idx="4">
                  <c:v>9</c:v>
                </c:pt>
                <c:pt idx="5">
                  <c:v>10</c:v>
                </c:pt>
                <c:pt idx="6">
                  <c:v>9</c:v>
                </c:pt>
                <c:pt idx="7">
                  <c:v>10</c:v>
                </c:pt>
                <c:pt idx="8">
                  <c:v>9</c:v>
                </c:pt>
              </c:numCache>
            </c:numRef>
          </c:val>
          <c:extLst>
            <c:ext xmlns:c16="http://schemas.microsoft.com/office/drawing/2014/chart" uri="{C3380CC4-5D6E-409C-BE32-E72D297353CC}">
              <c16:uniqueId val="{00000004-4868-4CC4-8036-70B8584DA228}"/>
            </c:ext>
          </c:extLst>
        </c:ser>
        <c:ser>
          <c:idx val="2"/>
          <c:order val="3"/>
          <c:tx>
            <c:strRef>
              <c:f>Sheet1!$E$1</c:f>
              <c:strCache>
                <c:ptCount val="1"/>
                <c:pt idx="0">
                  <c:v>Agree slightly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Sheet1!$E$2:$E$10</c:f>
              <c:numCache>
                <c:formatCode>General</c:formatCode>
                <c:ptCount val="9"/>
                <c:pt idx="0">
                  <c:v>35</c:v>
                </c:pt>
                <c:pt idx="1">
                  <c:v>31</c:v>
                </c:pt>
                <c:pt idx="2">
                  <c:v>38</c:v>
                </c:pt>
                <c:pt idx="3">
                  <c:v>39</c:v>
                </c:pt>
                <c:pt idx="4">
                  <c:v>33</c:v>
                </c:pt>
                <c:pt idx="5">
                  <c:v>27</c:v>
                </c:pt>
                <c:pt idx="6">
                  <c:v>26</c:v>
                </c:pt>
                <c:pt idx="7">
                  <c:v>27</c:v>
                </c:pt>
                <c:pt idx="8">
                  <c:v>28</c:v>
                </c:pt>
              </c:numCache>
            </c:numRef>
          </c:val>
          <c:extLst>
            <c:ext xmlns:c16="http://schemas.microsoft.com/office/drawing/2014/chart" uri="{C3380CC4-5D6E-409C-BE32-E72D297353CC}">
              <c16:uniqueId val="{00000005-4868-4CC4-8036-70B8584DA228}"/>
            </c:ext>
          </c:extLst>
        </c:ser>
        <c:ser>
          <c:idx val="3"/>
          <c:order val="4"/>
          <c:tx>
            <c:strRef>
              <c:f>Sheet1!$F$1</c:f>
              <c:strCache>
                <c:ptCount val="1"/>
                <c:pt idx="0">
                  <c:v>Agree strongly (+2)</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Sheet1!$F$2:$F$10</c:f>
              <c:numCache>
                <c:formatCode>General</c:formatCode>
                <c:ptCount val="9"/>
                <c:pt idx="0">
                  <c:v>37</c:v>
                </c:pt>
                <c:pt idx="1">
                  <c:v>39</c:v>
                </c:pt>
                <c:pt idx="2">
                  <c:v>43</c:v>
                </c:pt>
                <c:pt idx="3">
                  <c:v>39</c:v>
                </c:pt>
                <c:pt idx="4">
                  <c:v>52</c:v>
                </c:pt>
                <c:pt idx="5">
                  <c:v>56</c:v>
                </c:pt>
                <c:pt idx="6">
                  <c:v>61</c:v>
                </c:pt>
                <c:pt idx="7">
                  <c:v>57</c:v>
                </c:pt>
                <c:pt idx="8">
                  <c:v>59</c:v>
                </c:pt>
              </c:numCache>
            </c:numRef>
          </c:val>
          <c:extLst>
            <c:ext xmlns:c16="http://schemas.microsoft.com/office/drawing/2014/chart" uri="{C3380CC4-5D6E-409C-BE32-E72D297353CC}">
              <c16:uniqueId val="{00000006-4868-4CC4-8036-70B8584DA228}"/>
            </c:ext>
          </c:extLst>
        </c:ser>
        <c:dLbls>
          <c:showLegendKey val="0"/>
          <c:showVal val="1"/>
          <c:showCatName val="0"/>
          <c:showSerName val="0"/>
          <c:showPercent val="0"/>
          <c:showBubbleSize val="0"/>
        </c:dLbls>
        <c:gapWidth val="95"/>
        <c:overlap val="100"/>
        <c:axId val="1935892048"/>
        <c:axId val="1935898032"/>
      </c:barChart>
      <c:catAx>
        <c:axId val="1935892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8032"/>
        <c:crosses val="autoZero"/>
        <c:auto val="1"/>
        <c:lblAlgn val="ctr"/>
        <c:lblOffset val="100"/>
        <c:noMultiLvlLbl val="0"/>
      </c:catAx>
      <c:valAx>
        <c:axId val="193589803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2048"/>
        <c:crosses val="autoZero"/>
        <c:crossBetween val="between"/>
      </c:valAx>
      <c:spPr>
        <a:noFill/>
        <a:ln>
          <a:noFill/>
        </a:ln>
        <a:effectLst/>
      </c:spPr>
    </c:plotArea>
    <c:legend>
      <c:legendPos val="l"/>
      <c:layout>
        <c:manualLayout>
          <c:xMode val="edge"/>
          <c:yMode val="edge"/>
          <c:x val="1.524541822163597E-2"/>
          <c:y val="0.22831336650403361"/>
          <c:w val="0.27378259601615129"/>
          <c:h val="0.58220199902886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lvl="1" algn="ctr" rtl="0">
              <a:defRPr sz="1400" b="0" i="0" u="none" strike="noStrike" kern="1200" spc="0" baseline="0">
                <a:solidFill>
                  <a:srgbClr val="5F5F5F"/>
                </a:solidFill>
                <a:latin typeface="+mn-lt"/>
                <a:ea typeface="+mn-ea"/>
                <a:cs typeface="+mn-cs"/>
              </a:defRPr>
            </a:pPr>
            <a:r>
              <a:rPr lang="en-US" sz="1400" dirty="0"/>
              <a:t>People on pedal or electric bikes need to show more consideration to drivers</a:t>
            </a:r>
          </a:p>
        </c:rich>
      </c:tx>
      <c:layout>
        <c:manualLayout>
          <c:xMode val="edge"/>
          <c:yMode val="edge"/>
          <c:x val="0.11529108050551444"/>
          <c:y val="5.2912752136735679E-2"/>
        </c:manualLayout>
      </c:layout>
      <c:overlay val="0"/>
      <c:spPr>
        <a:noFill/>
        <a:ln w="6350">
          <a:noFill/>
        </a:ln>
        <a:effectLst/>
      </c:spPr>
      <c:txPr>
        <a:bodyPr rot="0" spcFirstLastPara="1" vertOverflow="ellipsis" vert="horz" wrap="square" anchor="b" anchorCtr="1"/>
        <a:lstStyle/>
        <a:p>
          <a:pPr lvl="1" algn="ctr" rtl="0">
            <a:defRPr sz="1400" b="0" i="0" u="none" strike="noStrike" kern="1200" spc="0" baseline="0">
              <a:solidFill>
                <a:srgbClr val="5F5F5F"/>
              </a:solidFill>
              <a:latin typeface="+mn-lt"/>
              <a:ea typeface="+mn-ea"/>
              <a:cs typeface="+mn-cs"/>
            </a:defRPr>
          </a:pPr>
          <a:endParaRPr lang="en-US"/>
        </a:p>
      </c:txPr>
    </c:title>
    <c:autoTitleDeleted val="0"/>
    <c:plotArea>
      <c:layout>
        <c:manualLayout>
          <c:layoutTarget val="inner"/>
          <c:xMode val="edge"/>
          <c:yMode val="edge"/>
          <c:x val="4.7415112693198765E-2"/>
          <c:y val="0.26377505658277817"/>
          <c:w val="0.90516977461360248"/>
          <c:h val="0.64845248117980114"/>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Sheet1!$B$2:$B$10</c:f>
              <c:numCache>
                <c:formatCode>General</c:formatCode>
                <c:ptCount val="9"/>
                <c:pt idx="0">
                  <c:v>1</c:v>
                </c:pt>
                <c:pt idx="1">
                  <c:v>1</c:v>
                </c:pt>
                <c:pt idx="2">
                  <c:v>2</c:v>
                </c:pt>
                <c:pt idx="3">
                  <c:v>2</c:v>
                </c:pt>
                <c:pt idx="4">
                  <c:v>1</c:v>
                </c:pt>
                <c:pt idx="5">
                  <c:v>3</c:v>
                </c:pt>
                <c:pt idx="6">
                  <c:v>3</c:v>
                </c:pt>
                <c:pt idx="7">
                  <c:v>2</c:v>
                </c:pt>
                <c:pt idx="8">
                  <c:v>3</c:v>
                </c:pt>
              </c:numCache>
            </c:numRef>
          </c:val>
          <c:extLst>
            <c:ext xmlns:c16="http://schemas.microsoft.com/office/drawing/2014/chart" uri="{C3380CC4-5D6E-409C-BE32-E72D297353CC}">
              <c16:uniqueId val="{00000000-3DAF-46BF-82DE-AE3598AC50B1}"/>
            </c:ext>
          </c:extLst>
        </c:ser>
        <c:ser>
          <c:idx val="0"/>
          <c:order val="1"/>
          <c:tx>
            <c:strRef>
              <c:f>Sheet1!$C$1</c:f>
              <c:strCache>
                <c:ptCount val="1"/>
                <c:pt idx="0">
                  <c:v>Disagree slightly (-1)</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Sheet1!$C$2:$C$10</c:f>
              <c:numCache>
                <c:formatCode>General</c:formatCode>
                <c:ptCount val="9"/>
                <c:pt idx="0">
                  <c:v>4</c:v>
                </c:pt>
                <c:pt idx="1">
                  <c:v>3</c:v>
                </c:pt>
                <c:pt idx="2">
                  <c:v>4</c:v>
                </c:pt>
                <c:pt idx="3">
                  <c:v>6</c:v>
                </c:pt>
                <c:pt idx="4">
                  <c:v>5</c:v>
                </c:pt>
                <c:pt idx="5">
                  <c:v>4</c:v>
                </c:pt>
                <c:pt idx="6">
                  <c:v>5</c:v>
                </c:pt>
                <c:pt idx="7">
                  <c:v>4</c:v>
                </c:pt>
                <c:pt idx="8">
                  <c:v>4</c:v>
                </c:pt>
              </c:numCache>
            </c:numRef>
          </c:val>
          <c:extLst>
            <c:ext xmlns:c16="http://schemas.microsoft.com/office/drawing/2014/chart" uri="{C3380CC4-5D6E-409C-BE32-E72D297353CC}">
              <c16:uniqueId val="{00000001-3DAF-46BF-82DE-AE3598AC50B1}"/>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dLbl>
              <c:idx val="5"/>
              <c:layout>
                <c:manualLayout>
                  <c:x val="-4.310125383614396E-3"/>
                  <c:y val="-1.1152324323901231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32-48E4-B157-BF169436BC3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Sheet1!$D$2:$D$10</c:f>
              <c:numCache>
                <c:formatCode>General</c:formatCode>
                <c:ptCount val="9"/>
                <c:pt idx="0">
                  <c:v>16</c:v>
                </c:pt>
                <c:pt idx="1">
                  <c:v>21</c:v>
                </c:pt>
                <c:pt idx="2">
                  <c:v>19</c:v>
                </c:pt>
                <c:pt idx="3">
                  <c:v>20</c:v>
                </c:pt>
                <c:pt idx="4">
                  <c:v>7</c:v>
                </c:pt>
                <c:pt idx="5">
                  <c:v>12</c:v>
                </c:pt>
                <c:pt idx="6">
                  <c:v>12</c:v>
                </c:pt>
                <c:pt idx="7">
                  <c:v>11</c:v>
                </c:pt>
                <c:pt idx="8">
                  <c:v>12</c:v>
                </c:pt>
              </c:numCache>
            </c:numRef>
          </c:val>
          <c:extLst>
            <c:ext xmlns:c16="http://schemas.microsoft.com/office/drawing/2014/chart" uri="{C3380CC4-5D6E-409C-BE32-E72D297353CC}">
              <c16:uniqueId val="{00000002-3DAF-46BF-82DE-AE3598AC50B1}"/>
            </c:ext>
          </c:extLst>
        </c:ser>
        <c:ser>
          <c:idx val="2"/>
          <c:order val="3"/>
          <c:tx>
            <c:strRef>
              <c:f>Sheet1!$E$1</c:f>
              <c:strCache>
                <c:ptCount val="1"/>
                <c:pt idx="0">
                  <c:v>Agree slightly (+1)</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Sheet1!$E$2:$E$10</c:f>
              <c:numCache>
                <c:formatCode>General</c:formatCode>
                <c:ptCount val="9"/>
                <c:pt idx="0">
                  <c:v>38</c:v>
                </c:pt>
                <c:pt idx="1">
                  <c:v>36</c:v>
                </c:pt>
                <c:pt idx="2">
                  <c:v>35</c:v>
                </c:pt>
                <c:pt idx="3">
                  <c:v>36</c:v>
                </c:pt>
                <c:pt idx="4">
                  <c:v>30</c:v>
                </c:pt>
                <c:pt idx="5">
                  <c:v>23</c:v>
                </c:pt>
                <c:pt idx="6">
                  <c:v>26</c:v>
                </c:pt>
                <c:pt idx="7">
                  <c:v>28</c:v>
                </c:pt>
                <c:pt idx="8">
                  <c:v>25</c:v>
                </c:pt>
              </c:numCache>
            </c:numRef>
          </c:val>
          <c:extLst>
            <c:ext xmlns:c16="http://schemas.microsoft.com/office/drawing/2014/chart" uri="{C3380CC4-5D6E-409C-BE32-E72D297353CC}">
              <c16:uniqueId val="{00000003-3DAF-46BF-82DE-AE3598AC50B1}"/>
            </c:ext>
          </c:extLst>
        </c:ser>
        <c:ser>
          <c:idx val="3"/>
          <c:order val="4"/>
          <c:tx>
            <c:strRef>
              <c:f>Sheet1!$F$1</c:f>
              <c:strCache>
                <c:ptCount val="1"/>
                <c:pt idx="0">
                  <c:v>Agree strongly (+2)</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Feb '22</c:v>
                </c:pt>
                <c:pt idx="1">
                  <c:v>Aug '21</c:v>
                </c:pt>
                <c:pt idx="2">
                  <c:v>Feb '21</c:v>
                </c:pt>
                <c:pt idx="3">
                  <c:v>Aug '20</c:v>
                </c:pt>
                <c:pt idx="4">
                  <c:v>Nov '19</c:v>
                </c:pt>
                <c:pt idx="5">
                  <c:v>Aug '18</c:v>
                </c:pt>
                <c:pt idx="6">
                  <c:v>Feb '18</c:v>
                </c:pt>
                <c:pt idx="7">
                  <c:v>Aug '17</c:v>
                </c:pt>
                <c:pt idx="8">
                  <c:v>Mar '17</c:v>
                </c:pt>
              </c:strCache>
            </c:strRef>
          </c:cat>
          <c:val>
            <c:numRef>
              <c:f>Sheet1!$F$2:$F$10</c:f>
              <c:numCache>
                <c:formatCode>General</c:formatCode>
                <c:ptCount val="9"/>
                <c:pt idx="0">
                  <c:v>41</c:v>
                </c:pt>
                <c:pt idx="1">
                  <c:v>39</c:v>
                </c:pt>
                <c:pt idx="2">
                  <c:v>40</c:v>
                </c:pt>
                <c:pt idx="3">
                  <c:v>36</c:v>
                </c:pt>
                <c:pt idx="4">
                  <c:v>57</c:v>
                </c:pt>
                <c:pt idx="5">
                  <c:v>58</c:v>
                </c:pt>
                <c:pt idx="6">
                  <c:v>54</c:v>
                </c:pt>
                <c:pt idx="7">
                  <c:v>55</c:v>
                </c:pt>
                <c:pt idx="8">
                  <c:v>55</c:v>
                </c:pt>
              </c:numCache>
            </c:numRef>
          </c:val>
          <c:extLst>
            <c:ext xmlns:c16="http://schemas.microsoft.com/office/drawing/2014/chart" uri="{C3380CC4-5D6E-409C-BE32-E72D297353CC}">
              <c16:uniqueId val="{00000004-3DAF-46BF-82DE-AE3598AC50B1}"/>
            </c:ext>
          </c:extLst>
        </c:ser>
        <c:dLbls>
          <c:showLegendKey val="0"/>
          <c:showVal val="1"/>
          <c:showCatName val="0"/>
          <c:showSerName val="0"/>
          <c:showPercent val="0"/>
          <c:showBubbleSize val="0"/>
        </c:dLbls>
        <c:gapWidth val="95"/>
        <c:overlap val="100"/>
        <c:axId val="1935896400"/>
        <c:axId val="1935899664"/>
      </c:barChart>
      <c:catAx>
        <c:axId val="19358964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99664"/>
        <c:crosses val="autoZero"/>
        <c:auto val="1"/>
        <c:lblAlgn val="ctr"/>
        <c:lblOffset val="100"/>
        <c:noMultiLvlLbl val="0"/>
      </c:catAx>
      <c:valAx>
        <c:axId val="193589966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64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solidFill>
                  <a:schemeClr val="tx2"/>
                </a:solidFill>
              </a:rPr>
              <a:t>People on pedal or electric</a:t>
            </a:r>
            <a:r>
              <a:rPr lang="en-US" sz="1800" baseline="0" dirty="0">
                <a:solidFill>
                  <a:schemeClr val="tx2"/>
                </a:solidFill>
              </a:rPr>
              <a:t> </a:t>
            </a:r>
            <a:r>
              <a:rPr lang="en-US" sz="1800" dirty="0">
                <a:solidFill>
                  <a:schemeClr val="tx2"/>
                </a:solidFill>
              </a:rPr>
              <a:t>bikes have the same rights as car drivers on the roads*</a:t>
            </a:r>
          </a:p>
        </c:rich>
      </c:tx>
      <c:layout>
        <c:manualLayout>
          <c:xMode val="edge"/>
          <c:yMode val="edge"/>
          <c:x val="3.1782001643648736E-2"/>
          <c:y val="0"/>
        </c:manualLayout>
      </c:layout>
      <c:overlay val="0"/>
    </c:title>
    <c:autoTitleDeleted val="0"/>
    <c:plotArea>
      <c:layout>
        <c:manualLayout>
          <c:layoutTarget val="inner"/>
          <c:xMode val="edge"/>
          <c:yMode val="edge"/>
          <c:x val="7.8592247598600368E-2"/>
          <c:y val="0.1113851987826675"/>
          <c:w val="0.91088608566024853"/>
          <c:h val="0.79275324863533159"/>
        </c:manualLayout>
      </c:layout>
      <c:barChart>
        <c:barDir val="bar"/>
        <c:grouping val="percentStacked"/>
        <c:varyColors val="0"/>
        <c:ser>
          <c:idx val="8"/>
          <c:order val="0"/>
          <c:tx>
            <c:strRef>
              <c:f>Sheet1!$B$1</c:f>
              <c:strCache>
                <c:ptCount val="1"/>
                <c:pt idx="0">
                  <c:v>Disagree strongly (-2)</c:v>
                </c:pt>
              </c:strCache>
            </c:strRef>
          </c:tx>
          <c:spPr>
            <a:solidFill>
              <a:srgbClr val="FF0000"/>
            </a:solidFill>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strCache>
            </c:strRef>
          </c:cat>
          <c:val>
            <c:numRef>
              <c:f>Sheet1!$B$2:$B$14</c:f>
              <c:numCache>
                <c:formatCode>General</c:formatCode>
                <c:ptCount val="13"/>
                <c:pt idx="0">
                  <c:v>6</c:v>
                </c:pt>
                <c:pt idx="1">
                  <c:v>7</c:v>
                </c:pt>
                <c:pt idx="2">
                  <c:v>7</c:v>
                </c:pt>
                <c:pt idx="3">
                  <c:v>6</c:v>
                </c:pt>
                <c:pt idx="4">
                  <c:v>7</c:v>
                </c:pt>
                <c:pt idx="5">
                  <c:v>7</c:v>
                </c:pt>
                <c:pt idx="6">
                  <c:v>6</c:v>
                </c:pt>
                <c:pt idx="7">
                  <c:v>8</c:v>
                </c:pt>
                <c:pt idx="8">
                  <c:v>7</c:v>
                </c:pt>
                <c:pt idx="9">
                  <c:v>2</c:v>
                </c:pt>
                <c:pt idx="10">
                  <c:v>5</c:v>
                </c:pt>
                <c:pt idx="11">
                  <c:v>4</c:v>
                </c:pt>
                <c:pt idx="12">
                  <c:v>5</c:v>
                </c:pt>
              </c:numCache>
            </c:numRef>
          </c:val>
          <c:extLst>
            <c:ext xmlns:c16="http://schemas.microsoft.com/office/drawing/2014/chart" uri="{C3380CC4-5D6E-409C-BE32-E72D297353CC}">
              <c16:uniqueId val="{00000000-E5A1-4B0F-9DC9-29DC4969F7BF}"/>
            </c:ext>
          </c:extLst>
        </c:ser>
        <c:ser>
          <c:idx val="0"/>
          <c:order val="1"/>
          <c:tx>
            <c:strRef>
              <c:f>Sheet1!$C$1</c:f>
              <c:strCache>
                <c:ptCount val="1"/>
                <c:pt idx="0">
                  <c:v>Disagree slightly (-1)</c:v>
                </c:pt>
              </c:strCache>
            </c:strRef>
          </c:tx>
          <c:spPr>
            <a:solidFill>
              <a:srgbClr val="FFC000"/>
            </a:solidFill>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strCache>
            </c:strRef>
          </c:cat>
          <c:val>
            <c:numRef>
              <c:f>Sheet1!$C$2:$C$14</c:f>
              <c:numCache>
                <c:formatCode>General</c:formatCode>
                <c:ptCount val="13"/>
                <c:pt idx="0">
                  <c:v>9</c:v>
                </c:pt>
                <c:pt idx="1">
                  <c:v>12</c:v>
                </c:pt>
                <c:pt idx="2">
                  <c:v>11</c:v>
                </c:pt>
                <c:pt idx="3">
                  <c:v>8</c:v>
                </c:pt>
                <c:pt idx="4">
                  <c:v>9</c:v>
                </c:pt>
                <c:pt idx="5">
                  <c:v>11</c:v>
                </c:pt>
                <c:pt idx="6">
                  <c:v>8</c:v>
                </c:pt>
                <c:pt idx="7">
                  <c:v>8</c:v>
                </c:pt>
                <c:pt idx="8">
                  <c:v>5</c:v>
                </c:pt>
                <c:pt idx="9">
                  <c:v>7</c:v>
                </c:pt>
                <c:pt idx="10">
                  <c:v>7</c:v>
                </c:pt>
                <c:pt idx="11">
                  <c:v>10</c:v>
                </c:pt>
                <c:pt idx="12">
                  <c:v>7</c:v>
                </c:pt>
              </c:numCache>
            </c:numRef>
          </c:val>
          <c:extLst>
            <c:ext xmlns:c16="http://schemas.microsoft.com/office/drawing/2014/chart" uri="{C3380CC4-5D6E-409C-BE32-E72D297353CC}">
              <c16:uniqueId val="{00000001-E5A1-4B0F-9DC9-29DC4969F7BF}"/>
            </c:ext>
          </c:extLst>
        </c:ser>
        <c:ser>
          <c:idx val="1"/>
          <c:order val="2"/>
          <c:tx>
            <c:strRef>
              <c:f>Sheet1!$D$1</c:f>
              <c:strCache>
                <c:ptCount val="1"/>
                <c:pt idx="0">
                  <c:v>Neither nor (0)</c:v>
                </c:pt>
              </c:strCache>
            </c:strRef>
          </c:tx>
          <c:spPr>
            <a:solidFill>
              <a:schemeClr val="bg1">
                <a:lumMod val="65000"/>
              </a:schemeClr>
            </a:solidFill>
            <a:ln w="25527">
              <a:noFill/>
            </a:ln>
          </c:spPr>
          <c:invertIfNegative val="0"/>
          <c:dLbls>
            <c:numFmt formatCode="#,##0" sourceLinked="0"/>
            <c:spPr>
              <a:noFill/>
              <a:ln w="25527">
                <a:noFill/>
              </a:ln>
            </c:spPr>
            <c:txPr>
              <a:bodyPr wrap="square" lIns="38100" tIns="19050" rIns="38100" bIns="19050" anchor="ctr">
                <a:spAutoFit/>
              </a:bodyPr>
              <a:lstStyle/>
              <a:p>
                <a:pPr>
                  <a:defRPr>
                    <a:solidFill>
                      <a:schemeClr val="tx1">
                        <a:lumMod val="75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strCache>
            </c:strRef>
          </c:cat>
          <c:val>
            <c:numRef>
              <c:f>Sheet1!$D$2:$D$14</c:f>
              <c:numCache>
                <c:formatCode>General</c:formatCode>
                <c:ptCount val="13"/>
                <c:pt idx="0">
                  <c:v>9</c:v>
                </c:pt>
                <c:pt idx="1">
                  <c:v>8</c:v>
                </c:pt>
                <c:pt idx="2">
                  <c:v>8</c:v>
                </c:pt>
                <c:pt idx="3">
                  <c:v>8</c:v>
                </c:pt>
                <c:pt idx="4">
                  <c:v>11</c:v>
                </c:pt>
                <c:pt idx="5">
                  <c:v>10</c:v>
                </c:pt>
                <c:pt idx="6">
                  <c:v>10</c:v>
                </c:pt>
                <c:pt idx="7">
                  <c:v>10</c:v>
                </c:pt>
                <c:pt idx="8">
                  <c:v>7</c:v>
                </c:pt>
                <c:pt idx="9">
                  <c:v>21</c:v>
                </c:pt>
                <c:pt idx="10">
                  <c:v>17</c:v>
                </c:pt>
                <c:pt idx="11">
                  <c:v>21</c:v>
                </c:pt>
                <c:pt idx="12">
                  <c:v>19</c:v>
                </c:pt>
              </c:numCache>
            </c:numRef>
          </c:val>
          <c:extLst>
            <c:ext xmlns:c16="http://schemas.microsoft.com/office/drawing/2014/chart" uri="{C3380CC4-5D6E-409C-BE32-E72D297353CC}">
              <c16:uniqueId val="{00000002-E5A1-4B0F-9DC9-29DC4969F7BF}"/>
            </c:ext>
          </c:extLst>
        </c:ser>
        <c:ser>
          <c:idx val="2"/>
          <c:order val="3"/>
          <c:tx>
            <c:strRef>
              <c:f>Sheet1!$E$1</c:f>
              <c:strCache>
                <c:ptCount val="1"/>
                <c:pt idx="0">
                  <c:v>Agree slightly (+1)</c:v>
                </c:pt>
              </c:strCache>
            </c:strRef>
          </c:tx>
          <c:spPr>
            <a:solidFill>
              <a:srgbClr val="92D050"/>
            </a:solidFill>
            <a:ln w="25527">
              <a:noFill/>
            </a:ln>
          </c:spPr>
          <c:invertIfNegative val="0"/>
          <c:dLbls>
            <c:spPr>
              <a:noFill/>
              <a:ln>
                <a:noFill/>
              </a:ln>
              <a:effectLst/>
            </c:spPr>
            <c:txPr>
              <a:bodyPr/>
              <a:lstStyle/>
              <a:p>
                <a:pPr>
                  <a:defRPr>
                    <a:solidFill>
                      <a:schemeClr val="tx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strCache>
            </c:strRef>
          </c:cat>
          <c:val>
            <c:numRef>
              <c:f>Sheet1!$E$2:$E$14</c:f>
              <c:numCache>
                <c:formatCode>General</c:formatCode>
                <c:ptCount val="13"/>
                <c:pt idx="0">
                  <c:v>25</c:v>
                </c:pt>
                <c:pt idx="1">
                  <c:v>27</c:v>
                </c:pt>
                <c:pt idx="2">
                  <c:v>23</c:v>
                </c:pt>
                <c:pt idx="3">
                  <c:v>19</c:v>
                </c:pt>
                <c:pt idx="4">
                  <c:v>21</c:v>
                </c:pt>
                <c:pt idx="5">
                  <c:v>19</c:v>
                </c:pt>
                <c:pt idx="6">
                  <c:v>19</c:v>
                </c:pt>
                <c:pt idx="7">
                  <c:v>18</c:v>
                </c:pt>
                <c:pt idx="8">
                  <c:v>30</c:v>
                </c:pt>
                <c:pt idx="9">
                  <c:v>30</c:v>
                </c:pt>
                <c:pt idx="10">
                  <c:v>26</c:v>
                </c:pt>
                <c:pt idx="11">
                  <c:v>24</c:v>
                </c:pt>
                <c:pt idx="12">
                  <c:v>28</c:v>
                </c:pt>
              </c:numCache>
            </c:numRef>
          </c:val>
          <c:extLst>
            <c:ext xmlns:c16="http://schemas.microsoft.com/office/drawing/2014/chart" uri="{C3380CC4-5D6E-409C-BE32-E72D297353CC}">
              <c16:uniqueId val="{00000003-E5A1-4B0F-9DC9-29DC4969F7BF}"/>
            </c:ext>
          </c:extLst>
        </c:ser>
        <c:ser>
          <c:idx val="3"/>
          <c:order val="4"/>
          <c:tx>
            <c:strRef>
              <c:f>Sheet1!$F$1</c:f>
              <c:strCache>
                <c:ptCount val="1"/>
                <c:pt idx="0">
                  <c:v>Agree strongly (+2)</c:v>
                </c:pt>
              </c:strCache>
            </c:strRef>
          </c:tx>
          <c:spPr>
            <a:solidFill>
              <a:srgbClr val="00B050"/>
            </a:solidFill>
            <a:ln w="25527">
              <a:no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Sheet1!$A$2:$A$14</c:f>
              <c:strCache>
                <c:ptCount val="13"/>
                <c:pt idx="0">
                  <c:v>Feb '15</c:v>
                </c:pt>
                <c:pt idx="1">
                  <c:v>July '15</c:v>
                </c:pt>
                <c:pt idx="2">
                  <c:v>Feb '16</c:v>
                </c:pt>
                <c:pt idx="3">
                  <c:v>July '16</c:v>
                </c:pt>
                <c:pt idx="4">
                  <c:v>Mar '17</c:v>
                </c:pt>
                <c:pt idx="5">
                  <c:v>Aug '17</c:v>
                </c:pt>
                <c:pt idx="6">
                  <c:v>Feb '18</c:v>
                </c:pt>
                <c:pt idx="7">
                  <c:v>Aug '18</c:v>
                </c:pt>
                <c:pt idx="8">
                  <c:v>Nov '19</c:v>
                </c:pt>
                <c:pt idx="9">
                  <c:v>Aug '20</c:v>
                </c:pt>
                <c:pt idx="10">
                  <c:v>Feb '21</c:v>
                </c:pt>
                <c:pt idx="11">
                  <c:v>Aug '21</c:v>
                </c:pt>
                <c:pt idx="12">
                  <c:v>Feb '22</c:v>
                </c:pt>
              </c:strCache>
            </c:strRef>
          </c:cat>
          <c:val>
            <c:numRef>
              <c:f>Sheet1!$F$2:$F$14</c:f>
              <c:numCache>
                <c:formatCode>General</c:formatCode>
                <c:ptCount val="13"/>
                <c:pt idx="0">
                  <c:v>50</c:v>
                </c:pt>
                <c:pt idx="1">
                  <c:v>46</c:v>
                </c:pt>
                <c:pt idx="2">
                  <c:v>51</c:v>
                </c:pt>
                <c:pt idx="3">
                  <c:v>58</c:v>
                </c:pt>
                <c:pt idx="4">
                  <c:v>53</c:v>
                </c:pt>
                <c:pt idx="5">
                  <c:v>54</c:v>
                </c:pt>
                <c:pt idx="6">
                  <c:v>57</c:v>
                </c:pt>
                <c:pt idx="7">
                  <c:v>56</c:v>
                </c:pt>
                <c:pt idx="8">
                  <c:v>51</c:v>
                </c:pt>
                <c:pt idx="9">
                  <c:v>39</c:v>
                </c:pt>
                <c:pt idx="10">
                  <c:v>45</c:v>
                </c:pt>
                <c:pt idx="11">
                  <c:v>41</c:v>
                </c:pt>
                <c:pt idx="12">
                  <c:v>41</c:v>
                </c:pt>
              </c:numCache>
            </c:numRef>
          </c:val>
          <c:extLst>
            <c:ext xmlns:c16="http://schemas.microsoft.com/office/drawing/2014/chart" uri="{C3380CC4-5D6E-409C-BE32-E72D297353CC}">
              <c16:uniqueId val="{00000000-B335-42AC-9ED7-A0041C62592C}"/>
            </c:ext>
          </c:extLst>
        </c:ser>
        <c:dLbls>
          <c:showLegendKey val="0"/>
          <c:showVal val="1"/>
          <c:showCatName val="0"/>
          <c:showSerName val="0"/>
          <c:showPercent val="0"/>
          <c:showBubbleSize val="0"/>
        </c:dLbls>
        <c:gapWidth val="19"/>
        <c:overlap val="100"/>
        <c:axId val="1935884432"/>
        <c:axId val="1935885520"/>
      </c:barChart>
      <c:catAx>
        <c:axId val="1935884432"/>
        <c:scaling>
          <c:orientation val="maxMin"/>
        </c:scaling>
        <c:delete val="0"/>
        <c:axPos val="l"/>
        <c:numFmt formatCode="General" sourceLinked="1"/>
        <c:majorTickMark val="none"/>
        <c:minorTickMark val="none"/>
        <c:tickLblPos val="nextTo"/>
        <c:spPr>
          <a:ln w="9572">
            <a:noFill/>
          </a:ln>
        </c:spPr>
        <c:txPr>
          <a:bodyPr rot="0" vert="horz"/>
          <a:lstStyle/>
          <a:p>
            <a:pPr>
              <a:defRPr/>
            </a:pPr>
            <a:endParaRPr lang="en-US"/>
          </a:p>
        </c:txPr>
        <c:crossAx val="1935885520"/>
        <c:crosses val="autoZero"/>
        <c:auto val="1"/>
        <c:lblAlgn val="ctr"/>
        <c:lblOffset val="100"/>
        <c:noMultiLvlLbl val="0"/>
      </c:catAx>
      <c:valAx>
        <c:axId val="1935885520"/>
        <c:scaling>
          <c:orientation val="minMax"/>
        </c:scaling>
        <c:delete val="1"/>
        <c:axPos val="t"/>
        <c:numFmt formatCode="0%" sourceLinked="1"/>
        <c:majorTickMark val="none"/>
        <c:minorTickMark val="none"/>
        <c:tickLblPos val="none"/>
        <c:crossAx val="1935884432"/>
        <c:crosses val="autoZero"/>
        <c:crossBetween val="between"/>
      </c:valAx>
    </c:plotArea>
    <c:legend>
      <c:legendPos val="b"/>
      <c:layout>
        <c:manualLayout>
          <c:xMode val="edge"/>
          <c:yMode val="edge"/>
          <c:x val="7.6288728152066262E-2"/>
          <c:y val="0.91304984646802101"/>
          <c:w val="0.76336269753163222"/>
          <c:h val="5.8369766570248602E-2"/>
        </c:manualLayout>
      </c:layout>
      <c:overlay val="0"/>
      <c:spPr>
        <a:noFill/>
        <a:ln w="25527">
          <a:noFill/>
        </a:ln>
      </c:spPr>
      <c:txPr>
        <a:bodyPr/>
        <a:lstStyle/>
        <a:p>
          <a:pPr>
            <a:defRPr sz="1200"/>
          </a:pPr>
          <a:endParaRPr lang="en-US"/>
        </a:p>
      </c:txPr>
    </c:legend>
    <c:plotVisOnly val="1"/>
    <c:dispBlanksAs val="gap"/>
    <c:showDLblsOverMax val="0"/>
  </c:chart>
  <c:spPr>
    <a:noFill/>
    <a:ln>
      <a:noFill/>
    </a:ln>
  </c:spPr>
  <c:txPr>
    <a:bodyPr/>
    <a:lstStyle/>
    <a:p>
      <a:pPr>
        <a:defRPr sz="1200" b="0" i="0" u="none" strike="noStrike" baseline="0">
          <a:solidFill>
            <a:schemeClr val="tx2"/>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Awareness of penalties for driving at 90 mph on a motorway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2374333290185965"/>
          <c:w val="0.75760097028700268"/>
          <c:h val="0.75453152468416684"/>
        </c:manualLayout>
      </c:layout>
      <c:lineChart>
        <c:grouping val="standard"/>
        <c:varyColors val="0"/>
        <c:ser>
          <c:idx val="0"/>
          <c:order val="0"/>
          <c:tx>
            <c:strRef>
              <c:f>Sheet1!$B$1</c:f>
              <c:strCache>
                <c:ptCount val="1"/>
                <c:pt idx="0">
                  <c:v>Points on driving licence</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0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0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0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0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0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0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0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0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0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0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0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0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0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00-5079-4E5B-AD5C-C57C7C940B9B}"/>
                </c:ext>
              </c:extLst>
            </c:dLbl>
            <c:dLbl>
              <c:idx val="16"/>
              <c:delete val="1"/>
              <c:extLst>
                <c:ext xmlns:c15="http://schemas.microsoft.com/office/drawing/2012/chart" uri="{CE6537A1-D6FC-4f65-9D91-7224C49458BB}"/>
                <c:ext xmlns:c16="http://schemas.microsoft.com/office/drawing/2014/chart" uri="{C3380CC4-5D6E-409C-BE32-E72D297353CC}">
                  <c16:uniqueId val="{00000001-FF9E-4B4B-B2D0-F123E2CA36AC}"/>
                </c:ext>
              </c:extLst>
            </c:dLbl>
            <c:dLbl>
              <c:idx val="17"/>
              <c:delete val="1"/>
              <c:extLst>
                <c:ext xmlns:c15="http://schemas.microsoft.com/office/drawing/2012/chart" uri="{CE6537A1-D6FC-4f65-9D91-7224C49458BB}"/>
                <c:ext xmlns:c16="http://schemas.microsoft.com/office/drawing/2014/chart" uri="{C3380CC4-5D6E-409C-BE32-E72D297353CC}">
                  <c16:uniqueId val="{00000003-FF9E-4B4B-B2D0-F123E2CA36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0">
                  <c:v>73</c:v>
                </c:pt>
                <c:pt idx="1">
                  <c:v>69</c:v>
                </c:pt>
                <c:pt idx="2">
                  <c:v>69</c:v>
                </c:pt>
                <c:pt idx="3">
                  <c:v>67</c:v>
                </c:pt>
                <c:pt idx="4">
                  <c:v>69</c:v>
                </c:pt>
                <c:pt idx="5">
                  <c:v>71</c:v>
                </c:pt>
                <c:pt idx="6">
                  <c:v>78</c:v>
                </c:pt>
                <c:pt idx="7">
                  <c:v>71</c:v>
                </c:pt>
                <c:pt idx="8">
                  <c:v>68</c:v>
                </c:pt>
                <c:pt idx="9">
                  <c:v>71</c:v>
                </c:pt>
                <c:pt idx="10">
                  <c:v>65</c:v>
                </c:pt>
                <c:pt idx="11">
                  <c:v>70</c:v>
                </c:pt>
                <c:pt idx="12" formatCode="0">
                  <c:v>70</c:v>
                </c:pt>
                <c:pt idx="13" formatCode="0">
                  <c:v>67</c:v>
                </c:pt>
                <c:pt idx="14" formatCode="0">
                  <c:v>70</c:v>
                </c:pt>
                <c:pt idx="15" formatCode="0">
                  <c:v>58</c:v>
                </c:pt>
                <c:pt idx="16" formatCode="0">
                  <c:v>66</c:v>
                </c:pt>
                <c:pt idx="17" formatCode="0">
                  <c:v>58</c:v>
                </c:pt>
                <c:pt idx="18" formatCode="0">
                  <c:v>63</c:v>
                </c:pt>
              </c:numCache>
            </c:numRef>
          </c:val>
          <c:smooth val="0"/>
          <c:extLst>
            <c:ext xmlns:c16="http://schemas.microsoft.com/office/drawing/2014/chart" uri="{C3380CC4-5D6E-409C-BE32-E72D297353CC}">
              <c16:uniqueId val="{0000000E-CF0E-4889-BE44-FFAB35CFA06D}"/>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layout>
                <c:manualLayout>
                  <c:x val="-2.4857659502997474E-2"/>
                  <c:y val="-3.66708375789237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F0E-4889-BE44-FFAB35CFA06D}"/>
                </c:ext>
              </c:extLst>
            </c:dLbl>
            <c:dLbl>
              <c:idx val="1"/>
              <c:delete val="1"/>
              <c:extLst>
                <c:ext xmlns:c15="http://schemas.microsoft.com/office/drawing/2012/chart" uri="{CE6537A1-D6FC-4f65-9D91-7224C49458BB}"/>
                <c:ext xmlns:c16="http://schemas.microsoft.com/office/drawing/2014/chart" uri="{C3380CC4-5D6E-409C-BE32-E72D297353CC}">
                  <c16:uniqueId val="{0000001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1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1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1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1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1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1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1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1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1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1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1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1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1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1E-CF0E-4889-BE44-FFAB35CFA06D}"/>
                </c:ext>
              </c:extLst>
            </c:dLbl>
            <c:dLbl>
              <c:idx val="16"/>
              <c:delete val="1"/>
              <c:extLst>
                <c:ext xmlns:c15="http://schemas.microsoft.com/office/drawing/2012/chart" uri="{CE6537A1-D6FC-4f65-9D91-7224C49458BB}"/>
                <c:ext xmlns:c16="http://schemas.microsoft.com/office/drawing/2014/chart" uri="{C3380CC4-5D6E-409C-BE32-E72D297353CC}">
                  <c16:uniqueId val="{00000001-5079-4E5B-AD5C-C57C7C940B9B}"/>
                </c:ext>
              </c:extLst>
            </c:dLbl>
            <c:dLbl>
              <c:idx val="17"/>
              <c:delete val="1"/>
              <c:extLst>
                <c:ext xmlns:c15="http://schemas.microsoft.com/office/drawing/2012/chart" uri="{CE6537A1-D6FC-4f65-9D91-7224C49458BB}"/>
                <c:ext xmlns:c16="http://schemas.microsoft.com/office/drawing/2014/chart" uri="{C3380CC4-5D6E-409C-BE32-E72D297353CC}">
                  <c16:uniqueId val="{00000002-FF9E-4B4B-B2D0-F123E2CA36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70</c:v>
                </c:pt>
                <c:pt idx="1">
                  <c:v>64</c:v>
                </c:pt>
                <c:pt idx="2">
                  <c:v>63</c:v>
                </c:pt>
                <c:pt idx="3">
                  <c:v>63</c:v>
                </c:pt>
                <c:pt idx="4">
                  <c:v>63</c:v>
                </c:pt>
                <c:pt idx="5">
                  <c:v>66</c:v>
                </c:pt>
                <c:pt idx="6">
                  <c:v>68</c:v>
                </c:pt>
                <c:pt idx="7">
                  <c:v>69</c:v>
                </c:pt>
                <c:pt idx="8">
                  <c:v>68</c:v>
                </c:pt>
                <c:pt idx="9">
                  <c:v>65</c:v>
                </c:pt>
                <c:pt idx="10">
                  <c:v>63</c:v>
                </c:pt>
                <c:pt idx="11">
                  <c:v>64</c:v>
                </c:pt>
                <c:pt idx="12" formatCode="0">
                  <c:v>63</c:v>
                </c:pt>
                <c:pt idx="13" formatCode="0">
                  <c:v>61</c:v>
                </c:pt>
                <c:pt idx="14" formatCode="0">
                  <c:v>61</c:v>
                </c:pt>
                <c:pt idx="15" formatCode="0">
                  <c:v>49</c:v>
                </c:pt>
                <c:pt idx="16" formatCode="0">
                  <c:v>55</c:v>
                </c:pt>
                <c:pt idx="17" formatCode="0">
                  <c:v>49</c:v>
                </c:pt>
                <c:pt idx="18" formatCode="0">
                  <c:v>52</c:v>
                </c:pt>
              </c:numCache>
            </c:numRef>
          </c:val>
          <c:smooth val="0"/>
          <c:extLst>
            <c:ext xmlns:c16="http://schemas.microsoft.com/office/drawing/2014/chart" uri="{C3380CC4-5D6E-409C-BE32-E72D297353CC}">
              <c16:uniqueId val="{0000001F-CF0E-4889-BE44-FFAB35CFA06D}"/>
            </c:ext>
          </c:extLst>
        </c:ser>
        <c:ser>
          <c:idx val="2"/>
          <c:order val="2"/>
          <c:tx>
            <c:strRef>
              <c:f>Sheet1!$D$1</c:f>
              <c:strCache>
                <c:ptCount val="1"/>
                <c:pt idx="0">
                  <c:v>Disqualified / lose licence at least a year</c:v>
                </c:pt>
              </c:strCache>
            </c:strRef>
          </c:tx>
          <c:spPr>
            <a:ln w="28575" cap="rnd">
              <a:solidFill>
                <a:schemeClr val="accent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2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2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2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2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2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2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2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2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2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2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2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2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2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2E-CF0E-4889-BE44-FFAB35CFA06D}"/>
                </c:ext>
              </c:extLst>
            </c:dLbl>
            <c:dLbl>
              <c:idx val="16"/>
              <c:delete val="1"/>
              <c:extLst>
                <c:ext xmlns:c15="http://schemas.microsoft.com/office/drawing/2012/chart" uri="{CE6537A1-D6FC-4f65-9D91-7224C49458BB}"/>
                <c:ext xmlns:c16="http://schemas.microsoft.com/office/drawing/2014/chart" uri="{C3380CC4-5D6E-409C-BE32-E72D297353CC}">
                  <c16:uniqueId val="{00000002-5079-4E5B-AD5C-C57C7C940B9B}"/>
                </c:ext>
              </c:extLst>
            </c:dLbl>
            <c:dLbl>
              <c:idx val="17"/>
              <c:delete val="1"/>
              <c:extLst>
                <c:ext xmlns:c15="http://schemas.microsoft.com/office/drawing/2012/chart" uri="{CE6537A1-D6FC-4f65-9D91-7224C49458BB}"/>
                <c:ext xmlns:c16="http://schemas.microsoft.com/office/drawing/2014/chart" uri="{C3380CC4-5D6E-409C-BE32-E72D297353CC}">
                  <c16:uniqueId val="{00000006-FF9E-4B4B-B2D0-F123E2CA36AC}"/>
                </c:ext>
              </c:extLst>
            </c:dLbl>
            <c:dLbl>
              <c:idx val="18"/>
              <c:layout>
                <c:manualLayout>
                  <c:x val="-5.262044382661429E-3"/>
                  <c:y val="-2.73738082145478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94-4738-A2BB-5DCD2CB526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26</c:v>
                </c:pt>
                <c:pt idx="1">
                  <c:v>23</c:v>
                </c:pt>
                <c:pt idx="2">
                  <c:v>25</c:v>
                </c:pt>
                <c:pt idx="3">
                  <c:v>25</c:v>
                </c:pt>
                <c:pt idx="4">
                  <c:v>23</c:v>
                </c:pt>
                <c:pt idx="5">
                  <c:v>30</c:v>
                </c:pt>
                <c:pt idx="6">
                  <c:v>20</c:v>
                </c:pt>
                <c:pt idx="7">
                  <c:v>23</c:v>
                </c:pt>
                <c:pt idx="8">
                  <c:v>27</c:v>
                </c:pt>
                <c:pt idx="9">
                  <c:v>21</c:v>
                </c:pt>
                <c:pt idx="10">
                  <c:v>19</c:v>
                </c:pt>
                <c:pt idx="11">
                  <c:v>18</c:v>
                </c:pt>
                <c:pt idx="12" formatCode="0">
                  <c:v>21</c:v>
                </c:pt>
                <c:pt idx="13" formatCode="0">
                  <c:v>24</c:v>
                </c:pt>
                <c:pt idx="14" formatCode="0">
                  <c:v>27</c:v>
                </c:pt>
                <c:pt idx="15" formatCode="0">
                  <c:v>20</c:v>
                </c:pt>
                <c:pt idx="16" formatCode="0">
                  <c:v>22</c:v>
                </c:pt>
                <c:pt idx="17" formatCode="0">
                  <c:v>20</c:v>
                </c:pt>
                <c:pt idx="18" formatCode="0">
                  <c:v>21</c:v>
                </c:pt>
              </c:numCache>
            </c:numRef>
          </c:val>
          <c:smooth val="0"/>
          <c:extLst>
            <c:ext xmlns:c16="http://schemas.microsoft.com/office/drawing/2014/chart" uri="{C3380CC4-5D6E-409C-BE32-E72D297353CC}">
              <c16:uniqueId val="{0000002F-CF0E-4889-BE44-FFAB35CFA06D}"/>
            </c:ext>
          </c:extLst>
        </c:ser>
        <c:ser>
          <c:idx val="3"/>
          <c:order val="3"/>
          <c:tx>
            <c:strRef>
              <c:f>Sheet1!$E$1</c:f>
              <c:strCache>
                <c:ptCount val="1"/>
                <c:pt idx="0">
                  <c:v>Conviction on driving licence</c:v>
                </c:pt>
              </c:strCache>
            </c:strRef>
          </c:tx>
          <c:spPr>
            <a:ln w="28575" cap="rnd">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3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3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3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3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35-CF0E-4889-BE44-FFAB35CFA06D}"/>
                </c:ext>
              </c:extLst>
            </c:dLbl>
            <c:dLbl>
              <c:idx val="7"/>
              <c:layout>
                <c:manualLayout>
                  <c:x val="-2.1362124879887187E-2"/>
                  <c:y val="5.6955124256493717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3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3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3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3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3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3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3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3E-CF0E-4889-BE44-FFAB35CFA06D}"/>
                </c:ext>
              </c:extLst>
            </c:dLbl>
            <c:dLbl>
              <c:idx val="16"/>
              <c:delete val="1"/>
              <c:extLst>
                <c:ext xmlns:c15="http://schemas.microsoft.com/office/drawing/2012/chart" uri="{CE6537A1-D6FC-4f65-9D91-7224C49458BB}"/>
                <c:ext xmlns:c16="http://schemas.microsoft.com/office/drawing/2014/chart" uri="{C3380CC4-5D6E-409C-BE32-E72D297353CC}">
                  <c16:uniqueId val="{00000003-5079-4E5B-AD5C-C57C7C940B9B}"/>
                </c:ext>
              </c:extLst>
            </c:dLbl>
            <c:dLbl>
              <c:idx val="17"/>
              <c:delete val="1"/>
              <c:extLst>
                <c:ext xmlns:c15="http://schemas.microsoft.com/office/drawing/2012/chart" uri="{CE6537A1-D6FC-4f65-9D91-7224C49458BB}"/>
                <c:ext xmlns:c16="http://schemas.microsoft.com/office/drawing/2014/chart" uri="{C3380CC4-5D6E-409C-BE32-E72D297353CC}">
                  <c16:uniqueId val="{00000005-FF9E-4B4B-B2D0-F123E2CA36AC}"/>
                </c:ext>
              </c:extLst>
            </c:dLbl>
            <c:dLbl>
              <c:idx val="18"/>
              <c:layout>
                <c:manualLayout>
                  <c:x val="-4.1093611402887205E-3"/>
                  <c:y val="1.846283076798222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294-4738-A2BB-5DCD2CB526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Sheet1!$E$2:$E$20</c:f>
              <c:numCache>
                <c:formatCode>General</c:formatCode>
                <c:ptCount val="19"/>
                <c:pt idx="7">
                  <c:v>8</c:v>
                </c:pt>
                <c:pt idx="8">
                  <c:v>11</c:v>
                </c:pt>
                <c:pt idx="9">
                  <c:v>15</c:v>
                </c:pt>
                <c:pt idx="10">
                  <c:v>15</c:v>
                </c:pt>
                <c:pt idx="11">
                  <c:v>14</c:v>
                </c:pt>
                <c:pt idx="12" formatCode="0">
                  <c:v>16</c:v>
                </c:pt>
                <c:pt idx="13" formatCode="0">
                  <c:v>12</c:v>
                </c:pt>
                <c:pt idx="14" formatCode="0">
                  <c:v>9</c:v>
                </c:pt>
                <c:pt idx="15" formatCode="0">
                  <c:v>19</c:v>
                </c:pt>
                <c:pt idx="16" formatCode="0">
                  <c:v>19</c:v>
                </c:pt>
                <c:pt idx="17" formatCode="0">
                  <c:v>15</c:v>
                </c:pt>
                <c:pt idx="18" formatCode="0">
                  <c:v>18</c:v>
                </c:pt>
              </c:numCache>
            </c:numRef>
          </c:val>
          <c:smooth val="0"/>
          <c:extLst>
            <c:ext xmlns:c16="http://schemas.microsoft.com/office/drawing/2014/chart" uri="{C3380CC4-5D6E-409C-BE32-E72D297353CC}">
              <c16:uniqueId val="{0000003F-CF0E-4889-BE44-FFAB35CFA06D}"/>
            </c:ext>
          </c:extLst>
        </c:ser>
        <c:ser>
          <c:idx val="4"/>
          <c:order val="4"/>
          <c:tx>
            <c:strRef>
              <c:f>Sheet1!$F$1</c:f>
              <c:strCache>
                <c:ptCount val="1"/>
                <c:pt idx="0">
                  <c:v>A verbal warning</c:v>
                </c:pt>
              </c:strCache>
            </c:strRef>
          </c:tx>
          <c:spPr>
            <a:ln w="28575" cap="rnd">
              <a:solidFill>
                <a:schemeClr val="accent5"/>
              </a:solidFill>
              <a:round/>
            </a:ln>
            <a:effectLst/>
          </c:spPr>
          <c:marker>
            <c:symbol val="none"/>
          </c:marker>
          <c:dLbls>
            <c:dLbl>
              <c:idx val="0"/>
              <c:layout>
                <c:manualLayout>
                  <c:x val="-2.2552293018252057E-2"/>
                  <c:y val="-2.73738082145479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FD0-4359-8276-DFD17936801C}"/>
                </c:ext>
              </c:extLst>
            </c:dLbl>
            <c:dLbl>
              <c:idx val="1"/>
              <c:delete val="1"/>
              <c:extLst>
                <c:ext xmlns:c15="http://schemas.microsoft.com/office/drawing/2012/chart" uri="{CE6537A1-D6FC-4f65-9D91-7224C49458BB}"/>
                <c:ext xmlns:c16="http://schemas.microsoft.com/office/drawing/2014/chart" uri="{C3380CC4-5D6E-409C-BE32-E72D297353CC}">
                  <c16:uniqueId val="{00000040-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41-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42-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43-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44-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45-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46-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47-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48-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49-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4A-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4B-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4C-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4D-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4E-CF0E-4889-BE44-FFAB35CFA06D}"/>
                </c:ext>
              </c:extLst>
            </c:dLbl>
            <c:dLbl>
              <c:idx val="16"/>
              <c:delete val="1"/>
              <c:extLst>
                <c:ext xmlns:c15="http://schemas.microsoft.com/office/drawing/2012/chart" uri="{CE6537A1-D6FC-4f65-9D91-7224C49458BB}"/>
                <c:ext xmlns:c16="http://schemas.microsoft.com/office/drawing/2014/chart" uri="{C3380CC4-5D6E-409C-BE32-E72D297353CC}">
                  <c16:uniqueId val="{00000004-5079-4E5B-AD5C-C57C7C940B9B}"/>
                </c:ext>
              </c:extLst>
            </c:dLbl>
            <c:dLbl>
              <c:idx val="17"/>
              <c:delete val="1"/>
              <c:extLst>
                <c:ext xmlns:c15="http://schemas.microsoft.com/office/drawing/2012/chart" uri="{CE6537A1-D6FC-4f65-9D91-7224C49458BB}"/>
                <c:ext xmlns:c16="http://schemas.microsoft.com/office/drawing/2014/chart" uri="{C3380CC4-5D6E-409C-BE32-E72D297353CC}">
                  <c16:uniqueId val="{00000001-3FD0-4359-8276-DFD17936801C}"/>
                </c:ext>
              </c:extLst>
            </c:dLbl>
            <c:dLbl>
              <c:idx val="18"/>
              <c:layout>
                <c:manualLayout>
                  <c:x val="-7.5299259714147262E-3"/>
                  <c:y val="-2.47174362789710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94-4738-A2BB-5DCD2CB526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Sheet1!$F$2:$F$20</c:f>
              <c:numCache>
                <c:formatCode>General</c:formatCode>
                <c:ptCount val="19"/>
                <c:pt idx="0">
                  <c:v>11</c:v>
                </c:pt>
                <c:pt idx="1">
                  <c:v>11</c:v>
                </c:pt>
                <c:pt idx="2">
                  <c:v>13</c:v>
                </c:pt>
                <c:pt idx="3">
                  <c:v>14</c:v>
                </c:pt>
                <c:pt idx="4">
                  <c:v>13</c:v>
                </c:pt>
                <c:pt idx="5">
                  <c:v>12</c:v>
                </c:pt>
                <c:pt idx="6">
                  <c:v>11</c:v>
                </c:pt>
                <c:pt idx="7">
                  <c:v>12</c:v>
                </c:pt>
                <c:pt idx="8">
                  <c:v>13</c:v>
                </c:pt>
                <c:pt idx="9">
                  <c:v>19</c:v>
                </c:pt>
                <c:pt idx="10">
                  <c:v>12</c:v>
                </c:pt>
                <c:pt idx="11">
                  <c:v>15</c:v>
                </c:pt>
                <c:pt idx="12" formatCode="0">
                  <c:v>15</c:v>
                </c:pt>
                <c:pt idx="13" formatCode="0">
                  <c:v>11</c:v>
                </c:pt>
                <c:pt idx="14" formatCode="0">
                  <c:v>6</c:v>
                </c:pt>
                <c:pt idx="15" formatCode="0">
                  <c:v>8</c:v>
                </c:pt>
                <c:pt idx="16" formatCode="0">
                  <c:v>6</c:v>
                </c:pt>
                <c:pt idx="17" formatCode="0">
                  <c:v>8</c:v>
                </c:pt>
                <c:pt idx="18" formatCode="0">
                  <c:v>8</c:v>
                </c:pt>
              </c:numCache>
            </c:numRef>
          </c:val>
          <c:smooth val="0"/>
          <c:extLst>
            <c:ext xmlns:c16="http://schemas.microsoft.com/office/drawing/2014/chart" uri="{C3380CC4-5D6E-409C-BE32-E72D297353CC}">
              <c16:uniqueId val="{0000004F-CF0E-4889-BE44-FFAB35CFA06D}"/>
            </c:ext>
          </c:extLst>
        </c:ser>
        <c:ser>
          <c:idx val="5"/>
          <c:order val="5"/>
          <c:tx>
            <c:strRef>
              <c:f>Sheet1!$G$1</c:f>
              <c:strCache>
                <c:ptCount val="1"/>
                <c:pt idx="0">
                  <c:v>A criminal record</c:v>
                </c:pt>
              </c:strCache>
            </c:strRef>
          </c:tx>
          <c:spPr>
            <a:ln w="28575" cap="rnd">
              <a:solidFill>
                <a:schemeClr val="accent6"/>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50-CF0E-4889-BE44-FFAB35CFA06D}"/>
                </c:ext>
              </c:extLst>
            </c:dLbl>
            <c:dLbl>
              <c:idx val="1"/>
              <c:delete val="1"/>
              <c:extLst>
                <c:ext xmlns:c15="http://schemas.microsoft.com/office/drawing/2012/chart" uri="{CE6537A1-D6FC-4f65-9D91-7224C49458BB}"/>
                <c:ext xmlns:c16="http://schemas.microsoft.com/office/drawing/2014/chart" uri="{C3380CC4-5D6E-409C-BE32-E72D297353CC}">
                  <c16:uniqueId val="{00000051-CF0E-4889-BE44-FFAB35CFA06D}"/>
                </c:ext>
              </c:extLst>
            </c:dLbl>
            <c:dLbl>
              <c:idx val="2"/>
              <c:delete val="1"/>
              <c:extLst>
                <c:ext xmlns:c15="http://schemas.microsoft.com/office/drawing/2012/chart" uri="{CE6537A1-D6FC-4f65-9D91-7224C49458BB}"/>
                <c:ext xmlns:c16="http://schemas.microsoft.com/office/drawing/2014/chart" uri="{C3380CC4-5D6E-409C-BE32-E72D297353CC}">
                  <c16:uniqueId val="{00000052-CF0E-4889-BE44-FFAB35CFA06D}"/>
                </c:ext>
              </c:extLst>
            </c:dLbl>
            <c:dLbl>
              <c:idx val="3"/>
              <c:delete val="1"/>
              <c:extLst>
                <c:ext xmlns:c15="http://schemas.microsoft.com/office/drawing/2012/chart" uri="{CE6537A1-D6FC-4f65-9D91-7224C49458BB}"/>
                <c:ext xmlns:c16="http://schemas.microsoft.com/office/drawing/2014/chart" uri="{C3380CC4-5D6E-409C-BE32-E72D297353CC}">
                  <c16:uniqueId val="{00000053-CF0E-4889-BE44-FFAB35CFA06D}"/>
                </c:ext>
              </c:extLst>
            </c:dLbl>
            <c:dLbl>
              <c:idx val="4"/>
              <c:delete val="1"/>
              <c:extLst>
                <c:ext xmlns:c15="http://schemas.microsoft.com/office/drawing/2012/chart" uri="{CE6537A1-D6FC-4f65-9D91-7224C49458BB}"/>
                <c:ext xmlns:c16="http://schemas.microsoft.com/office/drawing/2014/chart" uri="{C3380CC4-5D6E-409C-BE32-E72D297353CC}">
                  <c16:uniqueId val="{00000054-CF0E-4889-BE44-FFAB35CFA06D}"/>
                </c:ext>
              </c:extLst>
            </c:dLbl>
            <c:dLbl>
              <c:idx val="5"/>
              <c:delete val="1"/>
              <c:extLst>
                <c:ext xmlns:c15="http://schemas.microsoft.com/office/drawing/2012/chart" uri="{CE6537A1-D6FC-4f65-9D91-7224C49458BB}"/>
                <c:ext xmlns:c16="http://schemas.microsoft.com/office/drawing/2014/chart" uri="{C3380CC4-5D6E-409C-BE32-E72D297353CC}">
                  <c16:uniqueId val="{00000055-CF0E-4889-BE44-FFAB35CFA06D}"/>
                </c:ext>
              </c:extLst>
            </c:dLbl>
            <c:dLbl>
              <c:idx val="6"/>
              <c:delete val="1"/>
              <c:extLst>
                <c:ext xmlns:c15="http://schemas.microsoft.com/office/drawing/2012/chart" uri="{CE6537A1-D6FC-4f65-9D91-7224C49458BB}"/>
                <c:ext xmlns:c16="http://schemas.microsoft.com/office/drawing/2014/chart" uri="{C3380CC4-5D6E-409C-BE32-E72D297353CC}">
                  <c16:uniqueId val="{00000056-CF0E-4889-BE44-FFAB35CFA06D}"/>
                </c:ext>
              </c:extLst>
            </c:dLbl>
            <c:dLbl>
              <c:idx val="7"/>
              <c:delete val="1"/>
              <c:extLst>
                <c:ext xmlns:c15="http://schemas.microsoft.com/office/drawing/2012/chart" uri="{CE6537A1-D6FC-4f65-9D91-7224C49458BB}"/>
                <c:ext xmlns:c16="http://schemas.microsoft.com/office/drawing/2014/chart" uri="{C3380CC4-5D6E-409C-BE32-E72D297353CC}">
                  <c16:uniqueId val="{00000057-CF0E-4889-BE44-FFAB35CFA06D}"/>
                </c:ext>
              </c:extLst>
            </c:dLbl>
            <c:dLbl>
              <c:idx val="8"/>
              <c:delete val="1"/>
              <c:extLst>
                <c:ext xmlns:c15="http://schemas.microsoft.com/office/drawing/2012/chart" uri="{CE6537A1-D6FC-4f65-9D91-7224C49458BB}"/>
                <c:ext xmlns:c16="http://schemas.microsoft.com/office/drawing/2014/chart" uri="{C3380CC4-5D6E-409C-BE32-E72D297353CC}">
                  <c16:uniqueId val="{00000058-CF0E-4889-BE44-FFAB35CFA06D}"/>
                </c:ext>
              </c:extLst>
            </c:dLbl>
            <c:dLbl>
              <c:idx val="9"/>
              <c:delete val="1"/>
              <c:extLst>
                <c:ext xmlns:c15="http://schemas.microsoft.com/office/drawing/2012/chart" uri="{CE6537A1-D6FC-4f65-9D91-7224C49458BB}"/>
                <c:ext xmlns:c16="http://schemas.microsoft.com/office/drawing/2014/chart" uri="{C3380CC4-5D6E-409C-BE32-E72D297353CC}">
                  <c16:uniqueId val="{00000059-CF0E-4889-BE44-FFAB35CFA06D}"/>
                </c:ext>
              </c:extLst>
            </c:dLbl>
            <c:dLbl>
              <c:idx val="10"/>
              <c:delete val="1"/>
              <c:extLst>
                <c:ext xmlns:c15="http://schemas.microsoft.com/office/drawing/2012/chart" uri="{CE6537A1-D6FC-4f65-9D91-7224C49458BB}"/>
                <c:ext xmlns:c16="http://schemas.microsoft.com/office/drawing/2014/chart" uri="{C3380CC4-5D6E-409C-BE32-E72D297353CC}">
                  <c16:uniqueId val="{0000005A-CF0E-4889-BE44-FFAB35CFA06D}"/>
                </c:ext>
              </c:extLst>
            </c:dLbl>
            <c:dLbl>
              <c:idx val="11"/>
              <c:delete val="1"/>
              <c:extLst>
                <c:ext xmlns:c15="http://schemas.microsoft.com/office/drawing/2012/chart" uri="{CE6537A1-D6FC-4f65-9D91-7224C49458BB}"/>
                <c:ext xmlns:c16="http://schemas.microsoft.com/office/drawing/2014/chart" uri="{C3380CC4-5D6E-409C-BE32-E72D297353CC}">
                  <c16:uniqueId val="{0000005B-CF0E-4889-BE44-FFAB35CFA06D}"/>
                </c:ext>
              </c:extLst>
            </c:dLbl>
            <c:dLbl>
              <c:idx val="12"/>
              <c:delete val="1"/>
              <c:extLst>
                <c:ext xmlns:c15="http://schemas.microsoft.com/office/drawing/2012/chart" uri="{CE6537A1-D6FC-4f65-9D91-7224C49458BB}"/>
                <c:ext xmlns:c16="http://schemas.microsoft.com/office/drawing/2014/chart" uri="{C3380CC4-5D6E-409C-BE32-E72D297353CC}">
                  <c16:uniqueId val="{0000005C-CF0E-4889-BE44-FFAB35CFA06D}"/>
                </c:ext>
              </c:extLst>
            </c:dLbl>
            <c:dLbl>
              <c:idx val="13"/>
              <c:delete val="1"/>
              <c:extLst>
                <c:ext xmlns:c15="http://schemas.microsoft.com/office/drawing/2012/chart" uri="{CE6537A1-D6FC-4f65-9D91-7224C49458BB}"/>
                <c:ext xmlns:c16="http://schemas.microsoft.com/office/drawing/2014/chart" uri="{C3380CC4-5D6E-409C-BE32-E72D297353CC}">
                  <c16:uniqueId val="{0000005D-CF0E-4889-BE44-FFAB35CFA06D}"/>
                </c:ext>
              </c:extLst>
            </c:dLbl>
            <c:dLbl>
              <c:idx val="14"/>
              <c:delete val="1"/>
              <c:extLst>
                <c:ext xmlns:c15="http://schemas.microsoft.com/office/drawing/2012/chart" uri="{CE6537A1-D6FC-4f65-9D91-7224C49458BB}"/>
                <c:ext xmlns:c16="http://schemas.microsoft.com/office/drawing/2014/chart" uri="{C3380CC4-5D6E-409C-BE32-E72D297353CC}">
                  <c16:uniqueId val="{0000005E-CF0E-4889-BE44-FFAB35CFA06D}"/>
                </c:ext>
              </c:extLst>
            </c:dLbl>
            <c:dLbl>
              <c:idx val="15"/>
              <c:delete val="1"/>
              <c:extLst>
                <c:ext xmlns:c15="http://schemas.microsoft.com/office/drawing/2012/chart" uri="{CE6537A1-D6FC-4f65-9D91-7224C49458BB}"/>
                <c:ext xmlns:c16="http://schemas.microsoft.com/office/drawing/2014/chart" uri="{C3380CC4-5D6E-409C-BE32-E72D297353CC}">
                  <c16:uniqueId val="{0000005F-CF0E-4889-BE44-FFAB35CFA06D}"/>
                </c:ext>
              </c:extLst>
            </c:dLbl>
            <c:dLbl>
              <c:idx val="16"/>
              <c:delete val="1"/>
              <c:extLst>
                <c:ext xmlns:c15="http://schemas.microsoft.com/office/drawing/2012/chart" uri="{CE6537A1-D6FC-4f65-9D91-7224C49458BB}"/>
                <c:ext xmlns:c16="http://schemas.microsoft.com/office/drawing/2014/chart" uri="{C3380CC4-5D6E-409C-BE32-E72D297353CC}">
                  <c16:uniqueId val="{00000005-5079-4E5B-AD5C-C57C7C940B9B}"/>
                </c:ext>
              </c:extLst>
            </c:dLbl>
            <c:dLbl>
              <c:idx val="17"/>
              <c:delete val="1"/>
              <c:extLst>
                <c:ext xmlns:c15="http://schemas.microsoft.com/office/drawing/2012/chart" uri="{CE6537A1-D6FC-4f65-9D91-7224C49458BB}"/>
                <c:ext xmlns:c16="http://schemas.microsoft.com/office/drawing/2014/chart" uri="{C3380CC4-5D6E-409C-BE32-E72D297353CC}">
                  <c16:uniqueId val="{00000004-FF9E-4B4B-B2D0-F123E2CA36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Sheet1!$G$2:$G$20</c:f>
              <c:numCache>
                <c:formatCode>General</c:formatCode>
                <c:ptCount val="19"/>
                <c:pt idx="0">
                  <c:v>8</c:v>
                </c:pt>
                <c:pt idx="1">
                  <c:v>5</c:v>
                </c:pt>
                <c:pt idx="2">
                  <c:v>4</c:v>
                </c:pt>
                <c:pt idx="3">
                  <c:v>5</c:v>
                </c:pt>
                <c:pt idx="4">
                  <c:v>6</c:v>
                </c:pt>
                <c:pt idx="5">
                  <c:v>6</c:v>
                </c:pt>
                <c:pt idx="6">
                  <c:v>6</c:v>
                </c:pt>
                <c:pt idx="7">
                  <c:v>5</c:v>
                </c:pt>
                <c:pt idx="8">
                  <c:v>5</c:v>
                </c:pt>
                <c:pt idx="9">
                  <c:v>6</c:v>
                </c:pt>
                <c:pt idx="10">
                  <c:v>6</c:v>
                </c:pt>
                <c:pt idx="11">
                  <c:v>6</c:v>
                </c:pt>
                <c:pt idx="12" formatCode="0">
                  <c:v>6</c:v>
                </c:pt>
                <c:pt idx="13" formatCode="0">
                  <c:v>6</c:v>
                </c:pt>
                <c:pt idx="14" formatCode="0">
                  <c:v>4</c:v>
                </c:pt>
                <c:pt idx="15" formatCode="0">
                  <c:v>6</c:v>
                </c:pt>
                <c:pt idx="16" formatCode="0">
                  <c:v>4</c:v>
                </c:pt>
                <c:pt idx="17" formatCode="0">
                  <c:v>5</c:v>
                </c:pt>
                <c:pt idx="18" formatCode="0">
                  <c:v>7</c:v>
                </c:pt>
              </c:numCache>
            </c:numRef>
          </c:val>
          <c:smooth val="0"/>
          <c:extLst>
            <c:ext xmlns:c16="http://schemas.microsoft.com/office/drawing/2014/chart" uri="{C3380CC4-5D6E-409C-BE32-E72D297353CC}">
              <c16:uniqueId val="{00000060-CF0E-4889-BE44-FFAB35CFA06D}"/>
            </c:ext>
          </c:extLst>
        </c:ser>
        <c:dLbls>
          <c:dLblPos val="t"/>
          <c:showLegendKey val="0"/>
          <c:showVal val="1"/>
          <c:showCatName val="0"/>
          <c:showSerName val="0"/>
          <c:showPercent val="0"/>
          <c:showBubbleSize val="0"/>
        </c:dLbls>
        <c:smooth val="0"/>
        <c:axId val="1811309024"/>
        <c:axId val="1811310656"/>
      </c:lineChart>
      <c:catAx>
        <c:axId val="181130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0" i="0" u="none" strike="noStrike" kern="1200" baseline="0">
                <a:solidFill>
                  <a:schemeClr val="tx1"/>
                </a:solidFill>
                <a:latin typeface="+mn-lt"/>
                <a:ea typeface="+mn-ea"/>
                <a:cs typeface="+mn-cs"/>
              </a:defRPr>
            </a:pPr>
            <a:endParaRPr lang="en-US"/>
          </a:p>
        </c:txPr>
        <c:crossAx val="1811310656"/>
        <c:crosses val="autoZero"/>
        <c:auto val="1"/>
        <c:lblAlgn val="ctr"/>
        <c:lblOffset val="100"/>
        <c:noMultiLvlLbl val="0"/>
      </c:catAx>
      <c:valAx>
        <c:axId val="181131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09024"/>
        <c:crosses val="autoZero"/>
        <c:crossBetween val="between"/>
      </c:valAx>
      <c:spPr>
        <a:noFill/>
        <a:ln>
          <a:noFill/>
        </a:ln>
        <a:effectLst/>
      </c:spPr>
    </c:plotArea>
    <c:legend>
      <c:legendPos val="r"/>
      <c:layout>
        <c:manualLayout>
          <c:xMode val="edge"/>
          <c:yMode val="edge"/>
          <c:x val="0.80538894845427444"/>
          <c:y val="0.18419257444857109"/>
          <c:w val="0.19373809820516327"/>
          <c:h val="0.645187021714189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claiming to have driven when feeling tired or sleepy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5385328542445547E-2"/>
          <c:y val="2.2629583111926966E-2"/>
          <c:w val="0.94540474093797211"/>
          <c:h val="0.7277106022605021"/>
        </c:manualLayout>
      </c:layout>
      <c:lineChart>
        <c:grouping val="standard"/>
        <c:varyColors val="0"/>
        <c:ser>
          <c:idx val="0"/>
          <c:order val="0"/>
          <c:tx>
            <c:strRef>
              <c:f>Sheet1!$B$1</c:f>
              <c:strCache>
                <c:ptCount val="1"/>
                <c:pt idx="0">
                  <c:v>Carried on driving when you are aware of feeling tired or sleepy*</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B8-4088-BB1F-31C005E4D487}"/>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922-466F-AB4C-2804A593E3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22</c:v>
                </c:pt>
                <c:pt idx="1">
                  <c:v>21</c:v>
                </c:pt>
                <c:pt idx="2">
                  <c:v>20</c:v>
                </c:pt>
                <c:pt idx="3">
                  <c:v>20</c:v>
                </c:pt>
                <c:pt idx="4">
                  <c:v>24</c:v>
                </c:pt>
                <c:pt idx="5">
                  <c:v>19</c:v>
                </c:pt>
                <c:pt idx="6">
                  <c:v>19</c:v>
                </c:pt>
                <c:pt idx="7">
                  <c:v>29</c:v>
                </c:pt>
                <c:pt idx="8">
                  <c:v>28</c:v>
                </c:pt>
                <c:pt idx="9">
                  <c:v>27</c:v>
                </c:pt>
                <c:pt idx="10">
                  <c:v>23</c:v>
                </c:pt>
                <c:pt idx="11">
                  <c:v>24</c:v>
                </c:pt>
                <c:pt idx="12">
                  <c:v>24</c:v>
                </c:pt>
                <c:pt idx="13">
                  <c:v>26</c:v>
                </c:pt>
                <c:pt idx="14">
                  <c:v>17</c:v>
                </c:pt>
                <c:pt idx="15">
                  <c:v>15</c:v>
                </c:pt>
                <c:pt idx="16">
                  <c:v>19</c:v>
                </c:pt>
                <c:pt idx="17">
                  <c:v>11</c:v>
                </c:pt>
                <c:pt idx="18">
                  <c:v>15</c:v>
                </c:pt>
              </c:numCache>
            </c:numRef>
          </c:val>
          <c:smooth val="0"/>
          <c:extLst>
            <c:ext xmlns:c16="http://schemas.microsoft.com/office/drawing/2014/chart" uri="{C3380CC4-5D6E-409C-BE32-E72D297353CC}">
              <c16:uniqueId val="{0000000D-C6D7-4B94-8BFB-39861A2AD40B}"/>
            </c:ext>
          </c:extLst>
        </c:ser>
        <c:ser>
          <c:idx val="1"/>
          <c:order val="1"/>
          <c:tx>
            <c:strRef>
              <c:f>Sheet1!$C$1</c:f>
              <c:strCache>
                <c:ptCount val="1"/>
                <c:pt idx="0">
                  <c:v>Overtaken when you think you will just make 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Ref>
          </c:val>
          <c:smooth val="0"/>
          <c:extLst>
            <c:ext xmlns:c16="http://schemas.microsoft.com/office/drawing/2014/chart" uri="{C3380CC4-5D6E-409C-BE32-E72D297353CC}">
              <c16:uniqueId val="{00000010-C6D7-4B94-8BFB-39861A2AD40B}"/>
            </c:ext>
          </c:extLst>
        </c:ser>
        <c:dLbls>
          <c:showLegendKey val="0"/>
          <c:showVal val="0"/>
          <c:showCatName val="0"/>
          <c:showSerName val="0"/>
          <c:showPercent val="0"/>
          <c:showBubbleSize val="0"/>
        </c:dLbls>
        <c:smooth val="0"/>
        <c:axId val="1935889328"/>
        <c:axId val="1935887152"/>
      </c:lineChart>
      <c:catAx>
        <c:axId val="1935889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5887152"/>
        <c:crosses val="autoZero"/>
        <c:auto val="1"/>
        <c:lblAlgn val="ctr"/>
        <c:lblOffset val="100"/>
        <c:noMultiLvlLbl val="0"/>
      </c:catAx>
      <c:valAx>
        <c:axId val="1935887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93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0709634959851"/>
          <c:y val="0.27691137537047411"/>
          <c:w val="0.69472847672568505"/>
          <c:h val="0.63636538042211832"/>
        </c:manualLayout>
      </c:layout>
      <c:barChart>
        <c:barDir val="col"/>
        <c:grouping val="percentStacked"/>
        <c:varyColors val="0"/>
        <c:ser>
          <c:idx val="8"/>
          <c:order val="0"/>
          <c:tx>
            <c:strRef>
              <c:f>Sheet1!$B$1</c:f>
              <c:strCache>
                <c:ptCount val="1"/>
                <c:pt idx="0">
                  <c:v>Never</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Feb '22</c:v>
                </c:pt>
                <c:pt idx="1">
                  <c:v>Aug '21</c:v>
                </c:pt>
                <c:pt idx="2">
                  <c:v>Feb '21</c:v>
                </c:pt>
                <c:pt idx="3">
                  <c:v>Aug '20</c:v>
                </c:pt>
              </c:strCache>
            </c:strRef>
          </c:cat>
          <c:val>
            <c:numRef>
              <c:f>Sheet1!$B$2:$B$5</c:f>
              <c:numCache>
                <c:formatCode>General</c:formatCode>
                <c:ptCount val="4"/>
                <c:pt idx="0">
                  <c:v>6</c:v>
                </c:pt>
                <c:pt idx="1">
                  <c:v>5</c:v>
                </c:pt>
                <c:pt idx="2">
                  <c:v>4</c:v>
                </c:pt>
                <c:pt idx="3">
                  <c:v>5</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Rarely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Feb '22</c:v>
                </c:pt>
                <c:pt idx="1">
                  <c:v>Aug '21</c:v>
                </c:pt>
                <c:pt idx="2">
                  <c:v>Feb '21</c:v>
                </c:pt>
                <c:pt idx="3">
                  <c:v>Aug '20</c:v>
                </c:pt>
              </c:strCache>
            </c:strRef>
          </c:cat>
          <c:val>
            <c:numRef>
              <c:f>Sheet1!$C$2:$C$5</c:f>
              <c:numCache>
                <c:formatCode>General</c:formatCode>
                <c:ptCount val="4"/>
                <c:pt idx="0">
                  <c:v>12</c:v>
                </c:pt>
                <c:pt idx="1">
                  <c:v>10</c:v>
                </c:pt>
                <c:pt idx="2">
                  <c:v>15</c:v>
                </c:pt>
                <c:pt idx="3">
                  <c:v>12</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Occasionally</c:v>
                </c:pt>
              </c:strCache>
            </c:strRef>
          </c:tx>
          <c:spPr>
            <a:solidFill>
              <a:srgbClr val="BAE18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Feb '22</c:v>
                </c:pt>
                <c:pt idx="1">
                  <c:v>Aug '21</c:v>
                </c:pt>
                <c:pt idx="2">
                  <c:v>Feb '21</c:v>
                </c:pt>
                <c:pt idx="3">
                  <c:v>Aug '20</c:v>
                </c:pt>
              </c:strCache>
            </c:strRef>
          </c:cat>
          <c:val>
            <c:numRef>
              <c:f>Sheet1!$D$2:$D$5</c:f>
              <c:numCache>
                <c:formatCode>General</c:formatCode>
                <c:ptCount val="4"/>
                <c:pt idx="0">
                  <c:v>19</c:v>
                </c:pt>
                <c:pt idx="1">
                  <c:v>22</c:v>
                </c:pt>
                <c:pt idx="2">
                  <c:v>20</c:v>
                </c:pt>
                <c:pt idx="3">
                  <c:v>26</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Nearly always</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Feb '22</c:v>
                </c:pt>
                <c:pt idx="1">
                  <c:v>Aug '21</c:v>
                </c:pt>
                <c:pt idx="2">
                  <c:v>Feb '21</c:v>
                </c:pt>
                <c:pt idx="3">
                  <c:v>Aug '20</c:v>
                </c:pt>
              </c:strCache>
            </c:strRef>
          </c:cat>
          <c:val>
            <c:numRef>
              <c:f>Sheet1!$E$2:$E$5</c:f>
              <c:numCache>
                <c:formatCode>General</c:formatCode>
                <c:ptCount val="4"/>
                <c:pt idx="0">
                  <c:v>29</c:v>
                </c:pt>
                <c:pt idx="1">
                  <c:v>31</c:v>
                </c:pt>
                <c:pt idx="2">
                  <c:v>33</c:v>
                </c:pt>
                <c:pt idx="3">
                  <c:v>29</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Always</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Feb '22</c:v>
                </c:pt>
                <c:pt idx="1">
                  <c:v>Aug '21</c:v>
                </c:pt>
                <c:pt idx="2">
                  <c:v>Feb '21</c:v>
                </c:pt>
                <c:pt idx="3">
                  <c:v>Aug '20</c:v>
                </c:pt>
              </c:strCache>
            </c:strRef>
          </c:cat>
          <c:val>
            <c:numRef>
              <c:f>Sheet1!$F$2:$F$5</c:f>
              <c:numCache>
                <c:formatCode>General</c:formatCode>
                <c:ptCount val="4"/>
                <c:pt idx="0">
                  <c:v>35</c:v>
                </c:pt>
                <c:pt idx="1">
                  <c:v>32</c:v>
                </c:pt>
                <c:pt idx="2">
                  <c:v>28</c:v>
                </c:pt>
                <c:pt idx="3">
                  <c:v>28</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50"/>
        <c:overlap val="100"/>
        <c:axId val="1935884976"/>
        <c:axId val="1935888784"/>
      </c:barChart>
      <c:catAx>
        <c:axId val="193588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88784"/>
        <c:crosses val="autoZero"/>
        <c:auto val="1"/>
        <c:lblAlgn val="ctr"/>
        <c:lblOffset val="100"/>
        <c:noMultiLvlLbl val="0"/>
      </c:catAx>
      <c:valAx>
        <c:axId val="1935888784"/>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4976"/>
        <c:crosses val="autoZero"/>
        <c:crossBetween val="between"/>
      </c:valAx>
      <c:spPr>
        <a:noFill/>
        <a:ln>
          <a:noFill/>
        </a:ln>
        <a:effectLst/>
      </c:spPr>
    </c:plotArea>
    <c:legend>
      <c:legendPos val="l"/>
      <c:layout>
        <c:manualLayout>
          <c:xMode val="edge"/>
          <c:yMode val="edge"/>
          <c:x val="1.0566564782055587E-2"/>
          <c:y val="0.28870779444626066"/>
          <c:w val="0.2167195503358143"/>
          <c:h val="0.50507259293900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who always/nearly always/occasionally…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38131271507383641"/>
          <c:y val="0.16608666248007342"/>
          <c:w val="0.25765237210643765"/>
          <c:h val="0.76119317907347472"/>
        </c:manualLayout>
      </c:layout>
      <c:lineChart>
        <c:grouping val="standard"/>
        <c:varyColors val="0"/>
        <c:ser>
          <c:idx val="1"/>
          <c:order val="0"/>
          <c:tx>
            <c:strRef>
              <c:f>Sheet1!$B$1</c:f>
              <c:strCache>
                <c:ptCount val="1"/>
                <c:pt idx="0">
                  <c:v>Drive when you know you are tired</c:v>
                </c:pt>
              </c:strCache>
            </c:strRef>
          </c:tx>
          <c:spPr>
            <a:ln w="28575"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EE-4A22-A374-06102412EB52}"/>
                </c:ext>
              </c:extLst>
            </c:dLbl>
            <c:dLbl>
              <c:idx val="1"/>
              <c:delete val="1"/>
              <c:extLst>
                <c:ext xmlns:c15="http://schemas.microsoft.com/office/drawing/2012/chart" uri="{CE6537A1-D6FC-4f65-9D91-7224C49458BB}"/>
                <c:ext xmlns:c16="http://schemas.microsoft.com/office/drawing/2014/chart" uri="{C3380CC4-5D6E-409C-BE32-E72D297353CC}">
                  <c16:uniqueId val="{00000001-CDA7-41DA-92CB-31C039BE06A1}"/>
                </c:ext>
              </c:extLst>
            </c:dLbl>
            <c:dLbl>
              <c:idx val="2"/>
              <c:delete val="1"/>
              <c:extLst>
                <c:ext xmlns:c15="http://schemas.microsoft.com/office/drawing/2012/chart" uri="{CE6537A1-D6FC-4f65-9D91-7224C49458BB}"/>
                <c:ext xmlns:c16="http://schemas.microsoft.com/office/drawing/2014/chart" uri="{C3380CC4-5D6E-409C-BE32-E72D297353CC}">
                  <c16:uniqueId val="{00000002-8E0F-4963-A829-02C385AC6BD5}"/>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0EE-4A22-A374-06102412E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Aug '20</c:v>
                </c:pt>
                <c:pt idx="1">
                  <c:v>Feb '21</c:v>
                </c:pt>
                <c:pt idx="2">
                  <c:v>Aug '21</c:v>
                </c:pt>
                <c:pt idx="3">
                  <c:v>Feb '22</c:v>
                </c:pt>
              </c:strCache>
            </c:strRef>
          </c:cat>
          <c:val>
            <c:numRef>
              <c:f>Sheet1!$B$2:$B$8</c:f>
              <c:numCache>
                <c:formatCode>General</c:formatCode>
                <c:ptCount val="4"/>
                <c:pt idx="0">
                  <c:v>33</c:v>
                </c:pt>
                <c:pt idx="1">
                  <c:v>32</c:v>
                </c:pt>
                <c:pt idx="2">
                  <c:v>27</c:v>
                </c:pt>
                <c:pt idx="3">
                  <c:v>30</c:v>
                </c:pt>
              </c:numCache>
            </c:numRef>
          </c:val>
          <c:smooth val="0"/>
          <c:extLst>
            <c:ext xmlns:c16="http://schemas.microsoft.com/office/drawing/2014/chart" uri="{C3380CC4-5D6E-409C-BE32-E72D297353CC}">
              <c16:uniqueId val="{00000019-356D-404C-B0F7-BB29D2E892FA}"/>
            </c:ext>
          </c:extLst>
        </c:ser>
        <c:ser>
          <c:idx val="2"/>
          <c:order val="1"/>
          <c:tx>
            <c:strRef>
              <c:f>Sheet1!$C$1</c:f>
              <c:strCache>
                <c:ptCount val="1"/>
                <c:pt idx="0">
                  <c:v>Drive after less than 5 hours of sleep</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BD-4E70-A432-B82E7193E7FC}"/>
                </c:ext>
              </c:extLst>
            </c:dLbl>
            <c:dLbl>
              <c:idx val="1"/>
              <c:delete val="1"/>
              <c:extLst>
                <c:ext xmlns:c15="http://schemas.microsoft.com/office/drawing/2012/chart" uri="{CE6537A1-D6FC-4f65-9D91-7224C49458BB}"/>
                <c:ext xmlns:c16="http://schemas.microsoft.com/office/drawing/2014/chart" uri="{C3380CC4-5D6E-409C-BE32-E72D297353CC}">
                  <c16:uniqueId val="{00000001-AEBD-4E70-A432-B82E7193E7FC}"/>
                </c:ext>
              </c:extLst>
            </c:dLbl>
            <c:dLbl>
              <c:idx val="2"/>
              <c:delete val="1"/>
              <c:extLst>
                <c:ext xmlns:c15="http://schemas.microsoft.com/office/drawing/2012/chart" uri="{CE6537A1-D6FC-4f65-9D91-7224C49458BB}"/>
                <c:ext xmlns:c16="http://schemas.microsoft.com/office/drawing/2014/chart" uri="{C3380CC4-5D6E-409C-BE32-E72D297353CC}">
                  <c16:uniqueId val="{00000001-8E0F-4963-A829-02C385AC6BD5}"/>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0EE-4A22-A374-06102412E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Aug '20</c:v>
                </c:pt>
                <c:pt idx="1">
                  <c:v>Feb '21</c:v>
                </c:pt>
                <c:pt idx="2">
                  <c:v>Aug '21</c:v>
                </c:pt>
                <c:pt idx="3">
                  <c:v>Feb '22</c:v>
                </c:pt>
              </c:strCache>
            </c:strRef>
          </c:cat>
          <c:val>
            <c:numRef>
              <c:f>Sheet1!$C$2:$C$8</c:f>
              <c:numCache>
                <c:formatCode>General</c:formatCode>
                <c:ptCount val="4"/>
                <c:pt idx="0">
                  <c:v>24</c:v>
                </c:pt>
                <c:pt idx="1">
                  <c:v>30</c:v>
                </c:pt>
                <c:pt idx="2">
                  <c:v>27</c:v>
                </c:pt>
                <c:pt idx="3">
                  <c:v>27</c:v>
                </c:pt>
              </c:numCache>
            </c:numRef>
          </c:val>
          <c:smooth val="0"/>
          <c:extLst>
            <c:ext xmlns:c16="http://schemas.microsoft.com/office/drawing/2014/chart" uri="{C3380CC4-5D6E-409C-BE32-E72D297353CC}">
              <c16:uniqueId val="{00000025-356D-404C-B0F7-BB29D2E892FA}"/>
            </c:ext>
          </c:extLst>
        </c:ser>
        <c:dLbls>
          <c:dLblPos val="t"/>
          <c:showLegendKey val="0"/>
          <c:showVal val="1"/>
          <c:showCatName val="0"/>
          <c:showSerName val="0"/>
          <c:showPercent val="0"/>
          <c:showBubbleSize val="0"/>
        </c:dLbls>
        <c:smooth val="0"/>
        <c:axId val="1935886064"/>
        <c:axId val="1935896944"/>
      </c:lineChart>
      <c:catAx>
        <c:axId val="1935886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6944"/>
        <c:crosses val="autoZero"/>
        <c:auto val="1"/>
        <c:lblAlgn val="ctr"/>
        <c:lblOffset val="100"/>
        <c:noMultiLvlLbl val="0"/>
      </c:catAx>
      <c:valAx>
        <c:axId val="193589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6064"/>
        <c:crosses val="autoZero"/>
        <c:crossBetween val="between"/>
        <c:majorUnit val="10"/>
      </c:valAx>
      <c:spPr>
        <a:noFill/>
        <a:ln>
          <a:noFill/>
        </a:ln>
        <a:effectLst/>
      </c:spPr>
    </c:plotArea>
    <c:legend>
      <c:legendPos val="r"/>
      <c:layout>
        <c:manualLayout>
          <c:xMode val="edge"/>
          <c:yMode val="edge"/>
          <c:x val="0.68954596634159471"/>
          <c:y val="0.30206487609294236"/>
          <c:w val="0.31045403365840518"/>
          <c:h val="0.366606927201584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20709634959851"/>
          <c:y val="0.27691137537047411"/>
          <c:w val="0.69472847672568505"/>
          <c:h val="0.63636538042211832"/>
        </c:manualLayout>
      </c:layout>
      <c:barChart>
        <c:barDir val="col"/>
        <c:grouping val="percentStacked"/>
        <c:varyColors val="0"/>
        <c:ser>
          <c:idx val="8"/>
          <c:order val="0"/>
          <c:tx>
            <c:strRef>
              <c:f>Sheet1!$B$1</c:f>
              <c:strCache>
                <c:ptCount val="1"/>
                <c:pt idx="0">
                  <c:v>Disagree strongly (-2)</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7DE-4C64-878C-FCC8BB22E2F8}"/>
                </c:ext>
              </c:extLst>
            </c:dLbl>
            <c:dLbl>
              <c:idx val="1"/>
              <c:delete val="1"/>
              <c:extLst>
                <c:ext xmlns:c15="http://schemas.microsoft.com/office/drawing/2012/chart" uri="{CE6537A1-D6FC-4f65-9D91-7224C49458BB}"/>
                <c:ext xmlns:c16="http://schemas.microsoft.com/office/drawing/2014/chart" uri="{C3380CC4-5D6E-409C-BE32-E72D297353CC}">
                  <c16:uniqueId val="{00000005-E7DE-4C64-878C-FCC8BB22E2F8}"/>
                </c:ext>
              </c:extLst>
            </c:dLbl>
            <c:dLbl>
              <c:idx val="2"/>
              <c:delete val="1"/>
              <c:extLst>
                <c:ext xmlns:c15="http://schemas.microsoft.com/office/drawing/2012/chart" uri="{CE6537A1-D6FC-4f65-9D91-7224C49458BB}"/>
                <c:ext xmlns:c16="http://schemas.microsoft.com/office/drawing/2014/chart" uri="{C3380CC4-5D6E-409C-BE32-E72D297353CC}">
                  <c16:uniqueId val="{00000003-E7DE-4C64-878C-FCC8BB22E2F8}"/>
                </c:ext>
              </c:extLst>
            </c:dLbl>
            <c:dLbl>
              <c:idx val="3"/>
              <c:delete val="1"/>
              <c:extLst>
                <c:ext xmlns:c15="http://schemas.microsoft.com/office/drawing/2012/chart" uri="{CE6537A1-D6FC-4f65-9D91-7224C49458BB}"/>
                <c:ext xmlns:c16="http://schemas.microsoft.com/office/drawing/2014/chart" uri="{C3380CC4-5D6E-409C-BE32-E72D297353CC}">
                  <c16:uniqueId val="{00000001-E7DE-4C64-878C-FCC8BB22E2F8}"/>
                </c:ext>
              </c:extLst>
            </c:dLbl>
            <c:dLbl>
              <c:idx val="6"/>
              <c:delete val="1"/>
              <c:extLst>
                <c:ext xmlns:c15="http://schemas.microsoft.com/office/drawing/2012/chart" uri="{CE6537A1-D6FC-4f65-9D91-7224C49458BB}"/>
                <c:ext xmlns:c16="http://schemas.microsoft.com/office/drawing/2014/chart" uri="{C3380CC4-5D6E-409C-BE32-E72D297353CC}">
                  <c16:uniqueId val="{00000000-E7DE-4C64-878C-FCC8BB22E2F8}"/>
                </c:ext>
              </c:extLst>
            </c:dLbl>
            <c:dLbl>
              <c:idx val="7"/>
              <c:delete val="1"/>
              <c:extLst>
                <c:ext xmlns:c15="http://schemas.microsoft.com/office/drawing/2012/chart" uri="{CE6537A1-D6FC-4f65-9D91-7224C49458BB}"/>
                <c:ext xmlns:c16="http://schemas.microsoft.com/office/drawing/2014/chart" uri="{C3380CC4-5D6E-409C-BE32-E72D297353CC}">
                  <c16:uniqueId val="{00000000-B171-4E6A-A21B-46A1943ACB09}"/>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Feb '22</c:v>
                </c:pt>
                <c:pt idx="1">
                  <c:v>Aug '21</c:v>
                </c:pt>
                <c:pt idx="2">
                  <c:v>Feb '21</c:v>
                </c:pt>
                <c:pt idx="3">
                  <c:v>Aug '20</c:v>
                </c:pt>
                <c:pt idx="4">
                  <c:v>Feb '22</c:v>
                </c:pt>
                <c:pt idx="5">
                  <c:v>Aug '21</c:v>
                </c:pt>
                <c:pt idx="6">
                  <c:v>Feb '21</c:v>
                </c:pt>
                <c:pt idx="7">
                  <c:v>Aug '20</c:v>
                </c:pt>
              </c:strCache>
            </c:strRef>
          </c:cat>
          <c:val>
            <c:numRef>
              <c:f>Sheet1!$B$2:$B$9</c:f>
              <c:numCache>
                <c:formatCode>General</c:formatCode>
                <c:ptCount val="8"/>
                <c:pt idx="0">
                  <c:v>0</c:v>
                </c:pt>
                <c:pt idx="1">
                  <c:v>1</c:v>
                </c:pt>
                <c:pt idx="2">
                  <c:v>1</c:v>
                </c:pt>
                <c:pt idx="3">
                  <c:v>2</c:v>
                </c:pt>
                <c:pt idx="4">
                  <c:v>3</c:v>
                </c:pt>
                <c:pt idx="5">
                  <c:v>3</c:v>
                </c:pt>
                <c:pt idx="6">
                  <c:v>2</c:v>
                </c:pt>
                <c:pt idx="7">
                  <c:v>2</c:v>
                </c:pt>
              </c:numCache>
            </c:numRef>
          </c:val>
          <c:extLst>
            <c:ext xmlns:c16="http://schemas.microsoft.com/office/drawing/2014/chart" uri="{C3380CC4-5D6E-409C-BE32-E72D297353CC}">
              <c16:uniqueId val="{00000001-7A1C-450F-8AE6-3B373429E323}"/>
            </c:ext>
          </c:extLst>
        </c:ser>
        <c:ser>
          <c:idx val="0"/>
          <c:order val="1"/>
          <c:tx>
            <c:strRef>
              <c:f>Sheet1!$C$1</c:f>
              <c:strCache>
                <c:ptCount val="1"/>
                <c:pt idx="0">
                  <c:v>Disagree slightly (-1)</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7DE-4C64-878C-FCC8BB22E2F8}"/>
                </c:ext>
              </c:extLst>
            </c:dLbl>
            <c:dLbl>
              <c:idx val="1"/>
              <c:delete val="1"/>
              <c:extLst>
                <c:ext xmlns:c15="http://schemas.microsoft.com/office/drawing/2012/chart" uri="{CE6537A1-D6FC-4f65-9D91-7224C49458BB}"/>
                <c:ext xmlns:c16="http://schemas.microsoft.com/office/drawing/2014/chart" uri="{C3380CC4-5D6E-409C-BE32-E72D297353CC}">
                  <c16:uniqueId val="{00000004-E7DE-4C64-878C-FCC8BB22E2F8}"/>
                </c:ext>
              </c:extLst>
            </c:dLbl>
            <c:dLbl>
              <c:idx val="2"/>
              <c:delete val="1"/>
              <c:extLst>
                <c:ext xmlns:c15="http://schemas.microsoft.com/office/drawing/2012/chart" uri="{CE6537A1-D6FC-4f65-9D91-7224C49458BB}"/>
                <c:ext xmlns:c16="http://schemas.microsoft.com/office/drawing/2014/chart" uri="{C3380CC4-5D6E-409C-BE32-E72D297353CC}">
                  <c16:uniqueId val="{00000002-E7DE-4C64-878C-FCC8BB22E2F8}"/>
                </c:ext>
              </c:extLst>
            </c:dLbl>
            <c:dLbl>
              <c:idx val="7"/>
              <c:layout>
                <c:manualLayout>
                  <c:x val="-8.4390470811044286E-3"/>
                  <c:y val="5.94256024211955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71-4E6A-A21B-46A1943ACB09}"/>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Feb '22</c:v>
                </c:pt>
                <c:pt idx="1">
                  <c:v>Aug '21</c:v>
                </c:pt>
                <c:pt idx="2">
                  <c:v>Feb '21</c:v>
                </c:pt>
                <c:pt idx="3">
                  <c:v>Aug '20</c:v>
                </c:pt>
                <c:pt idx="4">
                  <c:v>Feb '22</c:v>
                </c:pt>
                <c:pt idx="5">
                  <c:v>Aug '21</c:v>
                </c:pt>
                <c:pt idx="6">
                  <c:v>Feb '21</c:v>
                </c:pt>
                <c:pt idx="7">
                  <c:v>Aug '20</c:v>
                </c:pt>
              </c:strCache>
            </c:strRef>
          </c:cat>
          <c:val>
            <c:numRef>
              <c:f>Sheet1!$C$2:$C$9</c:f>
              <c:numCache>
                <c:formatCode>General</c:formatCode>
                <c:ptCount val="8"/>
                <c:pt idx="0">
                  <c:v>1</c:v>
                </c:pt>
                <c:pt idx="1">
                  <c:v>1</c:v>
                </c:pt>
                <c:pt idx="2">
                  <c:v>1</c:v>
                </c:pt>
                <c:pt idx="3">
                  <c:v>3</c:v>
                </c:pt>
                <c:pt idx="4">
                  <c:v>5</c:v>
                </c:pt>
                <c:pt idx="5">
                  <c:v>4</c:v>
                </c:pt>
                <c:pt idx="6">
                  <c:v>5</c:v>
                </c:pt>
                <c:pt idx="7">
                  <c:v>3</c:v>
                </c:pt>
              </c:numCache>
            </c:numRef>
          </c:val>
          <c:extLst>
            <c:ext xmlns:c16="http://schemas.microsoft.com/office/drawing/2014/chart" uri="{C3380CC4-5D6E-409C-BE32-E72D297353CC}">
              <c16:uniqueId val="{00000002-7A1C-450F-8AE6-3B373429E323}"/>
            </c:ext>
          </c:extLst>
        </c:ser>
        <c:ser>
          <c:idx val="1"/>
          <c:order val="2"/>
          <c:tx>
            <c:strRef>
              <c:f>Sheet1!$D$1</c:f>
              <c:strCache>
                <c:ptCount val="1"/>
                <c:pt idx="0">
                  <c:v>Neither nor (0)</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Feb '22</c:v>
                </c:pt>
                <c:pt idx="1">
                  <c:v>Aug '21</c:v>
                </c:pt>
                <c:pt idx="2">
                  <c:v>Feb '21</c:v>
                </c:pt>
                <c:pt idx="3">
                  <c:v>Aug '20</c:v>
                </c:pt>
                <c:pt idx="4">
                  <c:v>Feb '22</c:v>
                </c:pt>
                <c:pt idx="5">
                  <c:v>Aug '21</c:v>
                </c:pt>
                <c:pt idx="6">
                  <c:v>Feb '21</c:v>
                </c:pt>
                <c:pt idx="7">
                  <c:v>Aug '20</c:v>
                </c:pt>
              </c:strCache>
            </c:strRef>
          </c:cat>
          <c:val>
            <c:numRef>
              <c:f>Sheet1!$D$2:$D$9</c:f>
              <c:numCache>
                <c:formatCode>General</c:formatCode>
                <c:ptCount val="8"/>
                <c:pt idx="0">
                  <c:v>8</c:v>
                </c:pt>
                <c:pt idx="1">
                  <c:v>9</c:v>
                </c:pt>
                <c:pt idx="2">
                  <c:v>10</c:v>
                </c:pt>
                <c:pt idx="3">
                  <c:v>14</c:v>
                </c:pt>
                <c:pt idx="4">
                  <c:v>11</c:v>
                </c:pt>
                <c:pt idx="5">
                  <c:v>13</c:v>
                </c:pt>
                <c:pt idx="6">
                  <c:v>10</c:v>
                </c:pt>
                <c:pt idx="7">
                  <c:v>14</c:v>
                </c:pt>
              </c:numCache>
            </c:numRef>
          </c:val>
          <c:extLst>
            <c:ext xmlns:c16="http://schemas.microsoft.com/office/drawing/2014/chart" uri="{C3380CC4-5D6E-409C-BE32-E72D297353CC}">
              <c16:uniqueId val="{00000003-7A1C-450F-8AE6-3B373429E323}"/>
            </c:ext>
          </c:extLst>
        </c:ser>
        <c:ser>
          <c:idx val="2"/>
          <c:order val="3"/>
          <c:tx>
            <c:strRef>
              <c:f>Sheet1!$E$1</c:f>
              <c:strCache>
                <c:ptCount val="1"/>
                <c:pt idx="0">
                  <c:v>Agree slightly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Feb '22</c:v>
                </c:pt>
                <c:pt idx="1">
                  <c:v>Aug '21</c:v>
                </c:pt>
                <c:pt idx="2">
                  <c:v>Feb '21</c:v>
                </c:pt>
                <c:pt idx="3">
                  <c:v>Aug '20</c:v>
                </c:pt>
                <c:pt idx="4">
                  <c:v>Feb '22</c:v>
                </c:pt>
                <c:pt idx="5">
                  <c:v>Aug '21</c:v>
                </c:pt>
                <c:pt idx="6">
                  <c:v>Feb '21</c:v>
                </c:pt>
                <c:pt idx="7">
                  <c:v>Aug '20</c:v>
                </c:pt>
              </c:strCache>
            </c:strRef>
          </c:cat>
          <c:val>
            <c:numRef>
              <c:f>Sheet1!$E$2:$E$9</c:f>
              <c:numCache>
                <c:formatCode>General</c:formatCode>
                <c:ptCount val="8"/>
                <c:pt idx="0">
                  <c:v>40</c:v>
                </c:pt>
                <c:pt idx="1">
                  <c:v>38</c:v>
                </c:pt>
                <c:pt idx="2">
                  <c:v>35</c:v>
                </c:pt>
                <c:pt idx="3">
                  <c:v>39</c:v>
                </c:pt>
                <c:pt idx="4">
                  <c:v>36</c:v>
                </c:pt>
                <c:pt idx="5">
                  <c:v>38</c:v>
                </c:pt>
                <c:pt idx="6">
                  <c:v>35</c:v>
                </c:pt>
                <c:pt idx="7">
                  <c:v>38</c:v>
                </c:pt>
              </c:numCache>
            </c:numRef>
          </c:val>
          <c:extLst>
            <c:ext xmlns:c16="http://schemas.microsoft.com/office/drawing/2014/chart" uri="{C3380CC4-5D6E-409C-BE32-E72D297353CC}">
              <c16:uniqueId val="{00000004-7A1C-450F-8AE6-3B373429E323}"/>
            </c:ext>
          </c:extLst>
        </c:ser>
        <c:ser>
          <c:idx val="3"/>
          <c:order val="4"/>
          <c:tx>
            <c:strRef>
              <c:f>Sheet1!$F$1</c:f>
              <c:strCache>
                <c:ptCount val="1"/>
                <c:pt idx="0">
                  <c:v>Agree strongly (+2)</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Feb '22</c:v>
                </c:pt>
                <c:pt idx="1">
                  <c:v>Aug '21</c:v>
                </c:pt>
                <c:pt idx="2">
                  <c:v>Feb '21</c:v>
                </c:pt>
                <c:pt idx="3">
                  <c:v>Aug '20</c:v>
                </c:pt>
                <c:pt idx="4">
                  <c:v>Feb '22</c:v>
                </c:pt>
                <c:pt idx="5">
                  <c:v>Aug '21</c:v>
                </c:pt>
                <c:pt idx="6">
                  <c:v>Feb '21</c:v>
                </c:pt>
                <c:pt idx="7">
                  <c:v>Aug '20</c:v>
                </c:pt>
              </c:strCache>
            </c:strRef>
          </c:cat>
          <c:val>
            <c:numRef>
              <c:f>Sheet1!$F$2:$F$9</c:f>
              <c:numCache>
                <c:formatCode>General</c:formatCode>
                <c:ptCount val="8"/>
                <c:pt idx="0">
                  <c:v>51</c:v>
                </c:pt>
                <c:pt idx="1">
                  <c:v>51</c:v>
                </c:pt>
                <c:pt idx="2">
                  <c:v>52</c:v>
                </c:pt>
                <c:pt idx="3">
                  <c:v>42</c:v>
                </c:pt>
                <c:pt idx="4">
                  <c:v>45</c:v>
                </c:pt>
                <c:pt idx="5">
                  <c:v>43</c:v>
                </c:pt>
                <c:pt idx="6">
                  <c:v>48</c:v>
                </c:pt>
                <c:pt idx="7">
                  <c:v>43</c:v>
                </c:pt>
              </c:numCache>
            </c:numRef>
          </c:val>
          <c:extLst>
            <c:ext xmlns:c16="http://schemas.microsoft.com/office/drawing/2014/chart" uri="{C3380CC4-5D6E-409C-BE32-E72D297353CC}">
              <c16:uniqueId val="{00000005-7A1C-450F-8AE6-3B373429E323}"/>
            </c:ext>
          </c:extLst>
        </c:ser>
        <c:dLbls>
          <c:showLegendKey val="0"/>
          <c:showVal val="1"/>
          <c:showCatName val="0"/>
          <c:showSerName val="0"/>
          <c:showPercent val="0"/>
          <c:showBubbleSize val="0"/>
        </c:dLbls>
        <c:gapWidth val="150"/>
        <c:overlap val="100"/>
        <c:axId val="1935895856"/>
        <c:axId val="1935889872"/>
      </c:barChart>
      <c:catAx>
        <c:axId val="19358958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935889872"/>
        <c:crosses val="autoZero"/>
        <c:auto val="1"/>
        <c:lblAlgn val="ctr"/>
        <c:lblOffset val="100"/>
        <c:noMultiLvlLbl val="0"/>
      </c:catAx>
      <c:valAx>
        <c:axId val="1935889872"/>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5856"/>
        <c:crosses val="autoZero"/>
        <c:crossBetween val="between"/>
      </c:valAx>
      <c:spPr>
        <a:noFill/>
        <a:ln>
          <a:noFill/>
        </a:ln>
        <a:effectLst/>
      </c:spPr>
    </c:plotArea>
    <c:legend>
      <c:legendPos val="l"/>
      <c:layout>
        <c:manualLayout>
          <c:xMode val="edge"/>
          <c:yMode val="edge"/>
          <c:x val="1.0566564782055587E-2"/>
          <c:y val="0.28870779444626066"/>
          <c:w val="0.2167195503358143"/>
          <c:h val="0.50507259293900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ratings of being distracted by something and by being tired as ‘very serious’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7.8063178619324158E-2"/>
          <c:y val="0.20803173759721749"/>
          <c:w val="0.72603693653424772"/>
          <c:h val="0.67937080334283373"/>
        </c:manualLayout>
      </c:layout>
      <c:lineChart>
        <c:grouping val="standard"/>
        <c:varyColors val="0"/>
        <c:ser>
          <c:idx val="0"/>
          <c:order val="0"/>
          <c:tx>
            <c:strRef>
              <c:f>Sheet1!$B$1</c:f>
              <c:strCache>
                <c:ptCount val="1"/>
                <c:pt idx="0">
                  <c:v>Distracted by something (eg Satnav) or someone</c:v>
                </c:pt>
              </c:strCache>
            </c:strRef>
          </c:tx>
          <c:spPr>
            <a:ln w="28575" cap="rnd">
              <a:solidFill>
                <a:schemeClr val="accent1"/>
              </a:solidFill>
              <a:round/>
            </a:ln>
            <a:effectLst/>
          </c:spPr>
          <c:marker>
            <c:symbol val="none"/>
          </c:marker>
          <c:dLbls>
            <c:dLbl>
              <c:idx val="6"/>
              <c:layout>
                <c:manualLayout>
                  <c:x val="-2.4163554374588638E-2"/>
                  <c:y val="-3.68029945288147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84-4E04-9BA0-D504FA982868}"/>
                </c:ext>
              </c:extLst>
            </c:dLbl>
            <c:dLbl>
              <c:idx val="7"/>
              <c:delete val="1"/>
              <c:extLst>
                <c:ext xmlns:c15="http://schemas.microsoft.com/office/drawing/2012/chart" uri="{CE6537A1-D6FC-4f65-9D91-7224C49458BB}"/>
                <c:ext xmlns:c16="http://schemas.microsoft.com/office/drawing/2014/chart" uri="{C3380CC4-5D6E-409C-BE32-E72D297353CC}">
                  <c16:uniqueId val="{00000001-382F-4396-94F8-7FE88B10C743}"/>
                </c:ext>
              </c:extLst>
            </c:dLbl>
            <c:dLbl>
              <c:idx val="8"/>
              <c:delete val="1"/>
              <c:extLst>
                <c:ext xmlns:c15="http://schemas.microsoft.com/office/drawing/2012/chart" uri="{CE6537A1-D6FC-4f65-9D91-7224C49458BB}"/>
                <c:ext xmlns:c16="http://schemas.microsoft.com/office/drawing/2014/chart" uri="{C3380CC4-5D6E-409C-BE32-E72D297353CC}">
                  <c16:uniqueId val="{00000002-382F-4396-94F8-7FE88B10C743}"/>
                </c:ext>
              </c:extLst>
            </c:dLbl>
            <c:dLbl>
              <c:idx val="9"/>
              <c:delete val="1"/>
              <c:extLst>
                <c:ext xmlns:c15="http://schemas.microsoft.com/office/drawing/2012/chart" uri="{CE6537A1-D6FC-4f65-9D91-7224C49458BB}"/>
                <c:ext xmlns:c16="http://schemas.microsoft.com/office/drawing/2014/chart" uri="{C3380CC4-5D6E-409C-BE32-E72D297353CC}">
                  <c16:uniqueId val="{00000003-382F-4396-94F8-7FE88B10C743}"/>
                </c:ext>
              </c:extLst>
            </c:dLbl>
            <c:dLbl>
              <c:idx val="10"/>
              <c:delete val="1"/>
              <c:extLst>
                <c:ext xmlns:c15="http://schemas.microsoft.com/office/drawing/2012/chart" uri="{CE6537A1-D6FC-4f65-9D91-7224C49458BB}"/>
                <c:ext xmlns:c16="http://schemas.microsoft.com/office/drawing/2014/chart" uri="{C3380CC4-5D6E-409C-BE32-E72D297353CC}">
                  <c16:uniqueId val="{00000004-382F-4396-94F8-7FE88B10C743}"/>
                </c:ext>
              </c:extLst>
            </c:dLbl>
            <c:dLbl>
              <c:idx val="11"/>
              <c:delete val="1"/>
              <c:extLst>
                <c:ext xmlns:c15="http://schemas.microsoft.com/office/drawing/2012/chart" uri="{CE6537A1-D6FC-4f65-9D91-7224C49458BB}"/>
                <c:ext xmlns:c16="http://schemas.microsoft.com/office/drawing/2014/chart" uri="{C3380CC4-5D6E-409C-BE32-E72D297353CC}">
                  <c16:uniqueId val="{00000000-544C-4B75-B08B-EE35DC828C47}"/>
                </c:ext>
              </c:extLst>
            </c:dLbl>
            <c:dLbl>
              <c:idx val="12"/>
              <c:delete val="1"/>
              <c:extLst>
                <c:ext xmlns:c15="http://schemas.microsoft.com/office/drawing/2012/chart" uri="{CE6537A1-D6FC-4f65-9D91-7224C49458BB}"/>
                <c:ext xmlns:c16="http://schemas.microsoft.com/office/drawing/2014/chart" uri="{C3380CC4-5D6E-409C-BE32-E72D297353CC}">
                  <c16:uniqueId val="{00000001-544C-4B75-B08B-EE35DC828C47}"/>
                </c:ext>
              </c:extLst>
            </c:dLbl>
            <c:dLbl>
              <c:idx val="13"/>
              <c:delete val="1"/>
              <c:extLst>
                <c:ext xmlns:c15="http://schemas.microsoft.com/office/drawing/2012/chart" uri="{CE6537A1-D6FC-4f65-9D91-7224C49458BB}"/>
                <c:ext xmlns:c16="http://schemas.microsoft.com/office/drawing/2014/chart" uri="{C3380CC4-5D6E-409C-BE32-E72D297353CC}">
                  <c16:uniqueId val="{00000000-6703-44ED-B24F-81C5B6908618}"/>
                </c:ext>
              </c:extLst>
            </c:dLbl>
            <c:dLbl>
              <c:idx val="14"/>
              <c:delete val="1"/>
              <c:extLst>
                <c:ext xmlns:c15="http://schemas.microsoft.com/office/drawing/2012/chart" uri="{CE6537A1-D6FC-4f65-9D91-7224C49458BB}"/>
                <c:ext xmlns:c16="http://schemas.microsoft.com/office/drawing/2014/chart" uri="{C3380CC4-5D6E-409C-BE32-E72D297353CC}">
                  <c16:uniqueId val="{00000001-E48B-4372-904D-201D9C18BA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6"/>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pt idx="14">
                  <c:v>Aug '21</c:v>
                </c:pt>
                <c:pt idx="15">
                  <c:v>Feb '22</c:v>
                </c:pt>
              </c:strCache>
            </c:strRef>
          </c:cat>
          <c:val>
            <c:numRef>
              <c:f>Sheet1!$B$2:$B$20</c:f>
              <c:numCache>
                <c:formatCode>General</c:formatCode>
                <c:ptCount val="16"/>
                <c:pt idx="6">
                  <c:v>55</c:v>
                </c:pt>
                <c:pt idx="7">
                  <c:v>60</c:v>
                </c:pt>
                <c:pt idx="8">
                  <c:v>59</c:v>
                </c:pt>
                <c:pt idx="9">
                  <c:v>60</c:v>
                </c:pt>
                <c:pt idx="10">
                  <c:v>60</c:v>
                </c:pt>
                <c:pt idx="11">
                  <c:v>53</c:v>
                </c:pt>
                <c:pt idx="12">
                  <c:v>52</c:v>
                </c:pt>
                <c:pt idx="13">
                  <c:v>57</c:v>
                </c:pt>
                <c:pt idx="14">
                  <c:v>55</c:v>
                </c:pt>
                <c:pt idx="15">
                  <c:v>54</c:v>
                </c:pt>
              </c:numCache>
            </c:numRef>
          </c:val>
          <c:smooth val="0"/>
          <c:extLst>
            <c:ext xmlns:c16="http://schemas.microsoft.com/office/drawing/2014/chart" uri="{C3380CC4-5D6E-409C-BE32-E72D297353CC}">
              <c16:uniqueId val="{00000008-CAED-4E8A-8ABE-989756103FA3}"/>
            </c:ext>
          </c:extLst>
        </c:ser>
        <c:ser>
          <c:idx val="1"/>
          <c:order val="1"/>
          <c:tx>
            <c:strRef>
              <c:f>Sheet1!$C$1</c:f>
              <c:strCache>
                <c:ptCount val="1"/>
                <c:pt idx="0">
                  <c:v>Driving when feeling tired/sleepy</c:v>
                </c:pt>
              </c:strCache>
            </c:strRef>
          </c:tx>
          <c:spPr>
            <a:ln w="28575" cap="rnd">
              <a:solidFill>
                <a:schemeClr val="accent2">
                  <a:lumMod val="75000"/>
                </a:schemeClr>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44C-4B75-B08B-EE35DC828C47}"/>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A2-48F4-9BCB-CAEBCB95E2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6"/>
                <c:pt idx="0">
                  <c:v>July '13</c:v>
                </c:pt>
                <c:pt idx="1">
                  <c:v>Feb '14</c:v>
                </c:pt>
                <c:pt idx="2">
                  <c:v>July '14</c:v>
                </c:pt>
                <c:pt idx="3">
                  <c:v>Feb '15</c:v>
                </c:pt>
                <c:pt idx="4">
                  <c:v>July '15</c:v>
                </c:pt>
                <c:pt idx="5">
                  <c:v>Feb '16</c:v>
                </c:pt>
                <c:pt idx="6">
                  <c:v>Jul '16</c:v>
                </c:pt>
                <c:pt idx="7">
                  <c:v>Mar '17</c:v>
                </c:pt>
                <c:pt idx="8">
                  <c:v>Aug '17</c:v>
                </c:pt>
                <c:pt idx="9">
                  <c:v>Feb '18</c:v>
                </c:pt>
                <c:pt idx="10">
                  <c:v>Aug '18</c:v>
                </c:pt>
                <c:pt idx="11">
                  <c:v>Nov '19</c:v>
                </c:pt>
                <c:pt idx="12">
                  <c:v>Aug '20</c:v>
                </c:pt>
                <c:pt idx="13">
                  <c:v>Feb '21</c:v>
                </c:pt>
                <c:pt idx="14">
                  <c:v>Aug '21</c:v>
                </c:pt>
                <c:pt idx="15">
                  <c:v>Feb '22</c:v>
                </c:pt>
              </c:strCache>
            </c:strRef>
          </c:cat>
          <c:val>
            <c:numRef>
              <c:f>Sheet1!$C$2:$C$20</c:f>
              <c:numCache>
                <c:formatCode>General</c:formatCode>
                <c:ptCount val="16"/>
                <c:pt idx="0">
                  <c:v>54</c:v>
                </c:pt>
                <c:pt idx="1">
                  <c:v>53</c:v>
                </c:pt>
                <c:pt idx="2">
                  <c:v>63</c:v>
                </c:pt>
                <c:pt idx="3">
                  <c:v>59</c:v>
                </c:pt>
                <c:pt idx="4">
                  <c:v>49</c:v>
                </c:pt>
                <c:pt idx="5">
                  <c:v>56</c:v>
                </c:pt>
                <c:pt idx="6">
                  <c:v>55</c:v>
                </c:pt>
                <c:pt idx="7">
                  <c:v>58</c:v>
                </c:pt>
                <c:pt idx="8">
                  <c:v>63</c:v>
                </c:pt>
                <c:pt idx="9">
                  <c:v>56</c:v>
                </c:pt>
                <c:pt idx="10">
                  <c:v>59</c:v>
                </c:pt>
                <c:pt idx="11">
                  <c:v>58</c:v>
                </c:pt>
                <c:pt idx="12">
                  <c:v>54</c:v>
                </c:pt>
                <c:pt idx="13">
                  <c:v>61</c:v>
                </c:pt>
                <c:pt idx="14">
                  <c:v>62</c:v>
                </c:pt>
                <c:pt idx="15">
                  <c:v>58</c:v>
                </c:pt>
              </c:numCache>
            </c:numRef>
          </c:val>
          <c:smooth val="0"/>
          <c:extLst>
            <c:ext xmlns:c16="http://schemas.microsoft.com/office/drawing/2014/chart" uri="{C3380CC4-5D6E-409C-BE32-E72D297353CC}">
              <c16:uniqueId val="{00000012-CAED-4E8A-8ABE-989756103FA3}"/>
            </c:ext>
          </c:extLst>
        </c:ser>
        <c:dLbls>
          <c:showLegendKey val="0"/>
          <c:showVal val="0"/>
          <c:showCatName val="0"/>
          <c:showSerName val="0"/>
          <c:showPercent val="0"/>
          <c:showBubbleSize val="0"/>
        </c:dLbls>
        <c:smooth val="0"/>
        <c:axId val="1935894224"/>
        <c:axId val="1935887696"/>
      </c:lineChart>
      <c:catAx>
        <c:axId val="1935894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87696"/>
        <c:crosses val="autoZero"/>
        <c:auto val="1"/>
        <c:lblAlgn val="ctr"/>
        <c:lblOffset val="100"/>
        <c:noMultiLvlLbl val="0"/>
      </c:catAx>
      <c:valAx>
        <c:axId val="19358876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4224"/>
        <c:crosses val="autoZero"/>
        <c:crossBetween val="between"/>
        <c:majorUnit val="10"/>
      </c:valAx>
      <c:spPr>
        <a:noFill/>
        <a:ln>
          <a:noFill/>
        </a:ln>
        <a:effectLst/>
      </c:spPr>
    </c:plotArea>
    <c:legend>
      <c:legendPos val="r"/>
      <c:layout>
        <c:manualLayout>
          <c:xMode val="edge"/>
          <c:yMode val="edge"/>
          <c:x val="0.79396571402324168"/>
          <c:y val="0.32301265639341092"/>
          <c:w val="0.19420971604117748"/>
          <c:h val="0.493422539973914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BC3-46CB-90A0-C7494A68E2C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BC3-46CB-90A0-C7494A68E2C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BC3-46CB-90A0-C7494A68E2C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BC3-46CB-90A0-C7494A68E2C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FBC3-46CB-90A0-C7494A68E2CF}"/>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FBC3-46CB-90A0-C7494A68E2CF}"/>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7-FBC3-46CB-90A0-C7494A68E2C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D-FBC3-46CB-90A0-C7494A68E2CF}"/>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F-FBC3-46CB-90A0-C7494A68E2CF}"/>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1-FBC3-46CB-90A0-C7494A68E2C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13-FBC3-46CB-90A0-C7494A68E2C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5-FBC3-46CB-90A0-C7494A68E2CF}"/>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16-FBC3-46CB-90A0-C7494A68E2CF}"/>
            </c:ext>
          </c:extLst>
        </c:ser>
        <c:dLbls>
          <c:dLblPos val="outEnd"/>
          <c:showLegendKey val="0"/>
          <c:showVal val="1"/>
          <c:showCatName val="0"/>
          <c:showSerName val="0"/>
          <c:showPercent val="0"/>
          <c:showBubbleSize val="0"/>
        </c:dLbls>
        <c:gapWidth val="182"/>
        <c:axId val="1932165760"/>
        <c:axId val="1932166304"/>
      </c:barChart>
      <c:catAx>
        <c:axId val="1932165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100" b="0" i="0" u="none" strike="noStrike" kern="1200" baseline="0">
                <a:solidFill>
                  <a:schemeClr val="tx1"/>
                </a:solidFill>
                <a:latin typeface="+mn-lt"/>
                <a:ea typeface="+mn-ea"/>
                <a:cs typeface="+mn-cs"/>
              </a:defRPr>
            </a:pPr>
            <a:endParaRPr lang="en-US"/>
          </a:p>
        </c:txPr>
        <c:crossAx val="1932166304"/>
        <c:crosses val="autoZero"/>
        <c:auto val="1"/>
        <c:lblAlgn val="ctr"/>
        <c:lblOffset val="100"/>
        <c:noMultiLvlLbl val="0"/>
      </c:catAx>
      <c:valAx>
        <c:axId val="1932166304"/>
        <c:scaling>
          <c:orientation val="minMax"/>
        </c:scaling>
        <c:delete val="1"/>
        <c:axPos val="t"/>
        <c:numFmt formatCode="0%" sourceLinked="1"/>
        <c:majorTickMark val="out"/>
        <c:minorTickMark val="none"/>
        <c:tickLblPos val="nextTo"/>
        <c:crossAx val="193216576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Awareness of penalties for eating or drinking when driving</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3543826555153956E-2"/>
          <c:y val="0.11576204048113618"/>
          <c:w val="0.60940962904755869"/>
          <c:h val="0.78266557171151152"/>
        </c:manualLayout>
      </c:layout>
      <c:lineChart>
        <c:grouping val="standard"/>
        <c:varyColors val="0"/>
        <c:ser>
          <c:idx val="0"/>
          <c:order val="0"/>
          <c:tx>
            <c:strRef>
              <c:f>Sheet1!$B$1</c:f>
              <c:strCache>
                <c:ptCount val="1"/>
                <c:pt idx="0">
                  <c:v>A verbal warning</c:v>
                </c:pt>
              </c:strCache>
            </c:strRef>
          </c:tx>
          <c:spPr>
            <a:ln w="28575" cap="rnd">
              <a:solidFill>
                <a:schemeClr val="accent1"/>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1B-4C8F-B053-F070B9EBCB08}"/>
                </c:ext>
              </c:extLst>
            </c:dLbl>
            <c:dLbl>
              <c:idx val="1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B6-4871-B294-252FAF648A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50</c:v>
                </c:pt>
                <c:pt idx="1">
                  <c:v>49</c:v>
                </c:pt>
                <c:pt idx="2">
                  <c:v>50</c:v>
                </c:pt>
                <c:pt idx="3">
                  <c:v>51</c:v>
                </c:pt>
                <c:pt idx="4">
                  <c:v>44</c:v>
                </c:pt>
                <c:pt idx="5">
                  <c:v>45</c:v>
                </c:pt>
                <c:pt idx="6">
                  <c:v>45</c:v>
                </c:pt>
                <c:pt idx="7">
                  <c:v>52</c:v>
                </c:pt>
                <c:pt idx="8">
                  <c:v>46</c:v>
                </c:pt>
                <c:pt idx="9">
                  <c:v>52</c:v>
                </c:pt>
                <c:pt idx="10">
                  <c:v>53</c:v>
                </c:pt>
                <c:pt idx="11">
                  <c:v>51</c:v>
                </c:pt>
                <c:pt idx="12">
                  <c:v>55</c:v>
                </c:pt>
                <c:pt idx="13">
                  <c:v>45</c:v>
                </c:pt>
                <c:pt idx="14">
                  <c:v>35</c:v>
                </c:pt>
                <c:pt idx="15">
                  <c:v>34</c:v>
                </c:pt>
                <c:pt idx="16">
                  <c:v>36</c:v>
                </c:pt>
                <c:pt idx="17">
                  <c:v>41</c:v>
                </c:pt>
                <c:pt idx="18">
                  <c:v>36</c:v>
                </c:pt>
              </c:numCache>
            </c:numRef>
          </c:val>
          <c:smooth val="0"/>
          <c:extLst>
            <c:ext xmlns:c16="http://schemas.microsoft.com/office/drawing/2014/chart" uri="{C3380CC4-5D6E-409C-BE32-E72D297353CC}">
              <c16:uniqueId val="{0000000E-E8D6-4D5C-9098-0F710C96263C}"/>
            </c:ext>
          </c:extLst>
        </c:ser>
        <c:ser>
          <c:idx val="1"/>
          <c:order val="1"/>
          <c:tx>
            <c:strRef>
              <c:f>Sheet1!$C$1</c:f>
              <c:strCache>
                <c:ptCount val="1"/>
                <c:pt idx="0">
                  <c:v>A fine</c:v>
                </c:pt>
              </c:strCache>
            </c:strRef>
          </c:tx>
          <c:spPr>
            <a:ln w="28575"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3-4C1B-4C8F-B053-F070B9EBCB08}"/>
                </c:ext>
              </c:extLst>
            </c:dLbl>
            <c:dLbl>
              <c:idx val="16"/>
              <c:delete val="1"/>
              <c:extLst>
                <c:ext xmlns:c15="http://schemas.microsoft.com/office/drawing/2012/chart" uri="{CE6537A1-D6FC-4f65-9D91-7224C49458BB}"/>
                <c:ext xmlns:c16="http://schemas.microsoft.com/office/drawing/2014/chart" uri="{C3380CC4-5D6E-409C-BE32-E72D297353CC}">
                  <c16:uniqueId val="{00000001-C4C1-4549-8BA2-20EC72B9FF6E}"/>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B6-4871-B294-252FAF648A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0">
                  <c:v>37</c:v>
                </c:pt>
                <c:pt idx="1">
                  <c:v>34</c:v>
                </c:pt>
                <c:pt idx="2">
                  <c:v>34</c:v>
                </c:pt>
                <c:pt idx="3">
                  <c:v>30</c:v>
                </c:pt>
                <c:pt idx="4">
                  <c:v>33</c:v>
                </c:pt>
                <c:pt idx="5">
                  <c:v>36</c:v>
                </c:pt>
                <c:pt idx="6">
                  <c:v>35</c:v>
                </c:pt>
                <c:pt idx="7">
                  <c:v>32</c:v>
                </c:pt>
                <c:pt idx="8">
                  <c:v>31</c:v>
                </c:pt>
                <c:pt idx="9">
                  <c:v>30</c:v>
                </c:pt>
                <c:pt idx="10">
                  <c:v>28</c:v>
                </c:pt>
                <c:pt idx="11">
                  <c:v>30</c:v>
                </c:pt>
                <c:pt idx="12">
                  <c:v>32</c:v>
                </c:pt>
                <c:pt idx="13">
                  <c:v>29</c:v>
                </c:pt>
                <c:pt idx="14">
                  <c:v>24</c:v>
                </c:pt>
                <c:pt idx="15">
                  <c:v>28</c:v>
                </c:pt>
                <c:pt idx="16">
                  <c:v>32</c:v>
                </c:pt>
                <c:pt idx="17">
                  <c:v>28</c:v>
                </c:pt>
                <c:pt idx="18">
                  <c:v>34</c:v>
                </c:pt>
              </c:numCache>
            </c:numRef>
          </c:val>
          <c:smooth val="0"/>
          <c:extLst>
            <c:ext xmlns:c16="http://schemas.microsoft.com/office/drawing/2014/chart" uri="{C3380CC4-5D6E-409C-BE32-E72D297353CC}">
              <c16:uniqueId val="{0000001D-E8D6-4D5C-9098-0F710C96263C}"/>
            </c:ext>
          </c:extLst>
        </c:ser>
        <c:ser>
          <c:idx val="2"/>
          <c:order val="2"/>
          <c:tx>
            <c:strRef>
              <c:f>Sheet1!$D$1</c:f>
              <c:strCache>
                <c:ptCount val="1"/>
                <c:pt idx="0">
                  <c:v>Points on driving licence</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1B-4C8F-B053-F070B9EBCB08}"/>
                </c:ext>
              </c:extLst>
            </c:dLbl>
            <c:dLbl>
              <c:idx val="14"/>
              <c:delete val="1"/>
              <c:extLst>
                <c:ext xmlns:c15="http://schemas.microsoft.com/office/drawing/2012/chart" uri="{CE6537A1-D6FC-4f65-9D91-7224C49458BB}"/>
                <c:ext xmlns:c16="http://schemas.microsoft.com/office/drawing/2014/chart" uri="{C3380CC4-5D6E-409C-BE32-E72D297353CC}">
                  <c16:uniqueId val="{00000005-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6-4C1B-4C8F-B053-F070B9EBCB08}"/>
                </c:ext>
              </c:extLst>
            </c:dLbl>
            <c:dLbl>
              <c:idx val="16"/>
              <c:delete val="1"/>
              <c:extLst>
                <c:ext xmlns:c15="http://schemas.microsoft.com/office/drawing/2012/chart" uri="{CE6537A1-D6FC-4f65-9D91-7224C49458BB}"/>
                <c:ext xmlns:c16="http://schemas.microsoft.com/office/drawing/2014/chart" uri="{C3380CC4-5D6E-409C-BE32-E72D297353CC}">
                  <c16:uniqueId val="{00000002-C4C1-4549-8BA2-20EC72B9FF6E}"/>
                </c:ext>
              </c:extLst>
            </c:dLbl>
            <c:dLbl>
              <c:idx val="17"/>
              <c:delete val="1"/>
              <c:extLst>
                <c:ext xmlns:c15="http://schemas.microsoft.com/office/drawing/2012/chart" uri="{CE6537A1-D6FC-4f65-9D91-7224C49458BB}"/>
                <c:ext xmlns:c16="http://schemas.microsoft.com/office/drawing/2014/chart" uri="{C3380CC4-5D6E-409C-BE32-E72D297353CC}">
                  <c16:uniqueId val="{00000002-F680-4BAF-BF99-0AD6D0535CC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B6-4871-B294-252FAF648A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19</c:v>
                </c:pt>
                <c:pt idx="1">
                  <c:v>21</c:v>
                </c:pt>
                <c:pt idx="2">
                  <c:v>23</c:v>
                </c:pt>
                <c:pt idx="3">
                  <c:v>17</c:v>
                </c:pt>
                <c:pt idx="4">
                  <c:v>18</c:v>
                </c:pt>
                <c:pt idx="5">
                  <c:v>21</c:v>
                </c:pt>
                <c:pt idx="6">
                  <c:v>20</c:v>
                </c:pt>
                <c:pt idx="7">
                  <c:v>17</c:v>
                </c:pt>
                <c:pt idx="8">
                  <c:v>19</c:v>
                </c:pt>
                <c:pt idx="9">
                  <c:v>18</c:v>
                </c:pt>
                <c:pt idx="10">
                  <c:v>17</c:v>
                </c:pt>
                <c:pt idx="11">
                  <c:v>17</c:v>
                </c:pt>
                <c:pt idx="12">
                  <c:v>20</c:v>
                </c:pt>
                <c:pt idx="13">
                  <c:v>17</c:v>
                </c:pt>
                <c:pt idx="14">
                  <c:v>13</c:v>
                </c:pt>
                <c:pt idx="15">
                  <c:v>21</c:v>
                </c:pt>
                <c:pt idx="16">
                  <c:v>24</c:v>
                </c:pt>
                <c:pt idx="17">
                  <c:v>22</c:v>
                </c:pt>
                <c:pt idx="18">
                  <c:v>22</c:v>
                </c:pt>
              </c:numCache>
            </c:numRef>
          </c:val>
          <c:smooth val="0"/>
          <c:extLst>
            <c:ext xmlns:c16="http://schemas.microsoft.com/office/drawing/2014/chart" uri="{C3380CC4-5D6E-409C-BE32-E72D297353CC}">
              <c16:uniqueId val="{0000002D-E8D6-4D5C-9098-0F710C96263C}"/>
            </c:ext>
          </c:extLst>
        </c:ser>
        <c:ser>
          <c:idx val="3"/>
          <c:order val="3"/>
          <c:tx>
            <c:strRef>
              <c:f>Sheet1!$E$1</c:f>
              <c:strCache>
                <c:ptCount val="1"/>
                <c:pt idx="0">
                  <c:v>No penalty / not an offence</c:v>
                </c:pt>
              </c:strCache>
            </c:strRef>
          </c:tx>
          <c:spPr>
            <a:ln w="28575" cap="rnd">
              <a:solidFill>
                <a:schemeClr val="accent4"/>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C1B-4C8F-B053-F070B9EBCB08}"/>
                </c:ext>
              </c:extLst>
            </c:dLbl>
            <c:dLbl>
              <c:idx val="14"/>
              <c:delete val="1"/>
              <c:extLst>
                <c:ext xmlns:c15="http://schemas.microsoft.com/office/drawing/2012/chart" uri="{CE6537A1-D6FC-4f65-9D91-7224C49458BB}"/>
                <c:ext xmlns:c16="http://schemas.microsoft.com/office/drawing/2014/chart" uri="{C3380CC4-5D6E-409C-BE32-E72D297353CC}">
                  <c16:uniqueId val="{00000008-4C1B-4C8F-B053-F070B9EBCB08}"/>
                </c:ext>
              </c:extLst>
            </c:dLbl>
            <c:dLbl>
              <c:idx val="15"/>
              <c:delete val="1"/>
              <c:extLst>
                <c:ext xmlns:c15="http://schemas.microsoft.com/office/drawing/2012/chart" uri="{CE6537A1-D6FC-4f65-9D91-7224C49458BB}"/>
                <c:ext xmlns:c16="http://schemas.microsoft.com/office/drawing/2014/chart" uri="{C3380CC4-5D6E-409C-BE32-E72D297353CC}">
                  <c16:uniqueId val="{00000009-4C1B-4C8F-B053-F070B9EBCB08}"/>
                </c:ext>
              </c:extLst>
            </c:dLbl>
            <c:dLbl>
              <c:idx val="16"/>
              <c:delete val="1"/>
              <c:extLst>
                <c:ext xmlns:c15="http://schemas.microsoft.com/office/drawing/2012/chart" uri="{CE6537A1-D6FC-4f65-9D91-7224C49458BB}"/>
                <c:ext xmlns:c16="http://schemas.microsoft.com/office/drawing/2014/chart" uri="{C3380CC4-5D6E-409C-BE32-E72D297353CC}">
                  <c16:uniqueId val="{00000003-C4C1-4549-8BA2-20EC72B9FF6E}"/>
                </c:ext>
              </c:extLst>
            </c:dLbl>
            <c:dLbl>
              <c:idx val="17"/>
              <c:delete val="1"/>
              <c:extLst>
                <c:ext xmlns:c15="http://schemas.microsoft.com/office/drawing/2012/chart" uri="{CE6537A1-D6FC-4f65-9D91-7224C49458BB}"/>
                <c:ext xmlns:c16="http://schemas.microsoft.com/office/drawing/2014/chart" uri="{C3380CC4-5D6E-409C-BE32-E72D297353CC}">
                  <c16:uniqueId val="{00000001-F680-4BAF-BF99-0AD6D0535CCB}"/>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AB6-4871-B294-252FAF648A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Sheet1!$E$2:$E$23</c:f>
              <c:numCache>
                <c:formatCode>General</c:formatCode>
                <c:ptCount val="19"/>
                <c:pt idx="0">
                  <c:v>8</c:v>
                </c:pt>
                <c:pt idx="1">
                  <c:v>12</c:v>
                </c:pt>
                <c:pt idx="2">
                  <c:v>10</c:v>
                </c:pt>
                <c:pt idx="3">
                  <c:v>12</c:v>
                </c:pt>
                <c:pt idx="4">
                  <c:v>16</c:v>
                </c:pt>
                <c:pt idx="5">
                  <c:v>13</c:v>
                </c:pt>
                <c:pt idx="6">
                  <c:v>19</c:v>
                </c:pt>
                <c:pt idx="7">
                  <c:v>16</c:v>
                </c:pt>
                <c:pt idx="8">
                  <c:v>17</c:v>
                </c:pt>
                <c:pt idx="9">
                  <c:v>18</c:v>
                </c:pt>
                <c:pt idx="10">
                  <c:v>14</c:v>
                </c:pt>
                <c:pt idx="11">
                  <c:v>15</c:v>
                </c:pt>
                <c:pt idx="12">
                  <c:v>13</c:v>
                </c:pt>
                <c:pt idx="13">
                  <c:v>19</c:v>
                </c:pt>
                <c:pt idx="14">
                  <c:v>20</c:v>
                </c:pt>
                <c:pt idx="15">
                  <c:v>13</c:v>
                </c:pt>
                <c:pt idx="16">
                  <c:v>16</c:v>
                </c:pt>
                <c:pt idx="17">
                  <c:v>10</c:v>
                </c:pt>
                <c:pt idx="18">
                  <c:v>10</c:v>
                </c:pt>
              </c:numCache>
            </c:numRef>
          </c:val>
          <c:smooth val="0"/>
          <c:extLst>
            <c:ext xmlns:c16="http://schemas.microsoft.com/office/drawing/2014/chart" uri="{C3380CC4-5D6E-409C-BE32-E72D297353CC}">
              <c16:uniqueId val="{0000003C-E8D6-4D5C-9098-0F710C96263C}"/>
            </c:ext>
          </c:extLst>
        </c:ser>
        <c:ser>
          <c:idx val="4"/>
          <c:order val="4"/>
          <c:tx>
            <c:strRef>
              <c:f>Sheet1!$F$1</c:f>
              <c:strCache>
                <c:ptCount val="1"/>
                <c:pt idx="0">
                  <c:v>Don't know</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Sheet1!$A$2:$A$23</c:f>
              <c:strCache>
                <c:ptCount val="19"/>
                <c:pt idx="0">
                  <c:v>Feb '12 </c:v>
                </c:pt>
                <c:pt idx="1">
                  <c:v>Aug '12 </c:v>
                </c:pt>
                <c:pt idx="2">
                  <c:v>Feb '13 </c:v>
                </c:pt>
                <c:pt idx="3">
                  <c:v>July '13 </c:v>
                </c:pt>
                <c:pt idx="4">
                  <c:v>Feb '14 </c:v>
                </c:pt>
                <c:pt idx="5">
                  <c:v>July '14 </c:v>
                </c:pt>
                <c:pt idx="6">
                  <c:v>Feb '15 </c:v>
                </c:pt>
                <c:pt idx="7">
                  <c:v>July '15 </c:v>
                </c:pt>
                <c:pt idx="8">
                  <c:v>Feb '16 </c:v>
                </c:pt>
                <c:pt idx="9">
                  <c:v>Jul '16 </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Sheet1!$F$2:$F$23</c:f>
            </c:numRef>
          </c:val>
          <c:smooth val="0"/>
          <c:extLst>
            <c:ext xmlns:c16="http://schemas.microsoft.com/office/drawing/2014/chart" uri="{C3380CC4-5D6E-409C-BE32-E72D297353CC}">
              <c16:uniqueId val="{00000048-E8D6-4D5C-9098-0F710C96263C}"/>
            </c:ext>
          </c:extLst>
        </c:ser>
        <c:dLbls>
          <c:showLegendKey val="0"/>
          <c:showVal val="0"/>
          <c:showCatName val="0"/>
          <c:showSerName val="0"/>
          <c:showPercent val="0"/>
          <c:showBubbleSize val="0"/>
        </c:dLbls>
        <c:smooth val="0"/>
        <c:axId val="1935890416"/>
        <c:axId val="1935893136"/>
      </c:lineChart>
      <c:catAx>
        <c:axId val="1935890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5893136"/>
        <c:crosses val="autoZero"/>
        <c:auto val="1"/>
        <c:lblAlgn val="ctr"/>
        <c:lblOffset val="100"/>
        <c:noMultiLvlLbl val="0"/>
      </c:catAx>
      <c:valAx>
        <c:axId val="1935893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0416"/>
        <c:crosses val="autoZero"/>
        <c:crossBetween val="between"/>
        <c:majorUnit val="10"/>
      </c:valAx>
      <c:spPr>
        <a:noFill/>
        <a:ln>
          <a:noFill/>
        </a:ln>
        <a:effectLst/>
      </c:spPr>
    </c:plotArea>
    <c:legend>
      <c:legendPos val="r"/>
      <c:layout>
        <c:manualLayout>
          <c:xMode val="edge"/>
          <c:yMode val="edge"/>
          <c:x val="0.7240895000272306"/>
          <c:y val="0.27281314912323074"/>
          <c:w val="0.20237897287819295"/>
          <c:h val="0.573177141200908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who always/nearly always/occasionally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5825131233595801E-2"/>
          <c:y val="0.13723443311917299"/>
          <c:w val="0.61382070647079234"/>
          <c:h val="0.76119317907347472"/>
        </c:manualLayout>
      </c:layout>
      <c:lineChart>
        <c:grouping val="standard"/>
        <c:varyColors val="0"/>
        <c:ser>
          <c:idx val="1"/>
          <c:order val="0"/>
          <c:tx>
            <c:strRef>
              <c:f>Sheet1!$B$1</c:f>
              <c:strCache>
                <c:ptCount val="1"/>
                <c:pt idx="0">
                  <c:v>Drive when feeling unwell</c:v>
                </c:pt>
              </c:strCache>
            </c:strRef>
          </c:tx>
          <c:spPr>
            <a:ln w="28575" cap="rnd">
              <a:solidFill>
                <a:schemeClr val="accent2"/>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77-4883-8544-12341094EBE4}"/>
                </c:ext>
              </c:extLst>
            </c:dLbl>
            <c:dLbl>
              <c:idx val="8"/>
              <c:delete val="1"/>
              <c:extLst>
                <c:ext xmlns:c15="http://schemas.microsoft.com/office/drawing/2012/chart" uri="{CE6537A1-D6FC-4f65-9D91-7224C49458BB}"/>
                <c:ext xmlns:c16="http://schemas.microsoft.com/office/drawing/2014/chart" uri="{C3380CC4-5D6E-409C-BE32-E72D297353CC}">
                  <c16:uniqueId val="{00000002-C503-43A0-B5D3-28023EA81D16}"/>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11A-4F30-B894-C1153D4260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Sheet1!$B$2:$B$14</c:f>
              <c:numCache>
                <c:formatCode>General</c:formatCode>
                <c:ptCount val="10"/>
                <c:pt idx="0">
                  <c:v>27</c:v>
                </c:pt>
                <c:pt idx="1">
                  <c:v>23</c:v>
                </c:pt>
                <c:pt idx="2">
                  <c:v>23</c:v>
                </c:pt>
                <c:pt idx="3">
                  <c:v>27</c:v>
                </c:pt>
                <c:pt idx="4">
                  <c:v>25</c:v>
                </c:pt>
                <c:pt idx="5">
                  <c:v>27</c:v>
                </c:pt>
                <c:pt idx="6">
                  <c:v>27</c:v>
                </c:pt>
                <c:pt idx="7">
                  <c:v>27</c:v>
                </c:pt>
                <c:pt idx="8">
                  <c:v>24</c:v>
                </c:pt>
                <c:pt idx="9">
                  <c:v>25</c:v>
                </c:pt>
              </c:numCache>
            </c:numRef>
          </c:val>
          <c:smooth val="0"/>
          <c:extLst>
            <c:ext xmlns:c16="http://schemas.microsoft.com/office/drawing/2014/chart" uri="{C3380CC4-5D6E-409C-BE32-E72D297353CC}">
              <c16:uniqueId val="{00000019-356D-404C-B0F7-BB29D2E892FA}"/>
            </c:ext>
          </c:extLst>
        </c:ser>
        <c:ser>
          <c:idx val="2"/>
          <c:order val="1"/>
          <c:tx>
            <c:strRef>
              <c:f>Sheet1!$C$1</c:f>
              <c:strCache>
                <c:ptCount val="1"/>
                <c:pt idx="0">
                  <c:v>Feel your driving is negatively affected after taking medication</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F77-4883-8544-12341094EBE4}"/>
                </c:ext>
              </c:extLst>
            </c:dLbl>
            <c:dLbl>
              <c:idx val="6"/>
              <c:delete val="1"/>
              <c:extLst>
                <c:ext xmlns:c15="http://schemas.microsoft.com/office/drawing/2012/chart" uri="{CE6537A1-D6FC-4f65-9D91-7224C49458BB}"/>
                <c:ext xmlns:c16="http://schemas.microsoft.com/office/drawing/2014/chart" uri="{C3380CC4-5D6E-409C-BE32-E72D297353CC}">
                  <c16:uniqueId val="{00000003-BF77-4883-8544-12341094EBE4}"/>
                </c:ext>
              </c:extLst>
            </c:dLbl>
            <c:dLbl>
              <c:idx val="7"/>
              <c:delete val="1"/>
              <c:extLst>
                <c:ext xmlns:c15="http://schemas.microsoft.com/office/drawing/2012/chart" uri="{CE6537A1-D6FC-4f65-9D91-7224C49458BB}"/>
                <c:ext xmlns:c16="http://schemas.microsoft.com/office/drawing/2014/chart" uri="{C3380CC4-5D6E-409C-BE32-E72D297353CC}">
                  <c16:uniqueId val="{00000001-FDF0-4526-9186-176493CF3F03}"/>
                </c:ext>
              </c:extLst>
            </c:dLbl>
            <c:dLbl>
              <c:idx val="8"/>
              <c:delete val="1"/>
              <c:extLst>
                <c:ext xmlns:c15="http://schemas.microsoft.com/office/drawing/2012/chart" uri="{CE6537A1-D6FC-4f65-9D91-7224C49458BB}"/>
                <c:ext xmlns:c16="http://schemas.microsoft.com/office/drawing/2014/chart" uri="{C3380CC4-5D6E-409C-BE32-E72D297353CC}">
                  <c16:uniqueId val="{00000001-C503-43A0-B5D3-28023EA81D16}"/>
                </c:ext>
              </c:extLst>
            </c:dLbl>
            <c:dLbl>
              <c:idx val="9"/>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11A-4F30-B894-C1153D4260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Jul '16 </c:v>
                </c:pt>
                <c:pt idx="1">
                  <c:v>Mar '17</c:v>
                </c:pt>
                <c:pt idx="2">
                  <c:v>Aug '17</c:v>
                </c:pt>
                <c:pt idx="3">
                  <c:v>Feb '18</c:v>
                </c:pt>
                <c:pt idx="4">
                  <c:v>Aug '18</c:v>
                </c:pt>
                <c:pt idx="5">
                  <c:v>Nov '19</c:v>
                </c:pt>
                <c:pt idx="6">
                  <c:v>Aug '20</c:v>
                </c:pt>
                <c:pt idx="7">
                  <c:v>Feb '21</c:v>
                </c:pt>
                <c:pt idx="8">
                  <c:v>Aug '21</c:v>
                </c:pt>
                <c:pt idx="9">
                  <c:v>Feb '22</c:v>
                </c:pt>
              </c:strCache>
            </c:strRef>
          </c:cat>
          <c:val>
            <c:numRef>
              <c:f>Sheet1!$C$2:$C$14</c:f>
              <c:numCache>
                <c:formatCode>General</c:formatCode>
                <c:ptCount val="10"/>
                <c:pt idx="0">
                  <c:v>20</c:v>
                </c:pt>
                <c:pt idx="1">
                  <c:v>18</c:v>
                </c:pt>
                <c:pt idx="2">
                  <c:v>15</c:v>
                </c:pt>
                <c:pt idx="3">
                  <c:v>13</c:v>
                </c:pt>
                <c:pt idx="4">
                  <c:v>16</c:v>
                </c:pt>
                <c:pt idx="5">
                  <c:v>16</c:v>
                </c:pt>
                <c:pt idx="6">
                  <c:v>18</c:v>
                </c:pt>
                <c:pt idx="7">
                  <c:v>13</c:v>
                </c:pt>
                <c:pt idx="8">
                  <c:v>19</c:v>
                </c:pt>
                <c:pt idx="9">
                  <c:v>17</c:v>
                </c:pt>
              </c:numCache>
            </c:numRef>
          </c:val>
          <c:smooth val="0"/>
          <c:extLst>
            <c:ext xmlns:c16="http://schemas.microsoft.com/office/drawing/2014/chart" uri="{C3380CC4-5D6E-409C-BE32-E72D297353CC}">
              <c16:uniqueId val="{00000025-356D-404C-B0F7-BB29D2E892FA}"/>
            </c:ext>
          </c:extLst>
        </c:ser>
        <c:dLbls>
          <c:showLegendKey val="0"/>
          <c:showVal val="0"/>
          <c:showCatName val="0"/>
          <c:showSerName val="0"/>
          <c:showPercent val="0"/>
          <c:showBubbleSize val="0"/>
        </c:dLbls>
        <c:smooth val="0"/>
        <c:axId val="1935893680"/>
        <c:axId val="1935894768"/>
      </c:lineChart>
      <c:catAx>
        <c:axId val="19358936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935894768"/>
        <c:crosses val="autoZero"/>
        <c:auto val="1"/>
        <c:lblAlgn val="ctr"/>
        <c:lblOffset val="100"/>
        <c:noMultiLvlLbl val="0"/>
      </c:catAx>
      <c:valAx>
        <c:axId val="1935894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5893680"/>
        <c:crosses val="autoZero"/>
        <c:crossBetween val="between"/>
        <c:majorUnit val="10"/>
      </c:valAx>
      <c:spPr>
        <a:noFill/>
        <a:ln>
          <a:noFill/>
        </a:ln>
        <a:effectLst/>
      </c:spPr>
    </c:plotArea>
    <c:legend>
      <c:legendPos val="r"/>
      <c:layout>
        <c:manualLayout>
          <c:xMode val="edge"/>
          <c:yMode val="edge"/>
          <c:x val="0.68954596634159471"/>
          <c:y val="0.30206487609294236"/>
          <c:w val="0.2736882701111169"/>
          <c:h val="0.367434423457803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Proportion</a:t>
            </a:r>
            <a:r>
              <a:rPr lang="en-US" baseline="0" dirty="0">
                <a:solidFill>
                  <a:schemeClr val="tx1"/>
                </a:solidFill>
              </a:rPr>
              <a:t> of drivers that drive a car with in-vehicle safety and driver assistance systems</a:t>
            </a: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CA-4A7A-8607-C8B0FBD0B6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CA-4A7A-8607-C8B0FBD0B6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CA-4A7A-8607-C8B0FBD0B6C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Yes</c:v>
                </c:pt>
                <c:pt idx="1">
                  <c:v>No</c:v>
                </c:pt>
                <c:pt idx="2">
                  <c:v>Unsure</c:v>
                </c:pt>
              </c:strCache>
            </c:strRef>
          </c:cat>
          <c:val>
            <c:numRef>
              <c:f>Sheet1!$B$2:$B$4</c:f>
              <c:numCache>
                <c:formatCode>0%</c:formatCode>
                <c:ptCount val="3"/>
                <c:pt idx="0">
                  <c:v>0.53</c:v>
                </c:pt>
                <c:pt idx="1">
                  <c:v>0.41</c:v>
                </c:pt>
                <c:pt idx="2">
                  <c:v>0.06</c:v>
                </c:pt>
              </c:numCache>
            </c:numRef>
          </c:val>
          <c:extLst>
            <c:ext xmlns:c16="http://schemas.microsoft.com/office/drawing/2014/chart" uri="{C3380CC4-5D6E-409C-BE32-E72D297353CC}">
              <c16:uniqueId val="{00000000-48F6-4B6F-AE3F-AA14D4CABEEF}"/>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solidFill>
                  <a:schemeClr val="tx1"/>
                </a:solidFill>
              </a:rPr>
              <a:t>Agreement</a:t>
            </a:r>
            <a:r>
              <a:rPr lang="en-GB" baseline="0" dirty="0">
                <a:solidFill>
                  <a:schemeClr val="tx1"/>
                </a:solidFill>
              </a:rPr>
              <a:t> with statements about </a:t>
            </a:r>
            <a:r>
              <a:rPr lang="en-US" baseline="0" dirty="0">
                <a:solidFill>
                  <a:schemeClr val="tx1"/>
                </a:solidFill>
              </a:rPr>
              <a:t>in-vehicle safety and driver assistance systems</a:t>
            </a:r>
            <a:endParaRPr lang="en-GB"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467008266026274"/>
          <c:y val="0.20631106984339742"/>
          <c:w val="0.53056590114181246"/>
          <c:h val="0.71621050387757945"/>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In-vehicle safety and driver assistance systems makes me a safer driver</c:v>
                </c:pt>
                <c:pt idx="1">
                  <c:v>In-vehicle safety and driver assistance systems makes me a more confident driver</c:v>
                </c:pt>
                <c:pt idx="2">
                  <c:v>If I was driving a car without in‐vehicle safety and driver assistance systems I would concentrate more</c:v>
                </c:pt>
                <c:pt idx="3">
                  <c:v>In-vehicle safety and driver assistance systems are a distraction to me when driving</c:v>
                </c:pt>
              </c:strCache>
            </c:strRef>
          </c:cat>
          <c:val>
            <c:numRef>
              <c:f>Sheet1!$B$2:$B$5</c:f>
              <c:numCache>
                <c:formatCode>0%</c:formatCode>
                <c:ptCount val="4"/>
                <c:pt idx="0">
                  <c:v>0.04</c:v>
                </c:pt>
                <c:pt idx="1">
                  <c:v>0.06</c:v>
                </c:pt>
                <c:pt idx="2">
                  <c:v>0.16</c:v>
                </c:pt>
                <c:pt idx="3">
                  <c:v>0.28000000000000003</c:v>
                </c:pt>
              </c:numCache>
            </c:numRef>
          </c:val>
          <c:extLst>
            <c:ext xmlns:c16="http://schemas.microsoft.com/office/drawing/2014/chart" uri="{C3380CC4-5D6E-409C-BE32-E72D297353CC}">
              <c16:uniqueId val="{00000002-42C0-4993-86C3-599D4FFAFC5B}"/>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In-vehicle safety and driver assistance systems makes me a safer driver</c:v>
                </c:pt>
                <c:pt idx="1">
                  <c:v>In-vehicle safety and driver assistance systems makes me a more confident driver</c:v>
                </c:pt>
                <c:pt idx="2">
                  <c:v>If I was driving a car without in‐vehicle safety and driver assistance systems I would concentrate more</c:v>
                </c:pt>
                <c:pt idx="3">
                  <c:v>In-vehicle safety and driver assistance systems are a distraction to me when driving</c:v>
                </c:pt>
              </c:strCache>
            </c:strRef>
          </c:cat>
          <c:val>
            <c:numRef>
              <c:f>Sheet1!$C$2:$C$5</c:f>
              <c:numCache>
                <c:formatCode>0%</c:formatCode>
                <c:ptCount val="4"/>
                <c:pt idx="0">
                  <c:v>0.08</c:v>
                </c:pt>
                <c:pt idx="1">
                  <c:v>7.0000000000000007E-2</c:v>
                </c:pt>
                <c:pt idx="2">
                  <c:v>0.22</c:v>
                </c:pt>
                <c:pt idx="3">
                  <c:v>0.26</c:v>
                </c:pt>
              </c:numCache>
            </c:numRef>
          </c:val>
          <c:extLst>
            <c:ext xmlns:c16="http://schemas.microsoft.com/office/drawing/2014/chart" uri="{C3380CC4-5D6E-409C-BE32-E72D297353CC}">
              <c16:uniqueId val="{00000006-42C0-4993-86C3-599D4FFAFC5B}"/>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In-vehicle safety and driver assistance systems makes me a safer driver</c:v>
                </c:pt>
                <c:pt idx="1">
                  <c:v>In-vehicle safety and driver assistance systems makes me a more confident driver</c:v>
                </c:pt>
                <c:pt idx="2">
                  <c:v>If I was driving a car without in‐vehicle safety and driver assistance systems I would concentrate more</c:v>
                </c:pt>
                <c:pt idx="3">
                  <c:v>In-vehicle safety and driver assistance systems are a distraction to me when driving</c:v>
                </c:pt>
              </c:strCache>
            </c:strRef>
          </c:cat>
          <c:val>
            <c:numRef>
              <c:f>Sheet1!$D$2:$D$5</c:f>
              <c:numCache>
                <c:formatCode>0%</c:formatCode>
                <c:ptCount val="4"/>
                <c:pt idx="0">
                  <c:v>0.28999999999999998</c:v>
                </c:pt>
                <c:pt idx="1">
                  <c:v>0.35</c:v>
                </c:pt>
                <c:pt idx="2">
                  <c:v>0.38</c:v>
                </c:pt>
                <c:pt idx="3">
                  <c:v>0.27</c:v>
                </c:pt>
              </c:numCache>
            </c:numRef>
          </c:val>
          <c:extLst>
            <c:ext xmlns:c16="http://schemas.microsoft.com/office/drawing/2014/chart" uri="{C3380CC4-5D6E-409C-BE32-E72D297353CC}">
              <c16:uniqueId val="{00000007-42C0-4993-86C3-599D4FFAFC5B}"/>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In-vehicle safety and driver assistance systems makes me a safer driver</c:v>
                </c:pt>
                <c:pt idx="1">
                  <c:v>In-vehicle safety and driver assistance systems makes me a more confident driver</c:v>
                </c:pt>
                <c:pt idx="2">
                  <c:v>If I was driving a car without in‐vehicle safety and driver assistance systems I would concentrate more</c:v>
                </c:pt>
                <c:pt idx="3">
                  <c:v>In-vehicle safety and driver assistance systems are a distraction to me when driving</c:v>
                </c:pt>
              </c:strCache>
            </c:strRef>
          </c:cat>
          <c:val>
            <c:numRef>
              <c:f>Sheet1!$E$2:$E$5</c:f>
              <c:numCache>
                <c:formatCode>0%</c:formatCode>
                <c:ptCount val="4"/>
                <c:pt idx="0">
                  <c:v>0.39</c:v>
                </c:pt>
                <c:pt idx="1">
                  <c:v>0.33</c:v>
                </c:pt>
                <c:pt idx="2">
                  <c:v>0.1</c:v>
                </c:pt>
                <c:pt idx="3">
                  <c:v>0.13</c:v>
                </c:pt>
              </c:numCache>
            </c:numRef>
          </c:val>
          <c:extLst>
            <c:ext xmlns:c16="http://schemas.microsoft.com/office/drawing/2014/chart" uri="{C3380CC4-5D6E-409C-BE32-E72D297353CC}">
              <c16:uniqueId val="{00000008-42C0-4993-86C3-599D4FFAFC5B}"/>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dLbl>
              <c:idx val="3"/>
              <c:layout>
                <c:manualLayout>
                  <c:x val="3.3771487620465716E-3"/>
                  <c:y val="2.0322743227107109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E2-4ACC-A334-739DE9CF98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In-vehicle safety and driver assistance systems makes me a safer driver</c:v>
                </c:pt>
                <c:pt idx="1">
                  <c:v>In-vehicle safety and driver assistance systems makes me a more confident driver</c:v>
                </c:pt>
                <c:pt idx="2">
                  <c:v>If I was driving a car without in‐vehicle safety and driver assistance systems I would concentrate more</c:v>
                </c:pt>
                <c:pt idx="3">
                  <c:v>In-vehicle safety and driver assistance systems are a distraction to me when driving</c:v>
                </c:pt>
              </c:strCache>
            </c:strRef>
          </c:cat>
          <c:val>
            <c:numRef>
              <c:f>Sheet1!$F$2:$F$5</c:f>
              <c:numCache>
                <c:formatCode>0%</c:formatCode>
                <c:ptCount val="4"/>
                <c:pt idx="0">
                  <c:v>0.21</c:v>
                </c:pt>
                <c:pt idx="1">
                  <c:v>0.19</c:v>
                </c:pt>
                <c:pt idx="2">
                  <c:v>0.13</c:v>
                </c:pt>
                <c:pt idx="3">
                  <c:v>0.06</c:v>
                </c:pt>
              </c:numCache>
            </c:numRef>
          </c:val>
          <c:extLst>
            <c:ext xmlns:c16="http://schemas.microsoft.com/office/drawing/2014/chart" uri="{C3380CC4-5D6E-409C-BE32-E72D297353CC}">
              <c16:uniqueId val="{00000009-42C0-4993-86C3-599D4FFAFC5B}"/>
            </c:ext>
          </c:extLst>
        </c:ser>
        <c:dLbls>
          <c:dLblPos val="ctr"/>
          <c:showLegendKey val="0"/>
          <c:showVal val="1"/>
          <c:showCatName val="0"/>
          <c:showSerName val="0"/>
          <c:showPercent val="0"/>
          <c:showBubbleSize val="0"/>
        </c:dLbls>
        <c:gapWidth val="75"/>
        <c:overlap val="100"/>
        <c:axId val="1811312832"/>
        <c:axId val="1811313376"/>
      </c:barChart>
      <c:catAx>
        <c:axId val="181131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1811313376"/>
        <c:crosses val="autoZero"/>
        <c:auto val="1"/>
        <c:lblAlgn val="ctr"/>
        <c:lblOffset val="100"/>
        <c:noMultiLvlLbl val="0"/>
      </c:catAx>
      <c:valAx>
        <c:axId val="1811313376"/>
        <c:scaling>
          <c:orientation val="minMax"/>
          <c:max val="1"/>
        </c:scaling>
        <c:delete val="1"/>
        <c:axPos val="t"/>
        <c:numFmt formatCode="0%" sourceLinked="1"/>
        <c:majorTickMark val="none"/>
        <c:minorTickMark val="none"/>
        <c:tickLblPos val="nextTo"/>
        <c:crossAx val="1811312832"/>
        <c:crosses val="autoZero"/>
        <c:crossBetween val="between"/>
      </c:valAx>
      <c:spPr>
        <a:noFill/>
        <a:ln>
          <a:noFill/>
        </a:ln>
        <a:effectLst/>
      </c:spPr>
    </c:plotArea>
    <c:legend>
      <c:legendPos val="b"/>
      <c:layout>
        <c:manualLayout>
          <c:xMode val="edge"/>
          <c:yMode val="edge"/>
          <c:x val="0"/>
          <c:y val="0.92214252371416905"/>
          <c:w val="1"/>
          <c:h val="6.17039011519915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saying agree strongly / agree slightly</a:t>
            </a:r>
          </a:p>
        </c:rich>
      </c:tx>
      <c:layout>
        <c:manualLayout>
          <c:xMode val="edge"/>
          <c:yMode val="edge"/>
          <c:x val="0.29855703118171545"/>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6390213592204812"/>
          <c:h val="0.72362030758541795"/>
        </c:manualLayout>
      </c:layout>
      <c:lineChart>
        <c:grouping val="standard"/>
        <c:varyColors val="0"/>
        <c:ser>
          <c:idx val="0"/>
          <c:order val="0"/>
          <c:tx>
            <c:strRef>
              <c:f>Sheet1!$B$1</c:f>
              <c:strCache>
                <c:ptCount val="1"/>
                <c:pt idx="0">
                  <c:v>You should continually adjust your speed when driving on country roads</c:v>
                </c:pt>
              </c:strCache>
            </c:strRef>
          </c:tx>
          <c:spPr>
            <a:ln w="28575" cap="rnd">
              <a:solidFill>
                <a:schemeClr val="accent1"/>
              </a:solidFill>
              <a:round/>
            </a:ln>
            <a:effectLst/>
          </c:spPr>
          <c:marker>
            <c:symbol val="none"/>
          </c:marker>
          <c:dLbls>
            <c:dLbl>
              <c:idx val="1"/>
              <c:layout>
                <c:manualLayout>
                  <c:x val="-2.9468392472488322E-2"/>
                  <c:y val="-3.667083757892398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2A-4D6C-BFEA-0993AADEB1FE}"/>
                </c:ext>
              </c:extLst>
            </c:dLbl>
            <c:dLbl>
              <c:idx val="2"/>
              <c:delete val="1"/>
              <c:extLst>
                <c:ext xmlns:c15="http://schemas.microsoft.com/office/drawing/2012/chart" uri="{CE6537A1-D6FC-4f65-9D91-7224C49458BB}"/>
                <c:ext xmlns:c16="http://schemas.microsoft.com/office/drawing/2014/chart" uri="{C3380CC4-5D6E-409C-BE32-E72D297353CC}">
                  <c16:uniqueId val="{0000000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01-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0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0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0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0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0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0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0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0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0A-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0B-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0C-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0-B979-4BE4-8DC1-7EC93E19B5A1}"/>
                </c:ext>
              </c:extLst>
            </c:dLbl>
            <c:dLbl>
              <c:idx val="16"/>
              <c:delete val="1"/>
              <c:extLst>
                <c:ext xmlns:c15="http://schemas.microsoft.com/office/drawing/2012/chart" uri="{CE6537A1-D6FC-4f65-9D91-7224C49458BB}"/>
                <c:ext xmlns:c16="http://schemas.microsoft.com/office/drawing/2014/chart" uri="{C3380CC4-5D6E-409C-BE32-E72D297353CC}">
                  <c16:uniqueId val="{00000001-E96D-480A-98EC-1504C31DDF1B}"/>
                </c:ext>
              </c:extLst>
            </c:dLbl>
            <c:dLbl>
              <c:idx val="17"/>
              <c:delete val="1"/>
              <c:extLst>
                <c:ext xmlns:c15="http://schemas.microsoft.com/office/drawing/2012/chart" uri="{CE6537A1-D6FC-4f65-9D91-7224C49458BB}"/>
                <c:ext xmlns:c16="http://schemas.microsoft.com/office/drawing/2014/chart" uri="{C3380CC4-5D6E-409C-BE32-E72D297353CC}">
                  <c16:uniqueId val="{00000004-682A-4D6C-BFEA-0993AADEB1FE}"/>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3B0-4F9D-BBF7-ED7DD9D991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Sheet1!$B$2:$B$20</c:f>
              <c:numCache>
                <c:formatCode>General</c:formatCode>
                <c:ptCount val="19"/>
                <c:pt idx="1">
                  <c:v>90</c:v>
                </c:pt>
                <c:pt idx="2">
                  <c:v>92</c:v>
                </c:pt>
                <c:pt idx="3">
                  <c:v>94</c:v>
                </c:pt>
                <c:pt idx="4">
                  <c:v>94</c:v>
                </c:pt>
                <c:pt idx="5">
                  <c:v>94</c:v>
                </c:pt>
                <c:pt idx="6">
                  <c:v>95</c:v>
                </c:pt>
                <c:pt idx="7">
                  <c:v>94</c:v>
                </c:pt>
                <c:pt idx="8">
                  <c:v>94</c:v>
                </c:pt>
                <c:pt idx="9">
                  <c:v>97</c:v>
                </c:pt>
                <c:pt idx="10">
                  <c:v>95</c:v>
                </c:pt>
                <c:pt idx="11">
                  <c:v>95</c:v>
                </c:pt>
                <c:pt idx="12" formatCode="0">
                  <c:v>95</c:v>
                </c:pt>
                <c:pt idx="13" formatCode="0">
                  <c:v>96</c:v>
                </c:pt>
                <c:pt idx="14" formatCode="0">
                  <c:v>95</c:v>
                </c:pt>
                <c:pt idx="15" formatCode="0">
                  <c:v>86</c:v>
                </c:pt>
                <c:pt idx="16" formatCode="0">
                  <c:v>93</c:v>
                </c:pt>
                <c:pt idx="17" formatCode="0">
                  <c:v>92</c:v>
                </c:pt>
                <c:pt idx="18" formatCode="0">
                  <c:v>90</c:v>
                </c:pt>
              </c:numCache>
            </c:numRef>
          </c:val>
          <c:smooth val="0"/>
          <c:extLst>
            <c:ext xmlns:c16="http://schemas.microsoft.com/office/drawing/2014/chart" uri="{C3380CC4-5D6E-409C-BE32-E72D297353CC}">
              <c16:uniqueId val="{0000000D-EAEF-4237-9B00-C372467C82DF}"/>
            </c:ext>
          </c:extLst>
        </c:ser>
        <c:ser>
          <c:idx val="1"/>
          <c:order val="1"/>
          <c:tx>
            <c:strRef>
              <c:f>Sheet1!$D$1</c:f>
              <c:strCache>
                <c:ptCount val="1"/>
                <c:pt idx="0">
                  <c:v>There should be a maximum speed limit of 50 mph on all country roads because of the greater risks when driving on these</c:v>
                </c:pt>
              </c:strCache>
            </c:strRef>
          </c:tx>
          <c:spPr>
            <a:ln w="28575" cap="rnd">
              <a:solidFill>
                <a:schemeClr val="accent2">
                  <a:lumMod val="60000"/>
                  <a:lumOff val="40000"/>
                </a:schemeClr>
              </a:solidFill>
              <a:round/>
            </a:ln>
            <a:effectLst/>
          </c:spPr>
          <c:marker>
            <c:symbol val="none"/>
          </c:marker>
          <c:dLbls>
            <c:dLbl>
              <c:idx val="0"/>
              <c:layout>
                <c:manualLayout>
                  <c:x val="-2.8315709230115602E-2"/>
                  <c:y val="1.953137532789130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AEF-4237-9B00-C372467C82DF}"/>
                </c:ext>
              </c:extLst>
            </c:dLbl>
            <c:dLbl>
              <c:idx val="1"/>
              <c:delete val="1"/>
              <c:extLst>
                <c:ext xmlns:c15="http://schemas.microsoft.com/office/drawing/2012/chart" uri="{CE6537A1-D6FC-4f65-9D91-7224C49458BB}"/>
                <c:ext xmlns:c16="http://schemas.microsoft.com/office/drawing/2014/chart" uri="{C3380CC4-5D6E-409C-BE32-E72D297353CC}">
                  <c16:uniqueId val="{0000000F-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0-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11-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12-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13-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14-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15-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16-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17-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18-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19-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1A-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1B-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1C-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01-B979-4BE4-8DC1-7EC93E19B5A1}"/>
                </c:ext>
              </c:extLst>
            </c:dLbl>
            <c:dLbl>
              <c:idx val="16"/>
              <c:delete val="1"/>
              <c:extLst>
                <c:ext xmlns:c15="http://schemas.microsoft.com/office/drawing/2012/chart" uri="{CE6537A1-D6FC-4f65-9D91-7224C49458BB}"/>
                <c:ext xmlns:c16="http://schemas.microsoft.com/office/drawing/2014/chart" uri="{C3380CC4-5D6E-409C-BE32-E72D297353CC}">
                  <c16:uniqueId val="{00000002-B979-4BE4-8DC1-7EC93E19B5A1}"/>
                </c:ext>
              </c:extLst>
            </c:dLbl>
            <c:dLbl>
              <c:idx val="17"/>
              <c:delete val="1"/>
              <c:extLst>
                <c:ext xmlns:c15="http://schemas.microsoft.com/office/drawing/2012/chart" uri="{CE6537A1-D6FC-4f65-9D91-7224C49458BB}"/>
                <c:ext xmlns:c16="http://schemas.microsoft.com/office/drawing/2014/chart" uri="{C3380CC4-5D6E-409C-BE32-E72D297353CC}">
                  <c16:uniqueId val="{00000000-682A-4D6C-BFEA-0993AADEB1FE}"/>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B0-4F9D-BBF7-ED7DD9D991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Sheet1!$D$2:$D$20</c:f>
              <c:numCache>
                <c:formatCode>General</c:formatCode>
                <c:ptCount val="19"/>
                <c:pt idx="0">
                  <c:v>50</c:v>
                </c:pt>
                <c:pt idx="1">
                  <c:v>56</c:v>
                </c:pt>
                <c:pt idx="2">
                  <c:v>53</c:v>
                </c:pt>
                <c:pt idx="3">
                  <c:v>56</c:v>
                </c:pt>
                <c:pt idx="4">
                  <c:v>51</c:v>
                </c:pt>
                <c:pt idx="5">
                  <c:v>59</c:v>
                </c:pt>
                <c:pt idx="6">
                  <c:v>56</c:v>
                </c:pt>
                <c:pt idx="7">
                  <c:v>54</c:v>
                </c:pt>
                <c:pt idx="8">
                  <c:v>54</c:v>
                </c:pt>
                <c:pt idx="9">
                  <c:v>59</c:v>
                </c:pt>
                <c:pt idx="10">
                  <c:v>56</c:v>
                </c:pt>
                <c:pt idx="11">
                  <c:v>55</c:v>
                </c:pt>
                <c:pt idx="12" formatCode="0">
                  <c:v>56</c:v>
                </c:pt>
                <c:pt idx="13" formatCode="0">
                  <c:v>54</c:v>
                </c:pt>
                <c:pt idx="14" formatCode="0">
                  <c:v>62</c:v>
                </c:pt>
                <c:pt idx="15">
                  <c:v>56</c:v>
                </c:pt>
                <c:pt idx="16">
                  <c:v>61</c:v>
                </c:pt>
                <c:pt idx="17">
                  <c:v>58</c:v>
                </c:pt>
                <c:pt idx="18">
                  <c:v>58</c:v>
                </c:pt>
              </c:numCache>
            </c:numRef>
          </c:val>
          <c:smooth val="0"/>
          <c:extLst>
            <c:ext xmlns:c16="http://schemas.microsoft.com/office/drawing/2014/chart" uri="{C3380CC4-5D6E-409C-BE32-E72D297353CC}">
              <c16:uniqueId val="{0000001D-EAEF-4237-9B00-C372467C82DF}"/>
            </c:ext>
          </c:extLst>
        </c:ser>
        <c:ser>
          <c:idx val="2"/>
          <c:order val="2"/>
          <c:tx>
            <c:strRef>
              <c:f>Sheet1!$C$1</c:f>
              <c:strCache>
                <c:ptCount val="1"/>
                <c:pt idx="0">
                  <c:v>More fatal collisions in Scotland happen on country roads than on any other type of road*</c:v>
                </c:pt>
              </c:strCache>
            </c:strRef>
          </c:tx>
          <c:spPr>
            <a:ln w="28575" cap="rnd">
              <a:solidFill>
                <a:schemeClr val="accent3">
                  <a:lumMod val="75000"/>
                </a:schemeClr>
              </a:solidFill>
              <a:round/>
            </a:ln>
            <a:effectLst/>
          </c:spPr>
          <c:marker>
            <c:symbol val="none"/>
          </c:marker>
          <c:dLbls>
            <c:dLbl>
              <c:idx val="0"/>
              <c:layout>
                <c:manualLayout>
                  <c:x val="-2.7163025987742891E-2"/>
                  <c:y val="-3.66708375789237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2A-4D6C-BFEA-0993AADEB1FE}"/>
                </c:ext>
              </c:extLst>
            </c:dLbl>
            <c:dLbl>
              <c:idx val="1"/>
              <c:delete val="1"/>
              <c:extLst>
                <c:ext xmlns:c15="http://schemas.microsoft.com/office/drawing/2012/chart" uri="{CE6537A1-D6FC-4f65-9D91-7224C49458BB}"/>
                <c:ext xmlns:c16="http://schemas.microsoft.com/office/drawing/2014/chart" uri="{C3380CC4-5D6E-409C-BE32-E72D297353CC}">
                  <c16:uniqueId val="{0000001E-EAEF-4237-9B00-C372467C82DF}"/>
                </c:ext>
              </c:extLst>
            </c:dLbl>
            <c:dLbl>
              <c:idx val="2"/>
              <c:delete val="1"/>
              <c:extLst>
                <c:ext xmlns:c15="http://schemas.microsoft.com/office/drawing/2012/chart" uri="{CE6537A1-D6FC-4f65-9D91-7224C49458BB}"/>
                <c:ext xmlns:c16="http://schemas.microsoft.com/office/drawing/2014/chart" uri="{C3380CC4-5D6E-409C-BE32-E72D297353CC}">
                  <c16:uniqueId val="{0000001F-EAEF-4237-9B00-C372467C82DF}"/>
                </c:ext>
              </c:extLst>
            </c:dLbl>
            <c:dLbl>
              <c:idx val="3"/>
              <c:delete val="1"/>
              <c:extLst>
                <c:ext xmlns:c15="http://schemas.microsoft.com/office/drawing/2012/chart" uri="{CE6537A1-D6FC-4f65-9D91-7224C49458BB}"/>
                <c:ext xmlns:c16="http://schemas.microsoft.com/office/drawing/2014/chart" uri="{C3380CC4-5D6E-409C-BE32-E72D297353CC}">
                  <c16:uniqueId val="{00000020-EAEF-4237-9B00-C372467C82DF}"/>
                </c:ext>
              </c:extLst>
            </c:dLbl>
            <c:dLbl>
              <c:idx val="4"/>
              <c:delete val="1"/>
              <c:extLst>
                <c:ext xmlns:c15="http://schemas.microsoft.com/office/drawing/2012/chart" uri="{CE6537A1-D6FC-4f65-9D91-7224C49458BB}"/>
                <c:ext xmlns:c16="http://schemas.microsoft.com/office/drawing/2014/chart" uri="{C3380CC4-5D6E-409C-BE32-E72D297353CC}">
                  <c16:uniqueId val="{00000021-EAEF-4237-9B00-C372467C82DF}"/>
                </c:ext>
              </c:extLst>
            </c:dLbl>
            <c:dLbl>
              <c:idx val="5"/>
              <c:delete val="1"/>
              <c:extLst>
                <c:ext xmlns:c15="http://schemas.microsoft.com/office/drawing/2012/chart" uri="{CE6537A1-D6FC-4f65-9D91-7224C49458BB}"/>
                <c:ext xmlns:c16="http://schemas.microsoft.com/office/drawing/2014/chart" uri="{C3380CC4-5D6E-409C-BE32-E72D297353CC}">
                  <c16:uniqueId val="{00000022-EAEF-4237-9B00-C372467C82DF}"/>
                </c:ext>
              </c:extLst>
            </c:dLbl>
            <c:dLbl>
              <c:idx val="6"/>
              <c:delete val="1"/>
              <c:extLst>
                <c:ext xmlns:c15="http://schemas.microsoft.com/office/drawing/2012/chart" uri="{CE6537A1-D6FC-4f65-9D91-7224C49458BB}"/>
                <c:ext xmlns:c16="http://schemas.microsoft.com/office/drawing/2014/chart" uri="{C3380CC4-5D6E-409C-BE32-E72D297353CC}">
                  <c16:uniqueId val="{00000023-EAEF-4237-9B00-C372467C82DF}"/>
                </c:ext>
              </c:extLst>
            </c:dLbl>
            <c:dLbl>
              <c:idx val="7"/>
              <c:delete val="1"/>
              <c:extLst>
                <c:ext xmlns:c15="http://schemas.microsoft.com/office/drawing/2012/chart" uri="{CE6537A1-D6FC-4f65-9D91-7224C49458BB}"/>
                <c:ext xmlns:c16="http://schemas.microsoft.com/office/drawing/2014/chart" uri="{C3380CC4-5D6E-409C-BE32-E72D297353CC}">
                  <c16:uniqueId val="{00000024-EAEF-4237-9B00-C372467C82DF}"/>
                </c:ext>
              </c:extLst>
            </c:dLbl>
            <c:dLbl>
              <c:idx val="8"/>
              <c:delete val="1"/>
              <c:extLst>
                <c:ext xmlns:c15="http://schemas.microsoft.com/office/drawing/2012/chart" uri="{CE6537A1-D6FC-4f65-9D91-7224C49458BB}"/>
                <c:ext xmlns:c16="http://schemas.microsoft.com/office/drawing/2014/chart" uri="{C3380CC4-5D6E-409C-BE32-E72D297353CC}">
                  <c16:uniqueId val="{00000025-EAEF-4237-9B00-C372467C82DF}"/>
                </c:ext>
              </c:extLst>
            </c:dLbl>
            <c:dLbl>
              <c:idx val="9"/>
              <c:delete val="1"/>
              <c:extLst>
                <c:ext xmlns:c15="http://schemas.microsoft.com/office/drawing/2012/chart" uri="{CE6537A1-D6FC-4f65-9D91-7224C49458BB}"/>
                <c:ext xmlns:c16="http://schemas.microsoft.com/office/drawing/2014/chart" uri="{C3380CC4-5D6E-409C-BE32-E72D297353CC}">
                  <c16:uniqueId val="{00000026-EAEF-4237-9B00-C372467C82DF}"/>
                </c:ext>
              </c:extLst>
            </c:dLbl>
            <c:dLbl>
              <c:idx val="10"/>
              <c:delete val="1"/>
              <c:extLst>
                <c:ext xmlns:c15="http://schemas.microsoft.com/office/drawing/2012/chart" uri="{CE6537A1-D6FC-4f65-9D91-7224C49458BB}"/>
                <c:ext xmlns:c16="http://schemas.microsoft.com/office/drawing/2014/chart" uri="{C3380CC4-5D6E-409C-BE32-E72D297353CC}">
                  <c16:uniqueId val="{00000027-EAEF-4237-9B00-C372467C82DF}"/>
                </c:ext>
              </c:extLst>
            </c:dLbl>
            <c:dLbl>
              <c:idx val="11"/>
              <c:delete val="1"/>
              <c:extLst>
                <c:ext xmlns:c15="http://schemas.microsoft.com/office/drawing/2012/chart" uri="{CE6537A1-D6FC-4f65-9D91-7224C49458BB}"/>
                <c:ext xmlns:c16="http://schemas.microsoft.com/office/drawing/2014/chart" uri="{C3380CC4-5D6E-409C-BE32-E72D297353CC}">
                  <c16:uniqueId val="{00000028-EAEF-4237-9B00-C372467C82DF}"/>
                </c:ext>
              </c:extLst>
            </c:dLbl>
            <c:dLbl>
              <c:idx val="12"/>
              <c:delete val="1"/>
              <c:extLst>
                <c:ext xmlns:c15="http://schemas.microsoft.com/office/drawing/2012/chart" uri="{CE6537A1-D6FC-4f65-9D91-7224C49458BB}"/>
                <c:ext xmlns:c16="http://schemas.microsoft.com/office/drawing/2014/chart" uri="{C3380CC4-5D6E-409C-BE32-E72D297353CC}">
                  <c16:uniqueId val="{00000029-EAEF-4237-9B00-C372467C82DF}"/>
                </c:ext>
              </c:extLst>
            </c:dLbl>
            <c:dLbl>
              <c:idx val="13"/>
              <c:delete val="1"/>
              <c:extLst>
                <c:ext xmlns:c15="http://schemas.microsoft.com/office/drawing/2012/chart" uri="{CE6537A1-D6FC-4f65-9D91-7224C49458BB}"/>
                <c:ext xmlns:c16="http://schemas.microsoft.com/office/drawing/2014/chart" uri="{C3380CC4-5D6E-409C-BE32-E72D297353CC}">
                  <c16:uniqueId val="{0000002A-EAEF-4237-9B00-C372467C82DF}"/>
                </c:ext>
              </c:extLst>
            </c:dLbl>
            <c:dLbl>
              <c:idx val="14"/>
              <c:delete val="1"/>
              <c:extLst>
                <c:ext xmlns:c15="http://schemas.microsoft.com/office/drawing/2012/chart" uri="{CE6537A1-D6FC-4f65-9D91-7224C49458BB}"/>
                <c:ext xmlns:c16="http://schemas.microsoft.com/office/drawing/2014/chart" uri="{C3380CC4-5D6E-409C-BE32-E72D297353CC}">
                  <c16:uniqueId val="{0000002B-EAEF-4237-9B00-C372467C82DF}"/>
                </c:ext>
              </c:extLst>
            </c:dLbl>
            <c:dLbl>
              <c:idx val="15"/>
              <c:delete val="1"/>
              <c:extLst>
                <c:ext xmlns:c15="http://schemas.microsoft.com/office/drawing/2012/chart" uri="{CE6537A1-D6FC-4f65-9D91-7224C49458BB}"/>
                <c:ext xmlns:c16="http://schemas.microsoft.com/office/drawing/2014/chart" uri="{C3380CC4-5D6E-409C-BE32-E72D297353CC}">
                  <c16:uniqueId val="{0000002C-EAEF-4237-9B00-C372467C82DF}"/>
                </c:ext>
              </c:extLst>
            </c:dLbl>
            <c:dLbl>
              <c:idx val="16"/>
              <c:delete val="1"/>
              <c:extLst>
                <c:ext xmlns:c15="http://schemas.microsoft.com/office/drawing/2012/chart" uri="{CE6537A1-D6FC-4f65-9D91-7224C49458BB}"/>
                <c:ext xmlns:c16="http://schemas.microsoft.com/office/drawing/2014/chart" uri="{C3380CC4-5D6E-409C-BE32-E72D297353CC}">
                  <c16:uniqueId val="{00000003-B979-4BE4-8DC1-7EC93E19B5A1}"/>
                </c:ext>
              </c:extLst>
            </c:dLbl>
            <c:dLbl>
              <c:idx val="17"/>
              <c:delete val="1"/>
              <c:extLst>
                <c:ext xmlns:c15="http://schemas.microsoft.com/office/drawing/2012/chart" uri="{CE6537A1-D6FC-4f65-9D91-7224C49458BB}"/>
                <c:ext xmlns:c16="http://schemas.microsoft.com/office/drawing/2014/chart" uri="{C3380CC4-5D6E-409C-BE32-E72D297353CC}">
                  <c16:uniqueId val="{00000001-682A-4D6C-BFEA-0993AADEB1FE}"/>
                </c:ext>
              </c:extLst>
            </c:dLbl>
            <c:dLbl>
              <c:idx val="1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3B0-4F9D-BBF7-ED7DD9D991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Feb '12</c:v>
                </c:pt>
                <c:pt idx="1">
                  <c:v>Aug '12</c:v>
                </c:pt>
                <c:pt idx="2">
                  <c:v>Feb '13</c:v>
                </c:pt>
                <c:pt idx="3">
                  <c:v>July '13</c:v>
                </c:pt>
                <c:pt idx="4">
                  <c:v>Feb '14</c:v>
                </c:pt>
                <c:pt idx="5">
                  <c:v>July '14</c:v>
                </c:pt>
                <c:pt idx="6">
                  <c:v>Feb '15</c:v>
                </c:pt>
                <c:pt idx="7">
                  <c:v>July '15</c:v>
                </c:pt>
                <c:pt idx="8">
                  <c:v>Feb '16</c:v>
                </c:pt>
                <c:pt idx="9">
                  <c:v>July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Sheet1!$C$2:$C$20</c:f>
              <c:numCache>
                <c:formatCode>General</c:formatCode>
                <c:ptCount val="19"/>
                <c:pt idx="0">
                  <c:v>55</c:v>
                </c:pt>
                <c:pt idx="1">
                  <c:v>60</c:v>
                </c:pt>
                <c:pt idx="2">
                  <c:v>57</c:v>
                </c:pt>
                <c:pt idx="3">
                  <c:v>65</c:v>
                </c:pt>
                <c:pt idx="4">
                  <c:v>58</c:v>
                </c:pt>
                <c:pt idx="5">
                  <c:v>63</c:v>
                </c:pt>
                <c:pt idx="6">
                  <c:v>59</c:v>
                </c:pt>
                <c:pt idx="7">
                  <c:v>50</c:v>
                </c:pt>
                <c:pt idx="8">
                  <c:v>60</c:v>
                </c:pt>
                <c:pt idx="9">
                  <c:v>58</c:v>
                </c:pt>
                <c:pt idx="10">
                  <c:v>57</c:v>
                </c:pt>
                <c:pt idx="11">
                  <c:v>57</c:v>
                </c:pt>
                <c:pt idx="12" formatCode="0">
                  <c:v>53</c:v>
                </c:pt>
                <c:pt idx="13" formatCode="0">
                  <c:v>56</c:v>
                </c:pt>
                <c:pt idx="14" formatCode="0">
                  <c:v>60</c:v>
                </c:pt>
                <c:pt idx="15" formatCode="0">
                  <c:v>49</c:v>
                </c:pt>
                <c:pt idx="16" formatCode="0">
                  <c:v>55</c:v>
                </c:pt>
                <c:pt idx="17" formatCode="0">
                  <c:v>55</c:v>
                </c:pt>
                <c:pt idx="18" formatCode="0">
                  <c:v>53</c:v>
                </c:pt>
              </c:numCache>
            </c:numRef>
          </c:val>
          <c:smooth val="0"/>
          <c:extLst>
            <c:ext xmlns:c16="http://schemas.microsoft.com/office/drawing/2014/chart" uri="{C3380CC4-5D6E-409C-BE32-E72D297353CC}">
              <c16:uniqueId val="{0000002D-EAEF-4237-9B00-C372467C82DF}"/>
            </c:ext>
          </c:extLst>
        </c:ser>
        <c:dLbls>
          <c:dLblPos val="t"/>
          <c:showLegendKey val="0"/>
          <c:showVal val="1"/>
          <c:showCatName val="0"/>
          <c:showSerName val="0"/>
          <c:showPercent val="0"/>
          <c:showBubbleSize val="0"/>
        </c:dLbls>
        <c:smooth val="0"/>
        <c:axId val="1811311200"/>
        <c:axId val="1811311744"/>
      </c:lineChart>
      <c:catAx>
        <c:axId val="18113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811311744"/>
        <c:crosses val="autoZero"/>
        <c:auto val="1"/>
        <c:lblAlgn val="ctr"/>
        <c:lblOffset val="100"/>
        <c:noMultiLvlLbl val="0"/>
      </c:catAx>
      <c:valAx>
        <c:axId val="1811311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1311200"/>
        <c:crosses val="autoZero"/>
        <c:crossBetween val="between"/>
      </c:valAx>
      <c:spPr>
        <a:noFill/>
        <a:ln>
          <a:noFill/>
        </a:ln>
        <a:effectLst/>
      </c:spPr>
    </c:plotArea>
    <c:legend>
      <c:legendPos val="r"/>
      <c:layout>
        <c:manualLayout>
          <c:xMode val="edge"/>
          <c:yMode val="edge"/>
          <c:x val="0.70741087285259419"/>
          <c:y val="0.13361058283243665"/>
          <c:w val="0.24523372521328698"/>
          <c:h val="0.813513313175767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75000"/>
                  </a:schemeClr>
                </a:solidFill>
                <a:latin typeface="+mn-lt"/>
                <a:ea typeface="+mn-ea"/>
                <a:cs typeface="+mn-cs"/>
              </a:defRPr>
            </a:pPr>
            <a:r>
              <a:rPr lang="en-US" sz="1800" dirty="0">
                <a:solidFill>
                  <a:schemeClr val="tx1">
                    <a:lumMod val="75000"/>
                  </a:schemeClr>
                </a:solidFill>
              </a:rPr>
              <a:t>Seen or heard any advertising or marketing on topics relating to driving or road safety?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0.10541242247509719"/>
          <c:y val="0.20779228477175993"/>
          <c:w val="0.61889502808068653"/>
          <c:h val="0.65134791935965564"/>
        </c:manualLayout>
      </c:layout>
      <c:barChart>
        <c:barDir val="col"/>
        <c:grouping val="percentStacked"/>
        <c:varyColors val="0"/>
        <c:ser>
          <c:idx val="0"/>
          <c:order val="0"/>
          <c:tx>
            <c:strRef>
              <c:f>Sheet1!$A$2</c:f>
              <c:strCache>
                <c:ptCount val="1"/>
                <c:pt idx="0">
                  <c:v>Yes</c:v>
                </c:pt>
              </c:strCache>
            </c:strRef>
          </c:tx>
          <c:spPr>
            <a:solidFill>
              <a:srgbClr val="00B050"/>
            </a:solidFill>
            <a:ln w="19050">
              <a:solidFill>
                <a:schemeClr val="lt1"/>
              </a:solidFill>
            </a:ln>
            <a:effectLst/>
          </c:spPr>
          <c:invertIfNegative val="0"/>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3-F554-48CB-A924-DD7CF07454D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Nov '19</c:v>
                </c:pt>
                <c:pt idx="1">
                  <c:v>Aug '20</c:v>
                </c:pt>
                <c:pt idx="2">
                  <c:v>Feb '21</c:v>
                </c:pt>
                <c:pt idx="3">
                  <c:v>Aug '21</c:v>
                </c:pt>
                <c:pt idx="4">
                  <c:v>Feb '22</c:v>
                </c:pt>
              </c:strCache>
            </c:strRef>
          </c:cat>
          <c:val>
            <c:numRef>
              <c:f>Sheet1!$B$2:$F$2</c:f>
              <c:numCache>
                <c:formatCode>0%</c:formatCode>
                <c:ptCount val="5"/>
                <c:pt idx="0">
                  <c:v>0.25</c:v>
                </c:pt>
                <c:pt idx="1">
                  <c:v>0.23</c:v>
                </c:pt>
                <c:pt idx="2">
                  <c:v>0.24</c:v>
                </c:pt>
                <c:pt idx="3">
                  <c:v>0.21</c:v>
                </c:pt>
                <c:pt idx="4">
                  <c:v>0.28000000000000003</c:v>
                </c:pt>
              </c:numCache>
            </c:numRef>
          </c:val>
          <c:extLst>
            <c:ext xmlns:c16="http://schemas.microsoft.com/office/drawing/2014/chart" uri="{C3380CC4-5D6E-409C-BE32-E72D297353CC}">
              <c16:uniqueId val="{00000006-F554-48CB-A924-DD7CF07454DA}"/>
            </c:ext>
          </c:extLst>
        </c:ser>
        <c:ser>
          <c:idx val="1"/>
          <c:order val="1"/>
          <c:tx>
            <c:strRef>
              <c:f>Sheet1!$A$3</c:f>
              <c:strCache>
                <c:ptCount val="1"/>
                <c:pt idx="0">
                  <c:v>No</c:v>
                </c:pt>
              </c:strCache>
            </c:strRef>
          </c:tx>
          <c:spPr>
            <a:solidFill>
              <a:srgbClr val="C00000"/>
            </a:solidFill>
            <a:ln w="19050">
              <a:solidFill>
                <a:schemeClr val="lt1"/>
              </a:solidFill>
            </a:ln>
            <a:effectLst/>
          </c:spPr>
          <c:invertIfNegative val="0"/>
          <c:dPt>
            <c:idx val="1"/>
            <c:invertIfNegative val="0"/>
            <c:bubble3D val="0"/>
            <c:spPr>
              <a:solidFill>
                <a:srgbClr val="C00000"/>
              </a:solidFill>
              <a:ln w="19050">
                <a:solidFill>
                  <a:schemeClr val="lt1"/>
                </a:solidFill>
              </a:ln>
              <a:effectLst/>
            </c:spPr>
            <c:extLst>
              <c:ext xmlns:c16="http://schemas.microsoft.com/office/drawing/2014/chart" uri="{C3380CC4-5D6E-409C-BE32-E72D297353CC}">
                <c16:uniqueId val="{00000003-8944-46A8-990A-23D58026E2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Nov '19</c:v>
                </c:pt>
                <c:pt idx="1">
                  <c:v>Aug '20</c:v>
                </c:pt>
                <c:pt idx="2">
                  <c:v>Feb '21</c:v>
                </c:pt>
                <c:pt idx="3">
                  <c:v>Aug '21</c:v>
                </c:pt>
                <c:pt idx="4">
                  <c:v>Feb '22</c:v>
                </c:pt>
              </c:strCache>
            </c:strRef>
          </c:cat>
          <c:val>
            <c:numRef>
              <c:f>Sheet1!$B$3:$F$3</c:f>
              <c:numCache>
                <c:formatCode>0%</c:formatCode>
                <c:ptCount val="5"/>
                <c:pt idx="0">
                  <c:v>0.7</c:v>
                </c:pt>
                <c:pt idx="1">
                  <c:v>0.7</c:v>
                </c:pt>
                <c:pt idx="2">
                  <c:v>0.69</c:v>
                </c:pt>
                <c:pt idx="3">
                  <c:v>0.72</c:v>
                </c:pt>
                <c:pt idx="4">
                  <c:v>0.64</c:v>
                </c:pt>
              </c:numCache>
            </c:numRef>
          </c:val>
          <c:extLst>
            <c:ext xmlns:c16="http://schemas.microsoft.com/office/drawing/2014/chart" uri="{C3380CC4-5D6E-409C-BE32-E72D297353CC}">
              <c16:uniqueId val="{00000004-8944-46A8-990A-23D58026E23E}"/>
            </c:ext>
          </c:extLst>
        </c:ser>
        <c:ser>
          <c:idx val="2"/>
          <c:order val="2"/>
          <c:tx>
            <c:strRef>
              <c:f>Sheet1!$A$4</c:f>
              <c:strCache>
                <c:ptCount val="1"/>
                <c:pt idx="0">
                  <c:v>Don't know</c:v>
                </c:pt>
              </c:strCache>
            </c:strRef>
          </c:tx>
          <c:spPr>
            <a:solidFill>
              <a:schemeClr val="tx1">
                <a:lumMod val="60000"/>
                <a:lumOff val="40000"/>
              </a:schemeClr>
            </a:solidFill>
            <a:ln w="19050">
              <a:solidFill>
                <a:schemeClr val="lt1"/>
              </a:solidFill>
            </a:ln>
            <a:effectLst/>
          </c:spPr>
          <c:invertIfNegative val="0"/>
          <c:dPt>
            <c:idx val="1"/>
            <c:invertIfNegative val="0"/>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6-8944-46A8-990A-23D58026E2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Nov '19</c:v>
                </c:pt>
                <c:pt idx="1">
                  <c:v>Aug '20</c:v>
                </c:pt>
                <c:pt idx="2">
                  <c:v>Feb '21</c:v>
                </c:pt>
                <c:pt idx="3">
                  <c:v>Aug '21</c:v>
                </c:pt>
                <c:pt idx="4">
                  <c:v>Feb '22</c:v>
                </c:pt>
              </c:strCache>
            </c:strRef>
          </c:cat>
          <c:val>
            <c:numRef>
              <c:f>Sheet1!$B$4:$F$4</c:f>
              <c:numCache>
                <c:formatCode>0%</c:formatCode>
                <c:ptCount val="5"/>
                <c:pt idx="0">
                  <c:v>0.05</c:v>
                </c:pt>
                <c:pt idx="1">
                  <c:v>7.0000000000000007E-2</c:v>
                </c:pt>
                <c:pt idx="2">
                  <c:v>7.0000000000000007E-2</c:v>
                </c:pt>
                <c:pt idx="3">
                  <c:v>7.0000000000000007E-2</c:v>
                </c:pt>
                <c:pt idx="4">
                  <c:v>0.08</c:v>
                </c:pt>
              </c:numCache>
            </c:numRef>
          </c:val>
          <c:extLst>
            <c:ext xmlns:c16="http://schemas.microsoft.com/office/drawing/2014/chart" uri="{C3380CC4-5D6E-409C-BE32-E72D297353CC}">
              <c16:uniqueId val="{00000007-8944-46A8-990A-23D58026E23E}"/>
            </c:ext>
          </c:extLst>
        </c:ser>
        <c:dLbls>
          <c:dLblPos val="ctr"/>
          <c:showLegendKey val="0"/>
          <c:showVal val="1"/>
          <c:showCatName val="0"/>
          <c:showSerName val="0"/>
          <c:showPercent val="0"/>
          <c:showBubbleSize val="0"/>
        </c:dLbls>
        <c:gapWidth val="100"/>
        <c:overlap val="100"/>
        <c:axId val="1935895312"/>
        <c:axId val="1938952608"/>
      </c:barChart>
      <c:catAx>
        <c:axId val="1935895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8952608"/>
        <c:crosses val="autoZero"/>
        <c:auto val="1"/>
        <c:lblAlgn val="ctr"/>
        <c:lblOffset val="100"/>
        <c:noMultiLvlLbl val="0"/>
      </c:catAx>
      <c:valAx>
        <c:axId val="1938952608"/>
        <c:scaling>
          <c:orientation val="minMax"/>
        </c:scaling>
        <c:delete val="1"/>
        <c:axPos val="l"/>
        <c:numFmt formatCode="0%" sourceLinked="1"/>
        <c:majorTickMark val="out"/>
        <c:minorTickMark val="none"/>
        <c:tickLblPos val="nextTo"/>
        <c:crossAx val="1935895312"/>
        <c:crosses val="autoZero"/>
        <c:crossBetween val="between"/>
      </c:valAx>
      <c:spPr>
        <a:noFill/>
        <a:ln>
          <a:noFill/>
        </a:ln>
        <a:effectLst/>
      </c:spPr>
    </c:plotArea>
    <c:legend>
      <c:legendPos val="r"/>
      <c:layout>
        <c:manualLayout>
          <c:xMode val="edge"/>
          <c:yMode val="edge"/>
          <c:x val="0.72282025596521982"/>
          <c:y val="0.38472000893673386"/>
          <c:w val="0.18235957194466657"/>
          <c:h val="0.265431026424918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Topic of advertising / marketing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Nov '19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Sheet1!$B$2:$B$14</c:f>
            </c:numRef>
          </c:val>
          <c:extLst>
            <c:ext xmlns:c16="http://schemas.microsoft.com/office/drawing/2014/chart" uri="{C3380CC4-5D6E-409C-BE32-E72D297353CC}">
              <c16:uniqueId val="{00000000-DEC4-4402-B72F-28669E6D2C35}"/>
            </c:ext>
          </c:extLst>
        </c:ser>
        <c:ser>
          <c:idx val="1"/>
          <c:order val="1"/>
          <c:tx>
            <c:strRef>
              <c:f>Sheet1!$C$1</c:f>
              <c:strCache>
                <c:ptCount val="1"/>
                <c:pt idx="0">
                  <c:v>Aug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Sheet1!$C$2:$C$14</c:f>
            </c:numRef>
          </c:val>
          <c:extLst>
            <c:ext xmlns:c16="http://schemas.microsoft.com/office/drawing/2014/chart" uri="{C3380CC4-5D6E-409C-BE32-E72D297353CC}">
              <c16:uniqueId val="{00000000-2FDC-48A9-AA44-5484C40FF87D}"/>
            </c:ext>
          </c:extLst>
        </c:ser>
        <c:ser>
          <c:idx val="2"/>
          <c:order val="2"/>
          <c:tx>
            <c:strRef>
              <c:f>Sheet1!$D$1</c:f>
              <c:strCache>
                <c:ptCount val="1"/>
                <c:pt idx="0">
                  <c:v>Feb '21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Tiredness</c:v>
                </c:pt>
                <c:pt idx="1">
                  <c:v>Cycling</c:v>
                </c:pt>
                <c:pt idx="2">
                  <c:v>Drink driving</c:v>
                </c:pt>
                <c:pt idx="3">
                  <c:v>Driving on country roads</c:v>
                </c:pt>
                <c:pt idx="4">
                  <c:v>Mobile phones</c:v>
                </c:pt>
                <c:pt idx="5">
                  <c:v>Speeding</c:v>
                </c:pt>
                <c:pt idx="6">
                  <c:v>Drug driving </c:v>
                </c:pt>
                <c:pt idx="7">
                  <c:v>Seatbelts</c:v>
                </c:pt>
                <c:pt idx="8">
                  <c:v>Young drivers</c:v>
                </c:pt>
                <c:pt idx="9">
                  <c:v>Being distracted when driving</c:v>
                </c:pt>
                <c:pt idx="10">
                  <c:v>Motorbikes</c:v>
                </c:pt>
                <c:pt idx="11">
                  <c:v>Pedestrians</c:v>
                </c:pt>
                <c:pt idx="12">
                  <c:v>Driving in towns and cities</c:v>
                </c:pt>
              </c:strCache>
            </c:strRef>
          </c:cat>
          <c:val>
            <c:numRef>
              <c:f>Sheet1!$D$2:$D$14</c:f>
            </c:numRef>
          </c:val>
          <c:extLst>
            <c:ext xmlns:c16="http://schemas.microsoft.com/office/drawing/2014/chart" uri="{C3380CC4-5D6E-409C-BE32-E72D297353CC}">
              <c16:uniqueId val="{00000001-2FDC-48A9-AA44-5484C40FF87D}"/>
            </c:ext>
          </c:extLst>
        </c:ser>
        <c:dLbls>
          <c:dLblPos val="outEnd"/>
          <c:showLegendKey val="0"/>
          <c:showVal val="1"/>
          <c:showCatName val="0"/>
          <c:showSerName val="0"/>
          <c:showPercent val="0"/>
          <c:showBubbleSize val="0"/>
        </c:dLbls>
        <c:gapWidth val="95"/>
        <c:axId val="1938953152"/>
        <c:axId val="1938953696"/>
      </c:barChart>
      <c:catAx>
        <c:axId val="19389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1938953696"/>
        <c:crosses val="autoZero"/>
        <c:auto val="1"/>
        <c:lblAlgn val="ctr"/>
        <c:lblOffset val="100"/>
        <c:noMultiLvlLbl val="0"/>
      </c:catAx>
      <c:valAx>
        <c:axId val="1938953696"/>
        <c:scaling>
          <c:orientation val="minMax"/>
          <c:max val="0.5"/>
          <c:min val="0"/>
        </c:scaling>
        <c:delete val="1"/>
        <c:axPos val="t"/>
        <c:numFmt formatCode="0%" sourceLinked="1"/>
        <c:majorTickMark val="out"/>
        <c:minorTickMark val="none"/>
        <c:tickLblPos val="nextTo"/>
        <c:crossAx val="1938953152"/>
        <c:crosses val="autoZero"/>
        <c:crossBetween val="between"/>
      </c:valAx>
      <c:spPr>
        <a:noFill/>
        <a:ln>
          <a:noFill/>
        </a:ln>
        <a:effectLst/>
      </c:spPr>
    </c:plotArea>
    <c:legend>
      <c:legendPos val="r"/>
      <c:layout>
        <c:manualLayout>
          <c:xMode val="edge"/>
          <c:yMode val="edge"/>
          <c:x val="0.79384478378839596"/>
          <c:y val="0.41192907474027146"/>
          <c:w val="0.12941505386852042"/>
          <c:h val="5.74577554218444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Topic of advertising / marketing (%)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Feb '22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Changes to Highway Code</c:v>
                </c:pt>
                <c:pt idx="1">
                  <c:v>Cycling</c:v>
                </c:pt>
                <c:pt idx="2">
                  <c:v>Drink driving</c:v>
                </c:pt>
                <c:pt idx="3">
                  <c:v>Mobile phones</c:v>
                </c:pt>
                <c:pt idx="4">
                  <c:v>Driving on country roads</c:v>
                </c:pt>
                <c:pt idx="5">
                  <c:v>Drug driving </c:v>
                </c:pt>
                <c:pt idx="6">
                  <c:v>Tiredness</c:v>
                </c:pt>
                <c:pt idx="7">
                  <c:v>Speeding</c:v>
                </c:pt>
                <c:pt idx="8">
                  <c:v>Seatbelts</c:v>
                </c:pt>
                <c:pt idx="9">
                  <c:v>Young drivers</c:v>
                </c:pt>
                <c:pt idx="10">
                  <c:v>Pedestrians</c:v>
                </c:pt>
                <c:pt idx="11">
                  <c:v>Being distracted when driving</c:v>
                </c:pt>
                <c:pt idx="12">
                  <c:v>Motorbikes</c:v>
                </c:pt>
                <c:pt idx="13">
                  <c:v>Driving in towns and cities</c:v>
                </c:pt>
              </c:strCache>
            </c:strRef>
          </c:cat>
          <c:val>
            <c:numRef>
              <c:f>Sheet1!$B$2:$B$15</c:f>
              <c:numCache>
                <c:formatCode>General</c:formatCode>
                <c:ptCount val="14"/>
                <c:pt idx="0">
                  <c:v>39</c:v>
                </c:pt>
                <c:pt idx="1">
                  <c:v>35</c:v>
                </c:pt>
                <c:pt idx="2">
                  <c:v>33</c:v>
                </c:pt>
                <c:pt idx="3">
                  <c:v>25</c:v>
                </c:pt>
                <c:pt idx="4">
                  <c:v>23</c:v>
                </c:pt>
                <c:pt idx="5">
                  <c:v>22</c:v>
                </c:pt>
                <c:pt idx="6">
                  <c:v>20</c:v>
                </c:pt>
                <c:pt idx="7">
                  <c:v>19</c:v>
                </c:pt>
                <c:pt idx="8">
                  <c:v>17</c:v>
                </c:pt>
                <c:pt idx="9">
                  <c:v>14</c:v>
                </c:pt>
                <c:pt idx="10">
                  <c:v>12</c:v>
                </c:pt>
                <c:pt idx="11">
                  <c:v>12</c:v>
                </c:pt>
                <c:pt idx="12">
                  <c:v>11</c:v>
                </c:pt>
                <c:pt idx="13">
                  <c:v>6</c:v>
                </c:pt>
              </c:numCache>
            </c:numRef>
          </c:val>
          <c:extLst>
            <c:ext xmlns:c16="http://schemas.microsoft.com/office/drawing/2014/chart" uri="{C3380CC4-5D6E-409C-BE32-E72D297353CC}">
              <c16:uniqueId val="{00000000-1F4A-4F77-A0C6-D278AF440D99}"/>
            </c:ext>
          </c:extLst>
        </c:ser>
        <c:dLbls>
          <c:dLblPos val="outEnd"/>
          <c:showLegendKey val="0"/>
          <c:showVal val="1"/>
          <c:showCatName val="0"/>
          <c:showSerName val="0"/>
          <c:showPercent val="0"/>
          <c:showBubbleSize val="0"/>
        </c:dLbls>
        <c:gapWidth val="95"/>
        <c:axId val="1938953152"/>
        <c:axId val="1938953696"/>
      </c:barChart>
      <c:catAx>
        <c:axId val="193895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1938953696"/>
        <c:crosses val="autoZero"/>
        <c:auto val="1"/>
        <c:lblAlgn val="ctr"/>
        <c:lblOffset val="100"/>
        <c:noMultiLvlLbl val="0"/>
      </c:catAx>
      <c:valAx>
        <c:axId val="1938953696"/>
        <c:scaling>
          <c:orientation val="minMax"/>
          <c:max val="60"/>
          <c:min val="0"/>
        </c:scaling>
        <c:delete val="1"/>
        <c:axPos val="t"/>
        <c:numFmt formatCode="General" sourceLinked="1"/>
        <c:majorTickMark val="out"/>
        <c:minorTickMark val="none"/>
        <c:tickLblPos val="nextTo"/>
        <c:crossAx val="1938953152"/>
        <c:crosses val="autoZero"/>
        <c:crossBetween val="between"/>
      </c:valAx>
      <c:spPr>
        <a:noFill/>
        <a:ln>
          <a:noFill/>
        </a:ln>
        <a:effectLst/>
      </c:spPr>
    </c:plotArea>
    <c:legend>
      <c:legendPos val="r"/>
      <c:layout>
        <c:manualLayout>
          <c:xMode val="edge"/>
          <c:yMode val="edge"/>
          <c:x val="0.79384478378839596"/>
          <c:y val="0.41192907474027146"/>
          <c:w val="0.12941505386852042"/>
          <c:h val="5.74577554218444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t>% driving / road safety advertising seen recently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9367125092611338E-2"/>
          <c:y val="0.11980387420897541"/>
          <c:w val="0.65744965379207543"/>
          <c:h val="0.74239989942911766"/>
        </c:manualLayout>
      </c:layout>
      <c:lineChart>
        <c:grouping val="standard"/>
        <c:varyColors val="0"/>
        <c:ser>
          <c:idx val="1"/>
          <c:order val="0"/>
          <c:tx>
            <c:strRef>
              <c:f>Sheet1!$B$1</c:f>
              <c:strCache>
                <c:ptCount val="1"/>
                <c:pt idx="0">
                  <c:v>Cycling</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0B31-4A76-91EF-F3E0C23F3068}"/>
                </c:ext>
              </c:extLst>
            </c:dLbl>
            <c:dLbl>
              <c:idx val="2"/>
              <c:delete val="1"/>
              <c:extLst>
                <c:ext xmlns:c15="http://schemas.microsoft.com/office/drawing/2012/chart" uri="{CE6537A1-D6FC-4f65-9D91-7224C49458BB}"/>
                <c:ext xmlns:c16="http://schemas.microsoft.com/office/drawing/2014/chart" uri="{C3380CC4-5D6E-409C-BE32-E72D297353CC}">
                  <c16:uniqueId val="{00000004-0B31-4A76-91EF-F3E0C23F3068}"/>
                </c:ext>
              </c:extLst>
            </c:dLbl>
            <c:dLbl>
              <c:idx val="3"/>
              <c:delete val="1"/>
              <c:extLst>
                <c:ext xmlns:c15="http://schemas.microsoft.com/office/drawing/2012/chart" uri="{CE6537A1-D6FC-4f65-9D91-7224C49458BB}"/>
                <c:ext xmlns:c16="http://schemas.microsoft.com/office/drawing/2014/chart" uri="{C3380CC4-5D6E-409C-BE32-E72D297353CC}">
                  <c16:uniqueId val="{00000003-0B31-4A76-91EF-F3E0C23F3068}"/>
                </c:ext>
              </c:extLst>
            </c:dLbl>
            <c:dLbl>
              <c:idx val="4"/>
              <c:delete val="1"/>
              <c:extLst>
                <c:ext xmlns:c15="http://schemas.microsoft.com/office/drawing/2012/chart" uri="{CE6537A1-D6FC-4f65-9D91-7224C49458BB}"/>
                <c:ext xmlns:c16="http://schemas.microsoft.com/office/drawing/2014/chart" uri="{C3380CC4-5D6E-409C-BE32-E72D297353CC}">
                  <c16:uniqueId val="{00000005-0B31-4A76-91EF-F3E0C23F3068}"/>
                </c:ext>
              </c:extLst>
            </c:dLbl>
            <c:dLbl>
              <c:idx val="5"/>
              <c:delete val="1"/>
              <c:extLst>
                <c:ext xmlns:c15="http://schemas.microsoft.com/office/drawing/2012/chart" uri="{CE6537A1-D6FC-4f65-9D91-7224C49458BB}"/>
                <c:ext xmlns:c16="http://schemas.microsoft.com/office/drawing/2014/chart" uri="{C3380CC4-5D6E-409C-BE32-E72D297353CC}">
                  <c16:uniqueId val="{00000006-0B31-4A76-91EF-F3E0C23F3068}"/>
                </c:ext>
              </c:extLst>
            </c:dLbl>
            <c:dLbl>
              <c:idx val="6"/>
              <c:layout>
                <c:manualLayout>
                  <c:x val="-5.2449111895118538E-3"/>
                  <c:y val="-3.48326983756198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B31-4A76-91EF-F3E0C23F30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Sheet1!$B$2:$B$23</c:f>
              <c:numCache>
                <c:formatCode>General</c:formatCode>
                <c:ptCount val="7"/>
                <c:pt idx="0">
                  <c:v>10</c:v>
                </c:pt>
                <c:pt idx="1">
                  <c:v>16</c:v>
                </c:pt>
                <c:pt idx="2">
                  <c:v>2</c:v>
                </c:pt>
                <c:pt idx="3">
                  <c:v>15</c:v>
                </c:pt>
                <c:pt idx="4">
                  <c:v>9</c:v>
                </c:pt>
                <c:pt idx="5">
                  <c:v>8</c:v>
                </c:pt>
                <c:pt idx="6">
                  <c:v>10</c:v>
                </c:pt>
              </c:numCache>
            </c:numRef>
          </c:val>
          <c:smooth val="0"/>
          <c:extLst>
            <c:ext xmlns:c16="http://schemas.microsoft.com/office/drawing/2014/chart" uri="{C3380CC4-5D6E-409C-BE32-E72D297353CC}">
              <c16:uniqueId val="{0000000B-1442-44E9-8F89-AA8180748AA0}"/>
            </c:ext>
          </c:extLst>
        </c:ser>
        <c:ser>
          <c:idx val="6"/>
          <c:order val="1"/>
          <c:tx>
            <c:strRef>
              <c:f>Sheet1!$C$1</c:f>
              <c:strCache>
                <c:ptCount val="1"/>
                <c:pt idx="0">
                  <c:v>Drink driving</c:v>
                </c:pt>
              </c:strCache>
            </c:strRef>
          </c:tx>
          <c:spPr>
            <a:ln w="28575" cap="rnd">
              <a:solidFill>
                <a:schemeClr val="accent1">
                  <a:lumMod val="60000"/>
                </a:schemeClr>
              </a:solidFill>
              <a:round/>
            </a:ln>
            <a:effectLst/>
          </c:spPr>
          <c:marker>
            <c:symbol val="none"/>
          </c:marker>
          <c:dLbls>
            <c:dLbl>
              <c:idx val="0"/>
              <c:layout>
                <c:manualLayout>
                  <c:x val="-2.7074583295714164E-2"/>
                  <c:y val="-2.63403432783790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B1A-4E4A-A73B-5AB19CC97031}"/>
                </c:ext>
              </c:extLst>
            </c:dLbl>
            <c:dLbl>
              <c:idx val="2"/>
              <c:delete val="1"/>
              <c:extLst>
                <c:ext xmlns:c15="http://schemas.microsoft.com/office/drawing/2012/chart" uri="{CE6537A1-D6FC-4f65-9D91-7224C49458BB}"/>
                <c:ext xmlns:c16="http://schemas.microsoft.com/office/drawing/2014/chart" uri="{C3380CC4-5D6E-409C-BE32-E72D297353CC}">
                  <c16:uniqueId val="{00000003-B7B9-47AF-93B4-E2D861D89ADA}"/>
                </c:ext>
              </c:extLst>
            </c:dLbl>
            <c:dLbl>
              <c:idx val="3"/>
              <c:delete val="1"/>
              <c:extLst>
                <c:ext xmlns:c15="http://schemas.microsoft.com/office/drawing/2012/chart" uri="{CE6537A1-D6FC-4f65-9D91-7224C49458BB}"/>
                <c:ext xmlns:c16="http://schemas.microsoft.com/office/drawing/2014/chart" uri="{C3380CC4-5D6E-409C-BE32-E72D297353CC}">
                  <c16:uniqueId val="{00000004-B7B9-47AF-93B4-E2D861D89ADA}"/>
                </c:ext>
              </c:extLst>
            </c:dLbl>
            <c:dLbl>
              <c:idx val="4"/>
              <c:delete val="1"/>
              <c:extLst>
                <c:ext xmlns:c15="http://schemas.microsoft.com/office/drawing/2012/chart" uri="{CE6537A1-D6FC-4f65-9D91-7224C49458BB}"/>
                <c:ext xmlns:c16="http://schemas.microsoft.com/office/drawing/2014/chart" uri="{C3380CC4-5D6E-409C-BE32-E72D297353CC}">
                  <c16:uniqueId val="{00000003-3B1A-4E4A-A73B-5AB19CC97031}"/>
                </c:ext>
              </c:extLst>
            </c:dLbl>
            <c:dLbl>
              <c:idx val="5"/>
              <c:delete val="1"/>
              <c:extLst>
                <c:ext xmlns:c15="http://schemas.microsoft.com/office/drawing/2012/chart" uri="{CE6537A1-D6FC-4f65-9D91-7224C49458BB}"/>
                <c:ext xmlns:c16="http://schemas.microsoft.com/office/drawing/2014/chart" uri="{C3380CC4-5D6E-409C-BE32-E72D297353CC}">
                  <c16:uniqueId val="{00000002-525A-475C-B171-6ACFA9BD75D3}"/>
                </c:ext>
              </c:extLst>
            </c:dLbl>
            <c:dLbl>
              <c:idx val="6"/>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21E-4A84-A1F1-7AFE0370B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Sheet1!$C$2:$C$23</c:f>
              <c:numCache>
                <c:formatCode>General</c:formatCode>
                <c:ptCount val="7"/>
                <c:pt idx="0">
                  <c:v>18</c:v>
                </c:pt>
                <c:pt idx="1">
                  <c:v>17</c:v>
                </c:pt>
                <c:pt idx="2">
                  <c:v>11</c:v>
                </c:pt>
                <c:pt idx="3">
                  <c:v>7</c:v>
                </c:pt>
                <c:pt idx="4">
                  <c:v>13</c:v>
                </c:pt>
                <c:pt idx="5">
                  <c:v>7</c:v>
                </c:pt>
                <c:pt idx="6">
                  <c:v>9</c:v>
                </c:pt>
              </c:numCache>
            </c:numRef>
          </c:val>
          <c:smooth val="0"/>
          <c:extLst>
            <c:ext xmlns:c16="http://schemas.microsoft.com/office/drawing/2014/chart" uri="{C3380CC4-5D6E-409C-BE32-E72D297353CC}">
              <c16:uniqueId val="{00000019-1442-44E9-8F89-AA8180748AA0}"/>
            </c:ext>
          </c:extLst>
        </c:ser>
        <c:ser>
          <c:idx val="0"/>
          <c:order val="2"/>
          <c:tx>
            <c:strRef>
              <c:f>Sheet1!$D$1</c:f>
              <c:strCache>
                <c:ptCount val="1"/>
                <c:pt idx="0">
                  <c:v>Speeding</c:v>
                </c:pt>
              </c:strCache>
            </c:strRef>
          </c:tx>
          <c:spPr>
            <a:ln w="28575" cap="rnd">
              <a:solidFill>
                <a:schemeClr val="accent1"/>
              </a:solidFill>
              <a:round/>
            </a:ln>
            <a:effectLst/>
          </c:spPr>
          <c:marker>
            <c:symbol val="none"/>
          </c:marker>
          <c:dLbls>
            <c:dLbl>
              <c:idx val="0"/>
              <c:layout>
                <c:manualLayout>
                  <c:x val="-2.9372443517419682E-2"/>
                  <c:y val="-5.661570064827206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B1A-4E4A-A73B-5AB19CC97031}"/>
                </c:ext>
              </c:extLst>
            </c:dLbl>
            <c:dLbl>
              <c:idx val="6"/>
              <c:layout>
                <c:manualLayout>
                  <c:x val="-1.7607580116163167E-3"/>
                  <c:y val="1.61214322078249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B31-4A76-91EF-F3E0C23F30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Sheet1!$D$2:$D$23</c:f>
              <c:numCache>
                <c:formatCode>General</c:formatCode>
                <c:ptCount val="7"/>
                <c:pt idx="0">
                  <c:v>16</c:v>
                </c:pt>
                <c:pt idx="1">
                  <c:v>14</c:v>
                </c:pt>
                <c:pt idx="2">
                  <c:v>7</c:v>
                </c:pt>
                <c:pt idx="3">
                  <c:v>6</c:v>
                </c:pt>
                <c:pt idx="4">
                  <c:v>7</c:v>
                </c:pt>
                <c:pt idx="5">
                  <c:v>6</c:v>
                </c:pt>
                <c:pt idx="6">
                  <c:v>5</c:v>
                </c:pt>
              </c:numCache>
            </c:numRef>
          </c:val>
          <c:smooth val="0"/>
          <c:extLst>
            <c:ext xmlns:c16="http://schemas.microsoft.com/office/drawing/2014/chart" uri="{C3380CC4-5D6E-409C-BE32-E72D297353CC}">
              <c16:uniqueId val="{00000026-1442-44E9-8F89-AA8180748AA0}"/>
            </c:ext>
          </c:extLst>
        </c:ser>
        <c:ser>
          <c:idx val="5"/>
          <c:order val="3"/>
          <c:tx>
            <c:strRef>
              <c:f>Sheet1!$E$1</c:f>
              <c:strCache>
                <c:ptCount val="1"/>
                <c:pt idx="0">
                  <c:v>Mobile phones</c:v>
                </c:pt>
              </c:strCache>
            </c:strRef>
          </c:tx>
          <c:spPr>
            <a:ln w="28575" cap="rnd">
              <a:solidFill>
                <a:schemeClr val="accent6"/>
              </a:solidFill>
              <a:round/>
            </a:ln>
            <a:effectLst/>
          </c:spPr>
          <c:marker>
            <c:symbol val="none"/>
          </c:marker>
          <c:dLbls>
            <c:dLbl>
              <c:idx val="0"/>
              <c:layout>
                <c:manualLayout>
                  <c:x val="-4.0861744625947258E-2"/>
                  <c:y val="1.967507045757076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B1A-4E4A-A73B-5AB19CC97031}"/>
                </c:ext>
              </c:extLst>
            </c:dLbl>
            <c:dLbl>
              <c:idx val="1"/>
              <c:delete val="1"/>
              <c:extLst>
                <c:ext xmlns:c15="http://schemas.microsoft.com/office/drawing/2012/chart" uri="{CE6537A1-D6FC-4f65-9D91-7224C49458BB}"/>
                <c:ext xmlns:c16="http://schemas.microsoft.com/office/drawing/2014/chart" uri="{C3380CC4-5D6E-409C-BE32-E72D297353CC}">
                  <c16:uniqueId val="{0000000B-0B31-4A76-91EF-F3E0C23F3068}"/>
                </c:ext>
              </c:extLst>
            </c:dLbl>
            <c:dLbl>
              <c:idx val="2"/>
              <c:delete val="1"/>
              <c:extLst>
                <c:ext xmlns:c15="http://schemas.microsoft.com/office/drawing/2012/chart" uri="{CE6537A1-D6FC-4f65-9D91-7224C49458BB}"/>
                <c:ext xmlns:c16="http://schemas.microsoft.com/office/drawing/2014/chart" uri="{C3380CC4-5D6E-409C-BE32-E72D297353CC}">
                  <c16:uniqueId val="{0000000A-0B31-4A76-91EF-F3E0C23F3068}"/>
                </c:ext>
              </c:extLst>
            </c:dLbl>
            <c:dLbl>
              <c:idx val="3"/>
              <c:delete val="1"/>
              <c:extLst>
                <c:ext xmlns:c15="http://schemas.microsoft.com/office/drawing/2012/chart" uri="{CE6537A1-D6FC-4f65-9D91-7224C49458BB}"/>
                <c:ext xmlns:c16="http://schemas.microsoft.com/office/drawing/2014/chart" uri="{C3380CC4-5D6E-409C-BE32-E72D297353CC}">
                  <c16:uniqueId val="{00000009-0B31-4A76-91EF-F3E0C23F3068}"/>
                </c:ext>
              </c:extLst>
            </c:dLbl>
            <c:dLbl>
              <c:idx val="4"/>
              <c:delete val="1"/>
              <c:extLst>
                <c:ext xmlns:c15="http://schemas.microsoft.com/office/drawing/2012/chart" uri="{CE6537A1-D6FC-4f65-9D91-7224C49458BB}"/>
                <c:ext xmlns:c16="http://schemas.microsoft.com/office/drawing/2014/chart" uri="{C3380CC4-5D6E-409C-BE32-E72D297353CC}">
                  <c16:uniqueId val="{00000008-0B31-4A76-91EF-F3E0C23F3068}"/>
                </c:ext>
              </c:extLst>
            </c:dLbl>
            <c:dLbl>
              <c:idx val="5"/>
              <c:delete val="1"/>
              <c:extLst>
                <c:ext xmlns:c15="http://schemas.microsoft.com/office/drawing/2012/chart" uri="{CE6537A1-D6FC-4f65-9D91-7224C49458BB}"/>
                <c:ext xmlns:c16="http://schemas.microsoft.com/office/drawing/2014/chart" uri="{C3380CC4-5D6E-409C-BE32-E72D297353CC}">
                  <c16:uniqueId val="{00000007-0B31-4A76-91EF-F3E0C23F3068}"/>
                </c:ext>
              </c:extLst>
            </c:dLbl>
            <c:dLbl>
              <c:idx val="6"/>
              <c:layout>
                <c:manualLayout>
                  <c:x val="1.3175333429469532E-2"/>
                  <c:y val="-6.524848051483836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B31-4A76-91EF-F3E0C23F30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Sheet1!$E$2:$E$23</c:f>
              <c:numCache>
                <c:formatCode>General</c:formatCode>
                <c:ptCount val="7"/>
                <c:pt idx="0">
                  <c:v>14</c:v>
                </c:pt>
                <c:pt idx="1">
                  <c:v>16</c:v>
                </c:pt>
                <c:pt idx="2">
                  <c:v>2</c:v>
                </c:pt>
                <c:pt idx="3">
                  <c:v>6</c:v>
                </c:pt>
                <c:pt idx="4">
                  <c:v>10</c:v>
                </c:pt>
                <c:pt idx="5">
                  <c:v>6</c:v>
                </c:pt>
                <c:pt idx="6">
                  <c:v>7</c:v>
                </c:pt>
              </c:numCache>
            </c:numRef>
          </c:val>
          <c:smooth val="0"/>
          <c:extLst>
            <c:ext xmlns:c16="http://schemas.microsoft.com/office/drawing/2014/chart" uri="{C3380CC4-5D6E-409C-BE32-E72D297353CC}">
              <c16:uniqueId val="{00000035-1442-44E9-8F89-AA8180748AA0}"/>
            </c:ext>
          </c:extLst>
        </c:ser>
        <c:ser>
          <c:idx val="13"/>
          <c:order val="4"/>
          <c:tx>
            <c:strRef>
              <c:f>Sheet1!$F$1</c:f>
              <c:strCache>
                <c:ptCount val="1"/>
                <c:pt idx="0">
                  <c:v>Drug driving</c:v>
                </c:pt>
              </c:strCache>
            </c:strRef>
          </c:tx>
          <c:spPr>
            <a:ln w="28575" cap="rnd">
              <a:solidFill>
                <a:schemeClr val="accent2">
                  <a:lumMod val="80000"/>
                  <a:lumOff val="20000"/>
                </a:schemeClr>
              </a:solidFill>
              <a:round/>
            </a:ln>
            <a:effectLst/>
          </c:spPr>
          <c:marker>
            <c:symbol val="none"/>
          </c:marker>
          <c:dLbls>
            <c:dLbl>
              <c:idx val="0"/>
              <c:layout>
                <c:manualLayout>
                  <c:x val="-2.2441500006965966E-2"/>
                  <c:y val="1.13231401296544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B1A-4E4A-A73B-5AB19CC97031}"/>
                </c:ext>
              </c:extLst>
            </c:dLbl>
            <c:dLbl>
              <c:idx val="2"/>
              <c:delete val="1"/>
              <c:extLst>
                <c:ext xmlns:c15="http://schemas.microsoft.com/office/drawing/2012/chart" uri="{CE6537A1-D6FC-4f65-9D91-7224C49458BB}"/>
                <c:ext xmlns:c16="http://schemas.microsoft.com/office/drawing/2014/chart" uri="{C3380CC4-5D6E-409C-BE32-E72D297353CC}">
                  <c16:uniqueId val="{00000007-B7B9-47AF-93B4-E2D861D89ADA}"/>
                </c:ext>
              </c:extLst>
            </c:dLbl>
            <c:dLbl>
              <c:idx val="4"/>
              <c:delete val="1"/>
              <c:extLst>
                <c:ext xmlns:c15="http://schemas.microsoft.com/office/drawing/2012/chart" uri="{CE6537A1-D6FC-4f65-9D91-7224C49458BB}"/>
                <c:ext xmlns:c16="http://schemas.microsoft.com/office/drawing/2014/chart" uri="{C3380CC4-5D6E-409C-BE32-E72D297353CC}">
                  <c16:uniqueId val="{00000007-3B1A-4E4A-A73B-5AB19CC97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Sheet1!$F$2:$F$23</c:f>
              <c:numCache>
                <c:formatCode>General</c:formatCode>
                <c:ptCount val="7"/>
                <c:pt idx="0">
                  <c:v>8</c:v>
                </c:pt>
                <c:pt idx="1">
                  <c:v>10</c:v>
                </c:pt>
                <c:pt idx="2">
                  <c:v>9</c:v>
                </c:pt>
                <c:pt idx="3">
                  <c:v>5</c:v>
                </c:pt>
                <c:pt idx="4">
                  <c:v>10</c:v>
                </c:pt>
                <c:pt idx="5">
                  <c:v>6</c:v>
                </c:pt>
                <c:pt idx="6">
                  <c:v>6</c:v>
                </c:pt>
              </c:numCache>
            </c:numRef>
          </c:val>
          <c:smooth val="0"/>
          <c:extLst>
            <c:ext xmlns:c16="http://schemas.microsoft.com/office/drawing/2014/chart" uri="{C3380CC4-5D6E-409C-BE32-E72D297353CC}">
              <c16:uniqueId val="{0000003C-1442-44E9-8F89-AA8180748AA0}"/>
            </c:ext>
          </c:extLst>
        </c:ser>
        <c:ser>
          <c:idx val="2"/>
          <c:order val="5"/>
          <c:tx>
            <c:strRef>
              <c:f>Sheet1!$G$1</c:f>
              <c:strCache>
                <c:ptCount val="1"/>
                <c:pt idx="0">
                  <c:v>Country roads</c:v>
                </c:pt>
              </c:strCache>
            </c:strRef>
          </c:tx>
          <c:spPr>
            <a:ln w="28575" cap="rnd">
              <a:solidFill>
                <a:schemeClr val="accent3"/>
              </a:solidFill>
              <a:round/>
            </a:ln>
            <a:effectLst/>
          </c:spPr>
          <c:marker>
            <c:symbol val="none"/>
          </c:marker>
          <c:cat>
            <c:strRef>
              <c:f>Sheet1!$A$2:$A$23</c:f>
              <c:strCache>
                <c:ptCount val="7"/>
                <c:pt idx="0">
                  <c:v>Feb '18</c:v>
                </c:pt>
                <c:pt idx="1">
                  <c:v>Aug '18</c:v>
                </c:pt>
                <c:pt idx="2">
                  <c:v>Nov '19</c:v>
                </c:pt>
                <c:pt idx="3">
                  <c:v>Aug '20</c:v>
                </c:pt>
                <c:pt idx="4">
                  <c:v>Feb '21</c:v>
                </c:pt>
                <c:pt idx="5">
                  <c:v>Aug '21</c:v>
                </c:pt>
                <c:pt idx="6">
                  <c:v>Feb '22</c:v>
                </c:pt>
              </c:strCache>
            </c:strRef>
          </c:cat>
          <c:val>
            <c:numRef>
              <c:f>Sheet1!$G$2:$G$23</c:f>
              <c:numCache>
                <c:formatCode>General</c:formatCode>
                <c:ptCount val="7"/>
                <c:pt idx="0">
                  <c:v>14</c:v>
                </c:pt>
                <c:pt idx="1">
                  <c:v>12</c:v>
                </c:pt>
                <c:pt idx="2">
                  <c:v>4</c:v>
                </c:pt>
                <c:pt idx="3">
                  <c:v>5</c:v>
                </c:pt>
                <c:pt idx="4">
                  <c:v>7</c:v>
                </c:pt>
                <c:pt idx="5">
                  <c:v>6</c:v>
                </c:pt>
                <c:pt idx="6">
                  <c:v>6</c:v>
                </c:pt>
              </c:numCache>
            </c:numRef>
          </c:val>
          <c:smooth val="0"/>
          <c:extLst>
            <c:ext xmlns:c16="http://schemas.microsoft.com/office/drawing/2014/chart" uri="{C3380CC4-5D6E-409C-BE32-E72D297353CC}">
              <c16:uniqueId val="{0000000B-B7B9-47AF-93B4-E2D861D89ADA}"/>
            </c:ext>
          </c:extLst>
        </c:ser>
        <c:ser>
          <c:idx val="3"/>
          <c:order val="6"/>
          <c:tx>
            <c:strRef>
              <c:f>Sheet1!$H$1</c:f>
              <c:strCache>
                <c:ptCount val="1"/>
                <c:pt idx="0">
                  <c:v>Tiredness</c:v>
                </c:pt>
              </c:strCache>
            </c:strRef>
          </c:tx>
          <c:spPr>
            <a:ln w="28575" cap="rnd">
              <a:solidFill>
                <a:schemeClr val="accent4"/>
              </a:solidFill>
              <a:round/>
            </a:ln>
            <a:effectLst/>
          </c:spPr>
          <c:marker>
            <c:symbol val="none"/>
          </c:marker>
          <c:dLbls>
            <c:dLbl>
              <c:idx val="3"/>
              <c:layout>
                <c:manualLayout>
                  <c:x val="-1.3250059120143893E-2"/>
                  <c:y val="2.35097811424245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7B9-47AF-93B4-E2D861D89ADA}"/>
                </c:ext>
              </c:extLst>
            </c:dLbl>
            <c:dLbl>
              <c:idx val="4"/>
              <c:delete val="1"/>
              <c:extLst>
                <c:ext xmlns:c15="http://schemas.microsoft.com/office/drawing/2012/chart" uri="{CE6537A1-D6FC-4f65-9D91-7224C49458BB}"/>
                <c:ext xmlns:c16="http://schemas.microsoft.com/office/drawing/2014/chart" uri="{C3380CC4-5D6E-409C-BE32-E72D297353CC}">
                  <c16:uniqueId val="{00000009-3B1A-4E4A-A73B-5AB19CC97031}"/>
                </c:ext>
              </c:extLst>
            </c:dLbl>
            <c:dLbl>
              <c:idx val="5"/>
              <c:delete val="1"/>
              <c:extLst>
                <c:ext xmlns:c15="http://schemas.microsoft.com/office/drawing/2012/chart" uri="{CE6537A1-D6FC-4f65-9D91-7224C49458BB}"/>
                <c:ext xmlns:c16="http://schemas.microsoft.com/office/drawing/2014/chart" uri="{C3380CC4-5D6E-409C-BE32-E72D297353CC}">
                  <c16:uniqueId val="{00000004-525A-475C-B171-6ACFA9BD75D3}"/>
                </c:ext>
              </c:extLst>
            </c:dLbl>
            <c:dLbl>
              <c:idx val="6"/>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1E-4A84-A1F1-7AFE0370B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Sheet1!$H$2:$H$23</c:f>
              <c:numCache>
                <c:formatCode>General</c:formatCode>
                <c:ptCount val="7"/>
                <c:pt idx="3">
                  <c:v>5</c:v>
                </c:pt>
                <c:pt idx="4">
                  <c:v>8</c:v>
                </c:pt>
                <c:pt idx="5">
                  <c:v>9</c:v>
                </c:pt>
                <c:pt idx="6">
                  <c:v>6</c:v>
                </c:pt>
              </c:numCache>
            </c:numRef>
          </c:val>
          <c:smooth val="0"/>
          <c:extLst>
            <c:ext xmlns:c16="http://schemas.microsoft.com/office/drawing/2014/chart" uri="{C3380CC4-5D6E-409C-BE32-E72D297353CC}">
              <c16:uniqueId val="{0000000D-B7B9-47AF-93B4-E2D861D89ADA}"/>
            </c:ext>
          </c:extLst>
        </c:ser>
        <c:ser>
          <c:idx val="4"/>
          <c:order val="7"/>
          <c:tx>
            <c:strRef>
              <c:f>Sheet1!$I$1</c:f>
              <c:strCache>
                <c:ptCount val="1"/>
                <c:pt idx="0">
                  <c:v>Highway code</c:v>
                </c:pt>
              </c:strCache>
            </c:strRef>
          </c:tx>
          <c:spPr>
            <a:ln w="28575" cap="rnd">
              <a:solidFill>
                <a:schemeClr val="accent5"/>
              </a:solidFill>
              <a:round/>
            </a:ln>
            <a:effectLst/>
          </c:spPr>
          <c:marker>
            <c:symbol val="none"/>
          </c:marker>
          <c:dLbls>
            <c:dLbl>
              <c:idx val="6"/>
              <c:layout>
                <c:manualLayout>
                  <c:x val="-2.7074583295714334E-2"/>
                  <c:y val="-3.48326983756197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B31-4A76-91EF-F3E0C23F30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Sheet1!$I$2:$I$23</c:f>
              <c:numCache>
                <c:formatCode>General</c:formatCode>
                <c:ptCount val="7"/>
                <c:pt idx="6">
                  <c:v>11</c:v>
                </c:pt>
              </c:numCache>
            </c:numRef>
          </c:val>
          <c:smooth val="0"/>
          <c:extLst>
            <c:ext xmlns:c16="http://schemas.microsoft.com/office/drawing/2014/chart" uri="{C3380CC4-5D6E-409C-BE32-E72D297353CC}">
              <c16:uniqueId val="{00000001-0B31-4A76-91EF-F3E0C23F3068}"/>
            </c:ext>
          </c:extLst>
        </c:ser>
        <c:dLbls>
          <c:showLegendKey val="0"/>
          <c:showVal val="0"/>
          <c:showCatName val="0"/>
          <c:showSerName val="0"/>
          <c:showPercent val="0"/>
          <c:showBubbleSize val="0"/>
        </c:dLbls>
        <c:smooth val="0"/>
        <c:axId val="1938941728"/>
        <c:axId val="1938950432"/>
      </c:lineChart>
      <c:catAx>
        <c:axId val="19389417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8950432"/>
        <c:crosses val="autoZero"/>
        <c:auto val="1"/>
        <c:lblAlgn val="ctr"/>
        <c:lblOffset val="100"/>
        <c:noMultiLvlLbl val="0"/>
      </c:catAx>
      <c:valAx>
        <c:axId val="193895043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1728"/>
        <c:crosses val="autoZero"/>
        <c:crossBetween val="between"/>
        <c:majorUnit val="10"/>
      </c:valAx>
      <c:spPr>
        <a:noFill/>
        <a:ln>
          <a:noFill/>
        </a:ln>
        <a:effectLst/>
      </c:spPr>
    </c:plotArea>
    <c:legend>
      <c:legendPos val="r"/>
      <c:layout>
        <c:manualLayout>
          <c:xMode val="edge"/>
          <c:yMode val="edge"/>
          <c:x val="0.76288868893685247"/>
          <c:y val="0.18338939922271547"/>
          <c:w val="0.13231133436743076"/>
          <c:h val="0.51902956231159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GB" dirty="0"/>
              <a:t>% driving / road safety advertising seen recently</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1976385023629192E-2"/>
          <c:y val="0.12010579199072507"/>
          <c:w val="0.64744030132003938"/>
          <c:h val="0.67515233871502267"/>
        </c:manualLayout>
      </c:layout>
      <c:lineChart>
        <c:grouping val="standard"/>
        <c:varyColors val="0"/>
        <c:ser>
          <c:idx val="0"/>
          <c:order val="0"/>
          <c:tx>
            <c:strRef>
              <c:f>Sheet1!$B$1</c:f>
              <c:strCache>
                <c:ptCount val="1"/>
                <c:pt idx="0">
                  <c:v>Motorbikes</c:v>
                </c:pt>
              </c:strCache>
            </c:strRef>
          </c:tx>
          <c:spPr>
            <a:ln w="28575" cap="rnd">
              <a:solidFill>
                <a:schemeClr val="accent1"/>
              </a:solidFill>
              <a:round/>
            </a:ln>
            <a:effectLst/>
          </c:spPr>
          <c:marker>
            <c:symbol val="none"/>
          </c:marker>
          <c:dLbls>
            <c:dLbl>
              <c:idx val="0"/>
              <c:layout>
                <c:manualLayout>
                  <c:x val="-1.3250059120143893E-2"/>
                  <c:y val="1.08670888716087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93-4B7F-AEF1-D15E3283E9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Sheet1!$B$2:$B$23</c:f>
              <c:numCache>
                <c:formatCode>General</c:formatCode>
                <c:ptCount val="7"/>
                <c:pt idx="0">
                  <c:v>6</c:v>
                </c:pt>
                <c:pt idx="1">
                  <c:v>12</c:v>
                </c:pt>
                <c:pt idx="2">
                  <c:v>1</c:v>
                </c:pt>
                <c:pt idx="3">
                  <c:v>2</c:v>
                </c:pt>
                <c:pt idx="4">
                  <c:v>4</c:v>
                </c:pt>
                <c:pt idx="5">
                  <c:v>3</c:v>
                </c:pt>
                <c:pt idx="6">
                  <c:v>3</c:v>
                </c:pt>
              </c:numCache>
            </c:numRef>
          </c:val>
          <c:smooth val="0"/>
          <c:extLst>
            <c:ext xmlns:c16="http://schemas.microsoft.com/office/drawing/2014/chart" uri="{C3380CC4-5D6E-409C-BE32-E72D297353CC}">
              <c16:uniqueId val="{0000000E-59A3-4E2F-9388-A2273163E386}"/>
            </c:ext>
          </c:extLst>
        </c:ser>
        <c:ser>
          <c:idx val="2"/>
          <c:order val="1"/>
          <c:tx>
            <c:strRef>
              <c:f>Sheet1!$C$1</c:f>
              <c:strCache>
                <c:ptCount val="1"/>
                <c:pt idx="0">
                  <c:v>Seatbelts</c:v>
                </c:pt>
              </c:strCache>
            </c:strRef>
          </c:tx>
          <c:spPr>
            <a:ln w="28575" cap="rnd">
              <a:solidFill>
                <a:schemeClr val="accent3"/>
              </a:solidFill>
              <a:round/>
            </a:ln>
            <a:effectLst/>
          </c:spPr>
          <c:marker>
            <c:symbol val="none"/>
          </c:marker>
          <c:dLbls>
            <c:dLbl>
              <c:idx val="0"/>
              <c:layout>
                <c:manualLayout>
                  <c:x val="-2.1292569896113198E-2"/>
                  <c:y val="-2.25626863101420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93-4B7F-AEF1-D15E3283E9CA}"/>
                </c:ext>
              </c:extLst>
            </c:dLbl>
            <c:dLbl>
              <c:idx val="6"/>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FB-410B-9768-9C926FB0B1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Sheet1!$C$2:$C$23</c:f>
              <c:numCache>
                <c:formatCode>General</c:formatCode>
                <c:ptCount val="7"/>
                <c:pt idx="0">
                  <c:v>7</c:v>
                </c:pt>
                <c:pt idx="1">
                  <c:v>10</c:v>
                </c:pt>
                <c:pt idx="2">
                  <c:v>1</c:v>
                </c:pt>
                <c:pt idx="3">
                  <c:v>3</c:v>
                </c:pt>
                <c:pt idx="4">
                  <c:v>5</c:v>
                </c:pt>
                <c:pt idx="5">
                  <c:v>4</c:v>
                </c:pt>
                <c:pt idx="6">
                  <c:v>5</c:v>
                </c:pt>
              </c:numCache>
            </c:numRef>
          </c:val>
          <c:smooth val="0"/>
          <c:extLst>
            <c:ext xmlns:c16="http://schemas.microsoft.com/office/drawing/2014/chart" uri="{C3380CC4-5D6E-409C-BE32-E72D297353CC}">
              <c16:uniqueId val="{0000001C-59A3-4E2F-9388-A2273163E386}"/>
            </c:ext>
          </c:extLst>
        </c:ser>
        <c:ser>
          <c:idx val="1"/>
          <c:order val="2"/>
          <c:tx>
            <c:strRef>
              <c:f>Sheet1!$D$1</c:f>
              <c:strCache>
                <c:ptCount val="1"/>
                <c:pt idx="0">
                  <c:v>Young drivers</c:v>
                </c:pt>
              </c:strCache>
            </c:strRef>
          </c:tx>
          <c:spPr>
            <a:ln w="28575" cap="rnd">
              <a:solidFill>
                <a:schemeClr val="accent2"/>
              </a:solidFill>
              <a:round/>
            </a:ln>
            <a:effectLst/>
          </c:spPr>
          <c:marker>
            <c:symbol val="none"/>
          </c:marker>
          <c:dLbls>
            <c:dLbl>
              <c:idx val="2"/>
              <c:layout>
                <c:manualLayout>
                  <c:x val="-1.2638231219380418E-2"/>
                  <c:y val="-1.7356124673462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52B-441F-86D0-9FABB36E2CB0}"/>
                </c:ext>
              </c:extLst>
            </c:dLbl>
            <c:dLbl>
              <c:idx val="3"/>
              <c:delete val="1"/>
              <c:extLst>
                <c:ext xmlns:c15="http://schemas.microsoft.com/office/drawing/2012/chart" uri="{CE6537A1-D6FC-4f65-9D91-7224C49458BB}"/>
                <c:ext xmlns:c16="http://schemas.microsoft.com/office/drawing/2014/chart" uri="{C3380CC4-5D6E-409C-BE32-E72D297353CC}">
                  <c16:uniqueId val="{0000000A-D52B-441F-86D0-9FABB36E2CB0}"/>
                </c:ext>
              </c:extLst>
            </c:dLbl>
            <c:dLbl>
              <c:idx val="4"/>
              <c:delete val="1"/>
              <c:extLst>
                <c:ext xmlns:c15="http://schemas.microsoft.com/office/drawing/2012/chart" uri="{CE6537A1-D6FC-4f65-9D91-7224C49458BB}"/>
                <c:ext xmlns:c16="http://schemas.microsoft.com/office/drawing/2014/chart" uri="{C3380CC4-5D6E-409C-BE32-E72D297353CC}">
                  <c16:uniqueId val="{00000001-A841-4090-B5ED-C385275F2B63}"/>
                </c:ext>
              </c:extLst>
            </c:dLbl>
            <c:dLbl>
              <c:idx val="5"/>
              <c:delete val="1"/>
              <c:extLst>
                <c:ext xmlns:c15="http://schemas.microsoft.com/office/drawing/2012/chart" uri="{CE6537A1-D6FC-4f65-9D91-7224C49458BB}"/>
                <c:ext xmlns:c16="http://schemas.microsoft.com/office/drawing/2014/chart" uri="{C3380CC4-5D6E-409C-BE32-E72D297353CC}">
                  <c16:uniqueId val="{00000002-9802-4FAB-AC96-8420F642BB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Sheet1!$D$2:$D$23</c:f>
              <c:numCache>
                <c:formatCode>General</c:formatCode>
                <c:ptCount val="7"/>
                <c:pt idx="2">
                  <c:v>6</c:v>
                </c:pt>
                <c:pt idx="3">
                  <c:v>3</c:v>
                </c:pt>
                <c:pt idx="4">
                  <c:v>4</c:v>
                </c:pt>
                <c:pt idx="5">
                  <c:v>4</c:v>
                </c:pt>
                <c:pt idx="6">
                  <c:v>3</c:v>
                </c:pt>
              </c:numCache>
            </c:numRef>
          </c:val>
          <c:smooth val="0"/>
          <c:extLst>
            <c:ext xmlns:c16="http://schemas.microsoft.com/office/drawing/2014/chart" uri="{C3380CC4-5D6E-409C-BE32-E72D297353CC}">
              <c16:uniqueId val="{0000002B-59A3-4E2F-9388-A2273163E386}"/>
            </c:ext>
          </c:extLst>
        </c:ser>
        <c:ser>
          <c:idx val="3"/>
          <c:order val="3"/>
          <c:tx>
            <c:strRef>
              <c:f>Sheet1!$E$1</c:f>
              <c:strCache>
                <c:ptCount val="1"/>
                <c:pt idx="0">
                  <c:v>Being distracted when driving</c:v>
                </c:pt>
              </c:strCache>
            </c:strRef>
          </c:tx>
          <c:spPr>
            <a:ln w="28575" cap="rnd">
              <a:solidFill>
                <a:schemeClr val="accent4"/>
              </a:solidFill>
              <a:round/>
            </a:ln>
            <a:effectLst/>
          </c:spPr>
          <c:marker>
            <c:symbol val="none"/>
          </c:marker>
          <c:dLbls>
            <c:dLbl>
              <c:idx val="2"/>
              <c:layout>
                <c:manualLayout>
                  <c:x val="-2.297860221705523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52B-441F-86D0-9FABB36E2CB0}"/>
                </c:ext>
              </c:extLst>
            </c:dLbl>
            <c:dLbl>
              <c:idx val="3"/>
              <c:delete val="1"/>
              <c:extLst>
                <c:ext xmlns:c15="http://schemas.microsoft.com/office/drawing/2012/chart" uri="{CE6537A1-D6FC-4f65-9D91-7224C49458BB}"/>
                <c:ext xmlns:c16="http://schemas.microsoft.com/office/drawing/2014/chart" uri="{C3380CC4-5D6E-409C-BE32-E72D297353CC}">
                  <c16:uniqueId val="{0000000D-D52B-441F-86D0-9FABB36E2CB0}"/>
                </c:ext>
              </c:extLst>
            </c:dLbl>
            <c:dLbl>
              <c:idx val="4"/>
              <c:delete val="1"/>
              <c:extLst>
                <c:ext xmlns:c15="http://schemas.microsoft.com/office/drawing/2012/chart" uri="{CE6537A1-D6FC-4f65-9D91-7224C49458BB}"/>
                <c:ext xmlns:c16="http://schemas.microsoft.com/office/drawing/2014/chart" uri="{C3380CC4-5D6E-409C-BE32-E72D297353CC}">
                  <c16:uniqueId val="{00000002-1F93-4B7F-AEF1-D15E3283E9CA}"/>
                </c:ext>
              </c:extLst>
            </c:dLbl>
            <c:dLbl>
              <c:idx val="5"/>
              <c:delete val="1"/>
              <c:extLst>
                <c:ext xmlns:c15="http://schemas.microsoft.com/office/drawing/2012/chart" uri="{CE6537A1-D6FC-4f65-9D91-7224C49458BB}"/>
                <c:ext xmlns:c16="http://schemas.microsoft.com/office/drawing/2014/chart" uri="{C3380CC4-5D6E-409C-BE32-E72D297353CC}">
                  <c16:uniqueId val="{00000001-9802-4FAB-AC96-8420F642BB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Sheet1!$A$2:$A$23</c:f>
              <c:strCache>
                <c:ptCount val="7"/>
                <c:pt idx="0">
                  <c:v>Feb '18</c:v>
                </c:pt>
                <c:pt idx="1">
                  <c:v>Aug '18</c:v>
                </c:pt>
                <c:pt idx="2">
                  <c:v>Nov '19</c:v>
                </c:pt>
                <c:pt idx="3">
                  <c:v>Aug '20</c:v>
                </c:pt>
                <c:pt idx="4">
                  <c:v>Feb '21</c:v>
                </c:pt>
                <c:pt idx="5">
                  <c:v>Aug '21</c:v>
                </c:pt>
                <c:pt idx="6">
                  <c:v>Feb '22</c:v>
                </c:pt>
              </c:strCache>
            </c:strRef>
          </c:cat>
          <c:val>
            <c:numRef>
              <c:f>Sheet1!$E$2:$E$23</c:f>
              <c:numCache>
                <c:formatCode>General</c:formatCode>
                <c:ptCount val="7"/>
                <c:pt idx="2">
                  <c:v>3</c:v>
                </c:pt>
                <c:pt idx="3">
                  <c:v>3</c:v>
                </c:pt>
                <c:pt idx="4">
                  <c:v>5</c:v>
                </c:pt>
                <c:pt idx="5">
                  <c:v>3</c:v>
                </c:pt>
                <c:pt idx="6">
                  <c:v>3</c:v>
                </c:pt>
              </c:numCache>
            </c:numRef>
          </c:val>
          <c:smooth val="0"/>
          <c:extLst>
            <c:ext xmlns:c16="http://schemas.microsoft.com/office/drawing/2014/chart" uri="{C3380CC4-5D6E-409C-BE32-E72D297353CC}">
              <c16:uniqueId val="{00000035-59A3-4E2F-9388-A2273163E386}"/>
            </c:ext>
          </c:extLst>
        </c:ser>
        <c:dLbls>
          <c:showLegendKey val="0"/>
          <c:showVal val="0"/>
          <c:showCatName val="0"/>
          <c:showSerName val="0"/>
          <c:showPercent val="0"/>
          <c:showBubbleSize val="0"/>
        </c:dLbls>
        <c:smooth val="0"/>
        <c:axId val="1938945536"/>
        <c:axId val="1938955328"/>
      </c:lineChart>
      <c:catAx>
        <c:axId val="1938945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crossAx val="1938955328"/>
        <c:crosses val="autoZero"/>
        <c:auto val="1"/>
        <c:lblAlgn val="ctr"/>
        <c:lblOffset val="100"/>
        <c:noMultiLvlLbl val="0"/>
      </c:catAx>
      <c:valAx>
        <c:axId val="1938955328"/>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5536"/>
        <c:crosses val="autoZero"/>
        <c:crossBetween val="between"/>
        <c:majorUnit val="10"/>
      </c:valAx>
      <c:spPr>
        <a:noFill/>
        <a:ln>
          <a:noFill/>
        </a:ln>
        <a:effectLst/>
      </c:spPr>
    </c:plotArea>
    <c:legend>
      <c:legendPos val="r"/>
      <c:layout>
        <c:manualLayout>
          <c:xMode val="edge"/>
          <c:yMode val="edge"/>
          <c:x val="0.74689549132684407"/>
          <c:y val="0.17960946897319388"/>
          <c:w val="0.23511235360413948"/>
          <c:h val="0.596676917105827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eaLnBrk="1" latinLnBrk="0" hangingPunct="1">
              <a:defRPr lang="en-GB" sz="1800" b="0" i="0" u="none" strike="noStrike" kern="1200" spc="0" baseline="0" dirty="0" smtClean="0">
                <a:solidFill>
                  <a:schemeClr val="tx2"/>
                </a:solidFill>
                <a:effectLst/>
                <a:latin typeface="+mn-lt"/>
                <a:ea typeface="+mn-ea"/>
                <a:cs typeface="+mn-cs"/>
              </a:defRPr>
            </a:pPr>
            <a:r>
              <a:rPr lang="en-GB" sz="1800" b="0" i="0" u="none" strike="noStrike" kern="1200" spc="0" baseline="0" dirty="0">
                <a:solidFill>
                  <a:schemeClr val="tx2"/>
                </a:solidFill>
                <a:effectLst/>
                <a:latin typeface="+mn-lt"/>
                <a:ea typeface="+mn-ea"/>
                <a:cs typeface="+mn-cs"/>
              </a:rPr>
              <a:t>% carrying out none to five or more at risk behaviours</a:t>
            </a:r>
          </a:p>
        </c:rich>
      </c:tx>
      <c:layout>
        <c:manualLayout>
          <c:xMode val="edge"/>
          <c:yMode val="edge"/>
          <c:x val="0.29183331129573276"/>
          <c:y val="4.2132684328085861E-2"/>
        </c:manualLayout>
      </c:layout>
      <c:overlay val="0"/>
    </c:title>
    <c:autoTitleDeleted val="0"/>
    <c:plotArea>
      <c:layout>
        <c:manualLayout>
          <c:layoutTarget val="inner"/>
          <c:xMode val="edge"/>
          <c:yMode val="edge"/>
          <c:x val="0.13214538646277982"/>
          <c:y val="0.15787769339202593"/>
          <c:w val="0.85733301758653158"/>
          <c:h val="0.75576952804212361"/>
        </c:manualLayout>
      </c:layout>
      <c:barChart>
        <c:barDir val="bar"/>
        <c:grouping val="percentStacked"/>
        <c:varyColors val="0"/>
        <c:ser>
          <c:idx val="8"/>
          <c:order val="0"/>
          <c:tx>
            <c:strRef>
              <c:f>Sheet1!$B$1</c:f>
              <c:strCache>
                <c:ptCount val="1"/>
                <c:pt idx="0">
                  <c:v>None</c:v>
                </c:pt>
              </c:strCache>
            </c:strRef>
          </c:tx>
          <c:spPr>
            <a:solidFill>
              <a:srgbClr val="40631F"/>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Feb '22 (514)</c:v>
                </c:pt>
                <c:pt idx="1">
                  <c:v>Aug '21 (536)</c:v>
                </c:pt>
                <c:pt idx="2">
                  <c:v>Feb '21 (507)</c:v>
                </c:pt>
                <c:pt idx="3">
                  <c:v>Aug '20 (504)</c:v>
                </c:pt>
                <c:pt idx="4">
                  <c:v>Nov '19 (519)</c:v>
                </c:pt>
                <c:pt idx="5">
                  <c:v>Aug '18 (589)</c:v>
                </c:pt>
                <c:pt idx="6">
                  <c:v>Feb '18 (561)</c:v>
                </c:pt>
                <c:pt idx="7">
                  <c:v>Aug '17 (525)</c:v>
                </c:pt>
                <c:pt idx="8">
                  <c:v>Mar '17 (600)</c:v>
                </c:pt>
                <c:pt idx="9">
                  <c:v>Jul '16 (582)</c:v>
                </c:pt>
                <c:pt idx="10">
                  <c:v>Feb '16 (536)</c:v>
                </c:pt>
                <c:pt idx="11">
                  <c:v>July '15 (534)</c:v>
                </c:pt>
                <c:pt idx="12">
                  <c:v>Feb '15 (468)</c:v>
                </c:pt>
                <c:pt idx="13">
                  <c:v>July '14 (560)</c:v>
                </c:pt>
                <c:pt idx="14">
                  <c:v>Feb '14 (606)</c:v>
                </c:pt>
                <c:pt idx="15">
                  <c:v>July '13 (556)</c:v>
                </c:pt>
                <c:pt idx="16">
                  <c:v>Feb '13 (568)</c:v>
                </c:pt>
                <c:pt idx="17">
                  <c:v>Aug '12 (550)</c:v>
                </c:pt>
              </c:strCache>
            </c:strRef>
          </c:cat>
          <c:val>
            <c:numRef>
              <c:f>Sheet1!$B$2:$B$19</c:f>
              <c:numCache>
                <c:formatCode>General</c:formatCode>
                <c:ptCount val="18"/>
                <c:pt idx="0">
                  <c:v>37</c:v>
                </c:pt>
                <c:pt idx="1">
                  <c:v>39</c:v>
                </c:pt>
                <c:pt idx="2">
                  <c:v>27</c:v>
                </c:pt>
                <c:pt idx="3">
                  <c:v>32</c:v>
                </c:pt>
                <c:pt idx="4">
                  <c:v>34</c:v>
                </c:pt>
                <c:pt idx="5">
                  <c:v>30</c:v>
                </c:pt>
                <c:pt idx="6">
                  <c:v>31</c:v>
                </c:pt>
                <c:pt idx="7">
                  <c:v>32</c:v>
                </c:pt>
                <c:pt idx="8">
                  <c:v>34</c:v>
                </c:pt>
                <c:pt idx="9">
                  <c:v>26</c:v>
                </c:pt>
                <c:pt idx="10">
                  <c:v>28</c:v>
                </c:pt>
                <c:pt idx="11">
                  <c:v>22</c:v>
                </c:pt>
                <c:pt idx="12">
                  <c:v>27</c:v>
                </c:pt>
                <c:pt idx="13">
                  <c:v>32</c:v>
                </c:pt>
                <c:pt idx="14">
                  <c:v>21</c:v>
                </c:pt>
                <c:pt idx="15">
                  <c:v>24</c:v>
                </c:pt>
                <c:pt idx="16">
                  <c:v>28</c:v>
                </c:pt>
                <c:pt idx="17">
                  <c:v>27</c:v>
                </c:pt>
              </c:numCache>
            </c:numRef>
          </c:val>
          <c:extLst>
            <c:ext xmlns:c16="http://schemas.microsoft.com/office/drawing/2014/chart" uri="{C3380CC4-5D6E-409C-BE32-E72D297353CC}">
              <c16:uniqueId val="{00000000-8F73-497F-BDAD-AF77472BD41F}"/>
            </c:ext>
          </c:extLst>
        </c:ser>
        <c:ser>
          <c:idx val="0"/>
          <c:order val="1"/>
          <c:tx>
            <c:strRef>
              <c:f>Sheet1!$C$1</c:f>
              <c:strCache>
                <c:ptCount val="1"/>
                <c:pt idx="0">
                  <c:v>1</c:v>
                </c:pt>
              </c:strCache>
            </c:strRef>
          </c:tx>
          <c:spPr>
            <a:solidFill>
              <a:srgbClr val="61942F"/>
            </a:solidFill>
            <a:ln w="25527">
              <a:noFill/>
            </a:ln>
          </c:spPr>
          <c:invertIfNegative val="0"/>
          <c:dLbls>
            <c:numFmt formatCode="#,##0" sourceLinked="0"/>
            <c:spPr>
              <a:noFill/>
              <a:ln w="25527">
                <a:noFill/>
              </a:ln>
            </c:spPr>
            <c:txPr>
              <a:bodyPr/>
              <a:lstStyle/>
              <a:p>
                <a:pPr>
                  <a:defRPr lang="en-IN" sz="1400" b="0" i="0" u="none" strike="noStrike" baseline="0">
                    <a:solidFill>
                      <a:srgbClr val="FFFFFF"/>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Feb '22 (514)</c:v>
                </c:pt>
                <c:pt idx="1">
                  <c:v>Aug '21 (536)</c:v>
                </c:pt>
                <c:pt idx="2">
                  <c:v>Feb '21 (507)</c:v>
                </c:pt>
                <c:pt idx="3">
                  <c:v>Aug '20 (504)</c:v>
                </c:pt>
                <c:pt idx="4">
                  <c:v>Nov '19 (519)</c:v>
                </c:pt>
                <c:pt idx="5">
                  <c:v>Aug '18 (589)</c:v>
                </c:pt>
                <c:pt idx="6">
                  <c:v>Feb '18 (561)</c:v>
                </c:pt>
                <c:pt idx="7">
                  <c:v>Aug '17 (525)</c:v>
                </c:pt>
                <c:pt idx="8">
                  <c:v>Mar '17 (600)</c:v>
                </c:pt>
                <c:pt idx="9">
                  <c:v>Jul '16 (582)</c:v>
                </c:pt>
                <c:pt idx="10">
                  <c:v>Feb '16 (536)</c:v>
                </c:pt>
                <c:pt idx="11">
                  <c:v>July '15 (534)</c:v>
                </c:pt>
                <c:pt idx="12">
                  <c:v>Feb '15 (468)</c:v>
                </c:pt>
                <c:pt idx="13">
                  <c:v>July '14 (560)</c:v>
                </c:pt>
                <c:pt idx="14">
                  <c:v>Feb '14 (606)</c:v>
                </c:pt>
                <c:pt idx="15">
                  <c:v>July '13 (556)</c:v>
                </c:pt>
                <c:pt idx="16">
                  <c:v>Feb '13 (568)</c:v>
                </c:pt>
                <c:pt idx="17">
                  <c:v>Aug '12 (550)</c:v>
                </c:pt>
              </c:strCache>
            </c:strRef>
          </c:cat>
          <c:val>
            <c:numRef>
              <c:f>Sheet1!$C$2:$C$19</c:f>
              <c:numCache>
                <c:formatCode>General</c:formatCode>
                <c:ptCount val="18"/>
                <c:pt idx="0">
                  <c:v>18</c:v>
                </c:pt>
                <c:pt idx="1">
                  <c:v>19</c:v>
                </c:pt>
                <c:pt idx="2">
                  <c:v>21</c:v>
                </c:pt>
                <c:pt idx="3">
                  <c:v>18</c:v>
                </c:pt>
                <c:pt idx="4">
                  <c:v>19</c:v>
                </c:pt>
                <c:pt idx="5">
                  <c:v>24</c:v>
                </c:pt>
                <c:pt idx="6">
                  <c:v>18</c:v>
                </c:pt>
                <c:pt idx="7">
                  <c:v>17</c:v>
                </c:pt>
                <c:pt idx="8">
                  <c:v>20</c:v>
                </c:pt>
                <c:pt idx="9">
                  <c:v>18</c:v>
                </c:pt>
                <c:pt idx="10">
                  <c:v>19</c:v>
                </c:pt>
                <c:pt idx="11">
                  <c:v>22</c:v>
                </c:pt>
                <c:pt idx="12">
                  <c:v>23</c:v>
                </c:pt>
                <c:pt idx="13">
                  <c:v>21</c:v>
                </c:pt>
                <c:pt idx="14">
                  <c:v>23</c:v>
                </c:pt>
                <c:pt idx="15">
                  <c:v>23</c:v>
                </c:pt>
                <c:pt idx="16">
                  <c:v>27</c:v>
                </c:pt>
                <c:pt idx="17">
                  <c:v>25</c:v>
                </c:pt>
              </c:numCache>
            </c:numRef>
          </c:val>
          <c:extLst>
            <c:ext xmlns:c16="http://schemas.microsoft.com/office/drawing/2014/chart" uri="{C3380CC4-5D6E-409C-BE32-E72D297353CC}">
              <c16:uniqueId val="{00000001-8F73-497F-BDAD-AF77472BD41F}"/>
            </c:ext>
          </c:extLst>
        </c:ser>
        <c:ser>
          <c:idx val="1"/>
          <c:order val="2"/>
          <c:tx>
            <c:strRef>
              <c:f>Sheet1!$D$1</c:f>
              <c:strCache>
                <c:ptCount val="1"/>
                <c:pt idx="0">
                  <c:v>2</c:v>
                </c:pt>
              </c:strCache>
            </c:strRef>
          </c:tx>
          <c:spPr>
            <a:solidFill>
              <a:srgbClr val="92D050"/>
            </a:solidFill>
            <a:ln w="25527">
              <a:noFill/>
            </a:ln>
          </c:spPr>
          <c:invertIfNegative val="0"/>
          <c:dLbls>
            <c:numFmt formatCode="#,##0" sourceLinked="0"/>
            <c:spPr>
              <a:noFill/>
              <a:ln w="25527">
                <a:noFill/>
              </a:ln>
            </c:spPr>
            <c:txPr>
              <a:bodyPr/>
              <a:lstStyle/>
              <a:p>
                <a:pPr>
                  <a:defRPr lang="en-IN" sz="1400" b="0" i="0" u="none" strike="noStrike" baseline="0">
                    <a:solidFill>
                      <a:schemeClr val="tx1">
                        <a:lumMod val="75000"/>
                      </a:schemeClr>
                    </a:solidFill>
                    <a:latin typeface="+mn-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Feb '22 (514)</c:v>
                </c:pt>
                <c:pt idx="1">
                  <c:v>Aug '21 (536)</c:v>
                </c:pt>
                <c:pt idx="2">
                  <c:v>Feb '21 (507)</c:v>
                </c:pt>
                <c:pt idx="3">
                  <c:v>Aug '20 (504)</c:v>
                </c:pt>
                <c:pt idx="4">
                  <c:v>Nov '19 (519)</c:v>
                </c:pt>
                <c:pt idx="5">
                  <c:v>Aug '18 (589)</c:v>
                </c:pt>
                <c:pt idx="6">
                  <c:v>Feb '18 (561)</c:v>
                </c:pt>
                <c:pt idx="7">
                  <c:v>Aug '17 (525)</c:v>
                </c:pt>
                <c:pt idx="8">
                  <c:v>Mar '17 (600)</c:v>
                </c:pt>
                <c:pt idx="9">
                  <c:v>Jul '16 (582)</c:v>
                </c:pt>
                <c:pt idx="10">
                  <c:v>Feb '16 (536)</c:v>
                </c:pt>
                <c:pt idx="11">
                  <c:v>July '15 (534)</c:v>
                </c:pt>
                <c:pt idx="12">
                  <c:v>Feb '15 (468)</c:v>
                </c:pt>
                <c:pt idx="13">
                  <c:v>July '14 (560)</c:v>
                </c:pt>
                <c:pt idx="14">
                  <c:v>Feb '14 (606)</c:v>
                </c:pt>
                <c:pt idx="15">
                  <c:v>July '13 (556)</c:v>
                </c:pt>
                <c:pt idx="16">
                  <c:v>Feb '13 (568)</c:v>
                </c:pt>
                <c:pt idx="17">
                  <c:v>Aug '12 (550)</c:v>
                </c:pt>
              </c:strCache>
            </c:strRef>
          </c:cat>
          <c:val>
            <c:numRef>
              <c:f>Sheet1!$D$2:$D$19</c:f>
              <c:numCache>
                <c:formatCode>General</c:formatCode>
                <c:ptCount val="18"/>
                <c:pt idx="0">
                  <c:v>13</c:v>
                </c:pt>
                <c:pt idx="1">
                  <c:v>16</c:v>
                </c:pt>
                <c:pt idx="2">
                  <c:v>17</c:v>
                </c:pt>
                <c:pt idx="3">
                  <c:v>20</c:v>
                </c:pt>
                <c:pt idx="4">
                  <c:v>16</c:v>
                </c:pt>
                <c:pt idx="5">
                  <c:v>15</c:v>
                </c:pt>
                <c:pt idx="6">
                  <c:v>14</c:v>
                </c:pt>
                <c:pt idx="7">
                  <c:v>16</c:v>
                </c:pt>
                <c:pt idx="8">
                  <c:v>14</c:v>
                </c:pt>
                <c:pt idx="9">
                  <c:v>17</c:v>
                </c:pt>
                <c:pt idx="10">
                  <c:v>15</c:v>
                </c:pt>
                <c:pt idx="11">
                  <c:v>17</c:v>
                </c:pt>
                <c:pt idx="12">
                  <c:v>17</c:v>
                </c:pt>
                <c:pt idx="13">
                  <c:v>15</c:v>
                </c:pt>
                <c:pt idx="14">
                  <c:v>18</c:v>
                </c:pt>
                <c:pt idx="15">
                  <c:v>17</c:v>
                </c:pt>
                <c:pt idx="16">
                  <c:v>16</c:v>
                </c:pt>
                <c:pt idx="17">
                  <c:v>16</c:v>
                </c:pt>
              </c:numCache>
            </c:numRef>
          </c:val>
          <c:extLst>
            <c:ext xmlns:c16="http://schemas.microsoft.com/office/drawing/2014/chart" uri="{C3380CC4-5D6E-409C-BE32-E72D297353CC}">
              <c16:uniqueId val="{00000002-8F73-497F-BDAD-AF77472BD41F}"/>
            </c:ext>
          </c:extLst>
        </c:ser>
        <c:ser>
          <c:idx val="2"/>
          <c:order val="3"/>
          <c:tx>
            <c:strRef>
              <c:f>Sheet1!$E$1</c:f>
              <c:strCache>
                <c:ptCount val="1"/>
                <c:pt idx="0">
                  <c:v> 3-4</c:v>
                </c:pt>
              </c:strCache>
            </c:strRef>
          </c:tx>
          <c:spPr>
            <a:solidFill>
              <a:srgbClr val="FF1111"/>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Feb '22 (514)</c:v>
                </c:pt>
                <c:pt idx="1">
                  <c:v>Aug '21 (536)</c:v>
                </c:pt>
                <c:pt idx="2">
                  <c:v>Feb '21 (507)</c:v>
                </c:pt>
                <c:pt idx="3">
                  <c:v>Aug '20 (504)</c:v>
                </c:pt>
                <c:pt idx="4">
                  <c:v>Nov '19 (519)</c:v>
                </c:pt>
                <c:pt idx="5">
                  <c:v>Aug '18 (589)</c:v>
                </c:pt>
                <c:pt idx="6">
                  <c:v>Feb '18 (561)</c:v>
                </c:pt>
                <c:pt idx="7">
                  <c:v>Aug '17 (525)</c:v>
                </c:pt>
                <c:pt idx="8">
                  <c:v>Mar '17 (600)</c:v>
                </c:pt>
                <c:pt idx="9">
                  <c:v>Jul '16 (582)</c:v>
                </c:pt>
                <c:pt idx="10">
                  <c:v>Feb '16 (536)</c:v>
                </c:pt>
                <c:pt idx="11">
                  <c:v>July '15 (534)</c:v>
                </c:pt>
                <c:pt idx="12">
                  <c:v>Feb '15 (468)</c:v>
                </c:pt>
                <c:pt idx="13">
                  <c:v>July '14 (560)</c:v>
                </c:pt>
                <c:pt idx="14">
                  <c:v>Feb '14 (606)</c:v>
                </c:pt>
                <c:pt idx="15">
                  <c:v>July '13 (556)</c:v>
                </c:pt>
                <c:pt idx="16">
                  <c:v>Feb '13 (568)</c:v>
                </c:pt>
                <c:pt idx="17">
                  <c:v>Aug '12 (550)</c:v>
                </c:pt>
              </c:strCache>
            </c:strRef>
          </c:cat>
          <c:val>
            <c:numRef>
              <c:f>Sheet1!$E$2:$E$19</c:f>
              <c:numCache>
                <c:formatCode>0</c:formatCode>
                <c:ptCount val="18"/>
                <c:pt idx="0" formatCode="d\-mmm">
                  <c:v>19</c:v>
                </c:pt>
                <c:pt idx="1">
                  <c:v>17</c:v>
                </c:pt>
                <c:pt idx="2">
                  <c:v>21</c:v>
                </c:pt>
                <c:pt idx="3">
                  <c:v>22</c:v>
                </c:pt>
                <c:pt idx="4" formatCode="General">
                  <c:v>18</c:v>
                </c:pt>
                <c:pt idx="5">
                  <c:v>18</c:v>
                </c:pt>
                <c:pt idx="6" formatCode="General">
                  <c:v>20</c:v>
                </c:pt>
                <c:pt idx="7" formatCode="General">
                  <c:v>18</c:v>
                </c:pt>
                <c:pt idx="8" formatCode="General">
                  <c:v>20</c:v>
                </c:pt>
                <c:pt idx="9" formatCode="General">
                  <c:v>21</c:v>
                </c:pt>
                <c:pt idx="10" formatCode="General">
                  <c:v>25</c:v>
                </c:pt>
                <c:pt idx="11" formatCode="General">
                  <c:v>21</c:v>
                </c:pt>
                <c:pt idx="12" formatCode="General">
                  <c:v>19</c:v>
                </c:pt>
                <c:pt idx="13" formatCode="General">
                  <c:v>19</c:v>
                </c:pt>
                <c:pt idx="14" formatCode="General">
                  <c:v>23</c:v>
                </c:pt>
                <c:pt idx="15" formatCode="General">
                  <c:v>25</c:v>
                </c:pt>
                <c:pt idx="16" formatCode="General">
                  <c:v>17</c:v>
                </c:pt>
                <c:pt idx="17" formatCode="General">
                  <c:v>21</c:v>
                </c:pt>
              </c:numCache>
            </c:numRef>
          </c:val>
          <c:extLst>
            <c:ext xmlns:c16="http://schemas.microsoft.com/office/drawing/2014/chart" uri="{C3380CC4-5D6E-409C-BE32-E72D297353CC}">
              <c16:uniqueId val="{00000003-8F73-497F-BDAD-AF77472BD41F}"/>
            </c:ext>
          </c:extLst>
        </c:ser>
        <c:ser>
          <c:idx val="3"/>
          <c:order val="4"/>
          <c:tx>
            <c:strRef>
              <c:f>Sheet1!$F$1</c:f>
              <c:strCache>
                <c:ptCount val="1"/>
                <c:pt idx="0">
                  <c:v>5+</c:v>
                </c:pt>
              </c:strCache>
            </c:strRef>
          </c:tx>
          <c:spPr>
            <a:solidFill>
              <a:srgbClr val="C50017"/>
            </a:solidFill>
          </c:spPr>
          <c:invertIfNegative val="0"/>
          <c:dLbls>
            <c:numFmt formatCode="#,##0" sourceLinked="0"/>
            <c:spPr>
              <a:noFill/>
              <a:ln>
                <a:noFill/>
              </a:ln>
              <a:effectLst/>
            </c:spPr>
            <c:txPr>
              <a:bodyPr/>
              <a:lstStyle/>
              <a:p>
                <a:pPr>
                  <a:defRPr lang="en-IN" sz="1400" b="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Feb '22 (514)</c:v>
                </c:pt>
                <c:pt idx="1">
                  <c:v>Aug '21 (536)</c:v>
                </c:pt>
                <c:pt idx="2">
                  <c:v>Feb '21 (507)</c:v>
                </c:pt>
                <c:pt idx="3">
                  <c:v>Aug '20 (504)</c:v>
                </c:pt>
                <c:pt idx="4">
                  <c:v>Nov '19 (519)</c:v>
                </c:pt>
                <c:pt idx="5">
                  <c:v>Aug '18 (589)</c:v>
                </c:pt>
                <c:pt idx="6">
                  <c:v>Feb '18 (561)</c:v>
                </c:pt>
                <c:pt idx="7">
                  <c:v>Aug '17 (525)</c:v>
                </c:pt>
                <c:pt idx="8">
                  <c:v>Mar '17 (600)</c:v>
                </c:pt>
                <c:pt idx="9">
                  <c:v>Jul '16 (582)</c:v>
                </c:pt>
                <c:pt idx="10">
                  <c:v>Feb '16 (536)</c:v>
                </c:pt>
                <c:pt idx="11">
                  <c:v>July '15 (534)</c:v>
                </c:pt>
                <c:pt idx="12">
                  <c:v>Feb '15 (468)</c:v>
                </c:pt>
                <c:pt idx="13">
                  <c:v>July '14 (560)</c:v>
                </c:pt>
                <c:pt idx="14">
                  <c:v>Feb '14 (606)</c:v>
                </c:pt>
                <c:pt idx="15">
                  <c:v>July '13 (556)</c:v>
                </c:pt>
                <c:pt idx="16">
                  <c:v>Feb '13 (568)</c:v>
                </c:pt>
                <c:pt idx="17">
                  <c:v>Aug '12 (550)</c:v>
                </c:pt>
              </c:strCache>
            </c:strRef>
          </c:cat>
          <c:val>
            <c:numRef>
              <c:f>Sheet1!$F$2:$F$19</c:f>
              <c:numCache>
                <c:formatCode>General</c:formatCode>
                <c:ptCount val="18"/>
                <c:pt idx="0">
                  <c:v>12</c:v>
                </c:pt>
                <c:pt idx="1">
                  <c:v>9</c:v>
                </c:pt>
                <c:pt idx="2">
                  <c:v>14</c:v>
                </c:pt>
                <c:pt idx="3">
                  <c:v>7</c:v>
                </c:pt>
                <c:pt idx="4">
                  <c:v>13</c:v>
                </c:pt>
                <c:pt idx="5">
                  <c:v>13</c:v>
                </c:pt>
                <c:pt idx="6">
                  <c:v>17</c:v>
                </c:pt>
                <c:pt idx="7">
                  <c:v>17</c:v>
                </c:pt>
                <c:pt idx="8">
                  <c:v>12</c:v>
                </c:pt>
                <c:pt idx="9">
                  <c:v>18</c:v>
                </c:pt>
                <c:pt idx="10">
                  <c:v>13</c:v>
                </c:pt>
                <c:pt idx="11">
                  <c:v>18</c:v>
                </c:pt>
                <c:pt idx="12">
                  <c:v>14</c:v>
                </c:pt>
                <c:pt idx="13">
                  <c:v>12</c:v>
                </c:pt>
                <c:pt idx="14">
                  <c:v>15</c:v>
                </c:pt>
                <c:pt idx="15">
                  <c:v>12</c:v>
                </c:pt>
                <c:pt idx="16">
                  <c:v>11</c:v>
                </c:pt>
                <c:pt idx="17">
                  <c:v>11</c:v>
                </c:pt>
              </c:numCache>
            </c:numRef>
          </c:val>
          <c:extLst>
            <c:ext xmlns:c16="http://schemas.microsoft.com/office/drawing/2014/chart" uri="{C3380CC4-5D6E-409C-BE32-E72D297353CC}">
              <c16:uniqueId val="{00000004-8F73-497F-BDAD-AF77472BD41F}"/>
            </c:ext>
          </c:extLst>
        </c:ser>
        <c:dLbls>
          <c:showLegendKey val="0"/>
          <c:showVal val="1"/>
          <c:showCatName val="0"/>
          <c:showSerName val="0"/>
          <c:showPercent val="0"/>
          <c:showBubbleSize val="0"/>
        </c:dLbls>
        <c:gapWidth val="19"/>
        <c:overlap val="100"/>
        <c:axId val="1938954240"/>
        <c:axId val="1938954784"/>
      </c:barChart>
      <c:catAx>
        <c:axId val="1938954240"/>
        <c:scaling>
          <c:orientation val="minMax"/>
        </c:scaling>
        <c:delete val="0"/>
        <c:axPos val="l"/>
        <c:numFmt formatCode="General" sourceLinked="1"/>
        <c:majorTickMark val="none"/>
        <c:minorTickMark val="none"/>
        <c:tickLblPos val="nextTo"/>
        <c:spPr>
          <a:ln w="9572">
            <a:noFill/>
          </a:ln>
        </c:spPr>
        <c:txPr>
          <a:bodyPr rot="0" vert="horz"/>
          <a:lstStyle/>
          <a:p>
            <a:pPr algn="ctr">
              <a:defRPr lang="en-US" sz="1197" b="0" i="0" u="none" strike="noStrike" kern="1200" baseline="0">
                <a:solidFill>
                  <a:schemeClr val="tx1"/>
                </a:solidFill>
                <a:latin typeface="+mn-lt"/>
                <a:ea typeface="+mn-ea"/>
                <a:cs typeface="+mn-cs"/>
              </a:defRPr>
            </a:pPr>
            <a:endParaRPr lang="en-US"/>
          </a:p>
        </c:txPr>
        <c:crossAx val="1938954784"/>
        <c:crosses val="autoZero"/>
        <c:auto val="1"/>
        <c:lblAlgn val="ctr"/>
        <c:lblOffset val="100"/>
        <c:noMultiLvlLbl val="0"/>
      </c:catAx>
      <c:valAx>
        <c:axId val="1938954784"/>
        <c:scaling>
          <c:orientation val="minMax"/>
        </c:scaling>
        <c:delete val="0"/>
        <c:axPos val="b"/>
        <c:numFmt formatCode="0%" sourceLinked="1"/>
        <c:majorTickMark val="none"/>
        <c:minorTickMark val="none"/>
        <c:tickLblPos val="none"/>
        <c:spPr>
          <a:ln w="9572">
            <a:noFill/>
          </a:ln>
        </c:spPr>
        <c:txPr>
          <a:bodyPr/>
          <a:lstStyle/>
          <a:p>
            <a:pPr>
              <a:defRPr lang="en-IN"/>
            </a:pPr>
            <a:endParaRPr lang="en-US"/>
          </a:p>
        </c:txPr>
        <c:crossAx val="1938954240"/>
        <c:crosses val="autoZero"/>
        <c:crossBetween val="between"/>
      </c:valAx>
      <c:spPr>
        <a:noFill/>
      </c:spPr>
    </c:plotArea>
    <c:legend>
      <c:legendPos val="b"/>
      <c:layout>
        <c:manualLayout>
          <c:xMode val="edge"/>
          <c:yMode val="edge"/>
          <c:x val="0.13973693688455621"/>
          <c:y val="0.91870078740157479"/>
          <c:w val="0.70514245348993088"/>
          <c:h val="6.289430462296508E-2"/>
        </c:manualLayout>
      </c:layout>
      <c:overlay val="0"/>
      <c:spPr>
        <a:noFill/>
        <a:ln w="25527">
          <a:noFill/>
        </a:ln>
      </c:spPr>
      <c:txPr>
        <a:bodyPr/>
        <a:lstStyle/>
        <a:p>
          <a:pPr>
            <a:defRPr lang="en-IN" sz="1200" b="0" i="0" u="none" strike="noStrike" baseline="0">
              <a:solidFill>
                <a:schemeClr val="tx1"/>
              </a:solidFill>
              <a:latin typeface="+mn-lt"/>
              <a:ea typeface="Arial"/>
              <a:cs typeface="Arial"/>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Penalties ever had for driving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2227604560810079E-2"/>
          <c:y val="0.13507680788367712"/>
          <c:w val="0.70571562368221785"/>
          <c:h val="0.73100475039225488"/>
        </c:manualLayout>
      </c:layout>
      <c:lineChart>
        <c:grouping val="standard"/>
        <c:varyColors val="0"/>
        <c:ser>
          <c:idx val="0"/>
          <c:order val="0"/>
          <c:tx>
            <c:strRef>
              <c:f>Sheet1!$B$1</c:f>
              <c:strCache>
                <c:ptCount val="1"/>
                <c:pt idx="0">
                  <c:v>Any</c:v>
                </c:pt>
              </c:strCache>
            </c:strRef>
          </c:tx>
          <c:spPr>
            <a:ln w="28575" cap="rnd">
              <a:solidFill>
                <a:schemeClr val="accent1"/>
              </a:solidFill>
              <a:round/>
            </a:ln>
            <a:effectLst/>
          </c:spPr>
          <c:marker>
            <c:symbol val="none"/>
          </c:marker>
          <c:dLbls>
            <c:dLbl>
              <c:idx val="0"/>
              <c:layout>
                <c:manualLayout>
                  <c:x val="-2.9264848069864215E-2"/>
                  <c:y val="8.544747756156839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4A-4271-B3AA-155BE72F40EB}"/>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8F-4830-B2F0-E900D0934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Sheet1!$B$2:$B$23</c:f>
              <c:numCache>
                <c:formatCode>General</c:formatCode>
                <c:ptCount val="19"/>
                <c:pt idx="0">
                  <c:v>47</c:v>
                </c:pt>
                <c:pt idx="1">
                  <c:v>49</c:v>
                </c:pt>
                <c:pt idx="2">
                  <c:v>43</c:v>
                </c:pt>
                <c:pt idx="3">
                  <c:v>50</c:v>
                </c:pt>
                <c:pt idx="4">
                  <c:v>51</c:v>
                </c:pt>
                <c:pt idx="5">
                  <c:v>44</c:v>
                </c:pt>
                <c:pt idx="6">
                  <c:v>48</c:v>
                </c:pt>
                <c:pt idx="7">
                  <c:v>45</c:v>
                </c:pt>
                <c:pt idx="8">
                  <c:v>49</c:v>
                </c:pt>
                <c:pt idx="9">
                  <c:v>49</c:v>
                </c:pt>
                <c:pt idx="10">
                  <c:v>42</c:v>
                </c:pt>
                <c:pt idx="11">
                  <c:v>42</c:v>
                </c:pt>
                <c:pt idx="12">
                  <c:v>41</c:v>
                </c:pt>
                <c:pt idx="13">
                  <c:v>41</c:v>
                </c:pt>
                <c:pt idx="14">
                  <c:v>41</c:v>
                </c:pt>
                <c:pt idx="15">
                  <c:v>43</c:v>
                </c:pt>
                <c:pt idx="16">
                  <c:v>46</c:v>
                </c:pt>
                <c:pt idx="17">
                  <c:v>44</c:v>
                </c:pt>
                <c:pt idx="18">
                  <c:v>40</c:v>
                </c:pt>
              </c:numCache>
            </c:numRef>
          </c:val>
          <c:smooth val="0"/>
          <c:extLst>
            <c:ext xmlns:c16="http://schemas.microsoft.com/office/drawing/2014/chart" uri="{C3380CC4-5D6E-409C-BE32-E72D297353CC}">
              <c16:uniqueId val="{0000000B-F435-4851-BA9D-BEAF1C67571F}"/>
            </c:ext>
          </c:extLst>
        </c:ser>
        <c:ser>
          <c:idx val="1"/>
          <c:order val="1"/>
          <c:tx>
            <c:strRef>
              <c:f>Sheet1!$C$1</c:f>
              <c:strCache>
                <c:ptCount val="1"/>
                <c:pt idx="0">
                  <c:v>Points on licence</c:v>
                </c:pt>
              </c:strCache>
            </c:strRef>
          </c:tx>
          <c:spPr>
            <a:ln w="28575" cap="rnd">
              <a:solidFill>
                <a:schemeClr val="accent2"/>
              </a:solidFill>
              <a:round/>
            </a:ln>
            <a:effectLst/>
          </c:spPr>
          <c:marker>
            <c:symbol val="none"/>
          </c:marker>
          <c:dLbls>
            <c:dLbl>
              <c:idx val="0"/>
              <c:layout>
                <c:manualLayout>
                  <c:x val="-2.7097081546170569E-2"/>
                  <c:y val="-4.2746308109250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4A-4271-B3AA-155BE72F40EB}"/>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8F-4830-B2F0-E900D0934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Sheet1!$C$2:$C$23</c:f>
              <c:numCache>
                <c:formatCode>General</c:formatCode>
                <c:ptCount val="19"/>
                <c:pt idx="0">
                  <c:v>38</c:v>
                </c:pt>
                <c:pt idx="1">
                  <c:v>38</c:v>
                </c:pt>
                <c:pt idx="2">
                  <c:v>33</c:v>
                </c:pt>
                <c:pt idx="3">
                  <c:v>39</c:v>
                </c:pt>
                <c:pt idx="4">
                  <c:v>40</c:v>
                </c:pt>
                <c:pt idx="5">
                  <c:v>34</c:v>
                </c:pt>
                <c:pt idx="6">
                  <c:v>36</c:v>
                </c:pt>
                <c:pt idx="7">
                  <c:v>35</c:v>
                </c:pt>
                <c:pt idx="8">
                  <c:v>40</c:v>
                </c:pt>
                <c:pt idx="9">
                  <c:v>40</c:v>
                </c:pt>
                <c:pt idx="10">
                  <c:v>34</c:v>
                </c:pt>
                <c:pt idx="11">
                  <c:v>35</c:v>
                </c:pt>
                <c:pt idx="12">
                  <c:v>35</c:v>
                </c:pt>
                <c:pt idx="13">
                  <c:v>33</c:v>
                </c:pt>
                <c:pt idx="14">
                  <c:v>25</c:v>
                </c:pt>
                <c:pt idx="15">
                  <c:v>27</c:v>
                </c:pt>
                <c:pt idx="16">
                  <c:v>32</c:v>
                </c:pt>
                <c:pt idx="17">
                  <c:v>31</c:v>
                </c:pt>
                <c:pt idx="18">
                  <c:v>28</c:v>
                </c:pt>
              </c:numCache>
            </c:numRef>
          </c:val>
          <c:smooth val="0"/>
          <c:extLst>
            <c:ext xmlns:c16="http://schemas.microsoft.com/office/drawing/2014/chart" uri="{C3380CC4-5D6E-409C-BE32-E72D297353CC}">
              <c16:uniqueId val="{00000017-F435-4851-BA9D-BEAF1C67571F}"/>
            </c:ext>
          </c:extLst>
        </c:ser>
        <c:ser>
          <c:idx val="2"/>
          <c:order val="2"/>
          <c:tx>
            <c:strRef>
              <c:f>Sheet1!$D$1</c:f>
              <c:strCache>
                <c:ptCount val="1"/>
                <c:pt idx="0">
                  <c:v>Fine for speeding</c:v>
                </c:pt>
              </c:strCache>
            </c:strRef>
          </c:tx>
          <c:spPr>
            <a:ln w="28575" cap="rnd">
              <a:solidFill>
                <a:schemeClr val="accent3"/>
              </a:solidFill>
              <a:round/>
            </a:ln>
            <a:effectLst/>
          </c:spPr>
          <c:marker>
            <c:symbol val="none"/>
          </c:marker>
          <c:dLbls>
            <c:dLbl>
              <c:idx val="0"/>
              <c:layout>
                <c:manualLayout>
                  <c:x val="-2.6013198284323746E-2"/>
                  <c:y val="8.59891414446897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54-41F5-8309-57E95154CB46}"/>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8F-4830-B2F0-E900D0934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Sheet1!$D$2:$D$23</c:f>
              <c:numCache>
                <c:formatCode>General</c:formatCode>
                <c:ptCount val="19"/>
                <c:pt idx="0">
                  <c:v>31</c:v>
                </c:pt>
                <c:pt idx="1">
                  <c:v>30</c:v>
                </c:pt>
                <c:pt idx="2">
                  <c:v>28.000000000000004</c:v>
                </c:pt>
                <c:pt idx="3">
                  <c:v>29</c:v>
                </c:pt>
                <c:pt idx="4">
                  <c:v>31</c:v>
                </c:pt>
                <c:pt idx="5">
                  <c:v>28</c:v>
                </c:pt>
                <c:pt idx="6">
                  <c:v>32</c:v>
                </c:pt>
                <c:pt idx="7">
                  <c:v>27</c:v>
                </c:pt>
                <c:pt idx="8">
                  <c:v>31</c:v>
                </c:pt>
                <c:pt idx="9">
                  <c:v>28</c:v>
                </c:pt>
                <c:pt idx="10">
                  <c:v>24</c:v>
                </c:pt>
                <c:pt idx="11">
                  <c:v>27</c:v>
                </c:pt>
                <c:pt idx="12">
                  <c:v>28</c:v>
                </c:pt>
                <c:pt idx="13">
                  <c:v>24</c:v>
                </c:pt>
                <c:pt idx="14">
                  <c:v>22</c:v>
                </c:pt>
                <c:pt idx="15">
                  <c:v>26</c:v>
                </c:pt>
                <c:pt idx="16">
                  <c:v>27</c:v>
                </c:pt>
                <c:pt idx="17">
                  <c:v>25</c:v>
                </c:pt>
                <c:pt idx="18">
                  <c:v>24</c:v>
                </c:pt>
              </c:numCache>
            </c:numRef>
          </c:val>
          <c:smooth val="0"/>
          <c:extLst>
            <c:ext xmlns:c16="http://schemas.microsoft.com/office/drawing/2014/chart" uri="{C3380CC4-5D6E-409C-BE32-E72D297353CC}">
              <c16:uniqueId val="{00000023-F435-4851-BA9D-BEAF1C67571F}"/>
            </c:ext>
          </c:extLst>
        </c:ser>
        <c:ser>
          <c:idx val="3"/>
          <c:order val="3"/>
          <c:tx>
            <c:strRef>
              <c:f>Sheet1!$E$1</c:f>
              <c:strCache>
                <c:ptCount val="1"/>
                <c:pt idx="0">
                  <c:v>A conviction for any type of driving offence</c:v>
                </c:pt>
              </c:strCache>
            </c:strRef>
          </c:tx>
          <c:spPr>
            <a:ln w="28575" cap="rnd">
              <a:solidFill>
                <a:schemeClr val="accent4"/>
              </a:solidFill>
              <a:round/>
            </a:ln>
            <a:effectLst/>
          </c:spPr>
          <c:marker>
            <c:symbol val="none"/>
          </c:marker>
          <c:dLbls>
            <c:dLbl>
              <c:idx val="15"/>
              <c:layout>
                <c:manualLayout>
                  <c:x val="-1.4090482404008616E-2"/>
                  <c:y val="-2.1472459099863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A-4271-B3AA-155BE72F40EB}"/>
                </c:ext>
              </c:extLst>
            </c:dLbl>
            <c:dLbl>
              <c:idx val="16"/>
              <c:delete val="1"/>
              <c:extLst>
                <c:ext xmlns:c15="http://schemas.microsoft.com/office/drawing/2012/chart" uri="{CE6537A1-D6FC-4f65-9D91-7224C49458BB}"/>
                <c:ext xmlns:c16="http://schemas.microsoft.com/office/drawing/2014/chart" uri="{C3380CC4-5D6E-409C-BE32-E72D297353CC}">
                  <c16:uniqueId val="{00000002-7B54-41F5-8309-57E95154CB46}"/>
                </c:ext>
              </c:extLst>
            </c:dLbl>
            <c:dLbl>
              <c:idx val="17"/>
              <c:delete val="1"/>
              <c:extLst>
                <c:ext xmlns:c15="http://schemas.microsoft.com/office/drawing/2012/chart" uri="{CE6537A1-D6FC-4f65-9D91-7224C49458BB}"/>
                <c:ext xmlns:c16="http://schemas.microsoft.com/office/drawing/2014/chart" uri="{C3380CC4-5D6E-409C-BE32-E72D297353CC}">
                  <c16:uniqueId val="{00000001-BF04-4730-A6B3-9FD938AFB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Sheet1!$E$2:$E$23</c:f>
              <c:numCache>
                <c:formatCode>General</c:formatCode>
                <c:ptCount val="19"/>
                <c:pt idx="15">
                  <c:v>8</c:v>
                </c:pt>
                <c:pt idx="16">
                  <c:v>8</c:v>
                </c:pt>
                <c:pt idx="17">
                  <c:v>6</c:v>
                </c:pt>
                <c:pt idx="18">
                  <c:v>5</c:v>
                </c:pt>
              </c:numCache>
            </c:numRef>
          </c:val>
          <c:smooth val="0"/>
          <c:extLst>
            <c:ext xmlns:c16="http://schemas.microsoft.com/office/drawing/2014/chart" uri="{C3380CC4-5D6E-409C-BE32-E72D297353CC}">
              <c16:uniqueId val="{00000030-F435-4851-BA9D-BEAF1C67571F}"/>
            </c:ext>
          </c:extLst>
        </c:ser>
        <c:ser>
          <c:idx val="6"/>
          <c:order val="4"/>
          <c:tx>
            <c:strRef>
              <c:f>Sheet1!$F$1</c:f>
              <c:strCache>
                <c:ptCount val="1"/>
                <c:pt idx="0">
                  <c:v>Verbal warning</c:v>
                </c:pt>
              </c:strCache>
            </c:strRef>
          </c:tx>
          <c:spPr>
            <a:ln w="28575" cap="rnd">
              <a:solidFill>
                <a:schemeClr val="accent1">
                  <a:lumMod val="60000"/>
                </a:schemeClr>
              </a:solidFill>
              <a:round/>
            </a:ln>
            <a:effectLst/>
          </c:spPr>
          <c:marker>
            <c:symbol val="none"/>
          </c:marker>
          <c:dLbls>
            <c:dLbl>
              <c:idx val="9"/>
              <c:layout>
                <c:manualLayout>
                  <c:x val="-2.1677665236936535E-2"/>
                  <c:y val="-1.5337423312883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4A-4271-B3AA-155BE72F40EB}"/>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8F-4830-B2F0-E900D0934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Sheet1!$F$2:$F$23</c:f>
              <c:numCache>
                <c:formatCode>General</c:formatCode>
                <c:ptCount val="19"/>
                <c:pt idx="9">
                  <c:v>11</c:v>
                </c:pt>
                <c:pt idx="10">
                  <c:v>8</c:v>
                </c:pt>
                <c:pt idx="11">
                  <c:v>6</c:v>
                </c:pt>
                <c:pt idx="12">
                  <c:v>12</c:v>
                </c:pt>
                <c:pt idx="13">
                  <c:v>8</c:v>
                </c:pt>
                <c:pt idx="14">
                  <c:v>11</c:v>
                </c:pt>
                <c:pt idx="15">
                  <c:v>6</c:v>
                </c:pt>
                <c:pt idx="16">
                  <c:v>13</c:v>
                </c:pt>
                <c:pt idx="17">
                  <c:v>9</c:v>
                </c:pt>
                <c:pt idx="18">
                  <c:v>11</c:v>
                </c:pt>
              </c:numCache>
            </c:numRef>
          </c:val>
          <c:smooth val="0"/>
          <c:extLst>
            <c:ext xmlns:c16="http://schemas.microsoft.com/office/drawing/2014/chart" uri="{C3380CC4-5D6E-409C-BE32-E72D297353CC}">
              <c16:uniqueId val="{00000054-F435-4851-BA9D-BEAF1C67571F}"/>
            </c:ext>
          </c:extLst>
        </c:ser>
        <c:ser>
          <c:idx val="4"/>
          <c:order val="5"/>
          <c:tx>
            <c:strRef>
              <c:f>Sheet1!$G$1</c:f>
              <c:strCache>
                <c:ptCount val="1"/>
                <c:pt idx="0">
                  <c:v>Driving ban</c:v>
                </c:pt>
              </c:strCache>
            </c:strRef>
          </c:tx>
          <c:spPr>
            <a:ln w="28575" cap="rnd">
              <a:solidFill>
                <a:schemeClr val="accent5"/>
              </a:solidFill>
              <a:round/>
            </a:ln>
            <a:effectLst/>
          </c:spPr>
          <c:marker>
            <c:symbol val="none"/>
          </c:marker>
          <c:dLbls>
            <c:delete val="1"/>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Sheet1!$G$2:$G$23</c:f>
              <c:numCache>
                <c:formatCode>General</c:formatCode>
                <c:ptCount val="19"/>
                <c:pt idx="0">
                  <c:v>4</c:v>
                </c:pt>
                <c:pt idx="1">
                  <c:v>7.0000000000000009</c:v>
                </c:pt>
                <c:pt idx="2">
                  <c:v>4</c:v>
                </c:pt>
                <c:pt idx="3">
                  <c:v>4</c:v>
                </c:pt>
                <c:pt idx="4">
                  <c:v>3</c:v>
                </c:pt>
                <c:pt idx="5">
                  <c:v>4</c:v>
                </c:pt>
                <c:pt idx="6">
                  <c:v>6</c:v>
                </c:pt>
                <c:pt idx="7">
                  <c:v>6</c:v>
                </c:pt>
                <c:pt idx="8">
                  <c:v>4</c:v>
                </c:pt>
                <c:pt idx="9">
                  <c:v>5</c:v>
                </c:pt>
                <c:pt idx="10">
                  <c:v>4</c:v>
                </c:pt>
                <c:pt idx="11">
                  <c:v>5</c:v>
                </c:pt>
                <c:pt idx="12">
                  <c:v>3</c:v>
                </c:pt>
                <c:pt idx="13">
                  <c:v>5</c:v>
                </c:pt>
                <c:pt idx="14">
                  <c:v>3</c:v>
                </c:pt>
                <c:pt idx="15">
                  <c:v>4</c:v>
                </c:pt>
                <c:pt idx="16">
                  <c:v>5</c:v>
                </c:pt>
                <c:pt idx="17">
                  <c:v>5</c:v>
                </c:pt>
                <c:pt idx="18">
                  <c:v>4</c:v>
                </c:pt>
              </c:numCache>
            </c:numRef>
          </c:val>
          <c:smooth val="0"/>
          <c:extLst>
            <c:ext xmlns:c16="http://schemas.microsoft.com/office/drawing/2014/chart" uri="{C3380CC4-5D6E-409C-BE32-E72D297353CC}">
              <c16:uniqueId val="{0000003C-F435-4851-BA9D-BEAF1C67571F}"/>
            </c:ext>
          </c:extLst>
        </c:ser>
        <c:ser>
          <c:idx val="7"/>
          <c:order val="6"/>
          <c:tx>
            <c:strRef>
              <c:f>Sheet1!$H$1</c:f>
              <c:strCache>
                <c:ptCount val="1"/>
                <c:pt idx="0">
                  <c:v>Fine for not wearing seatbelt</c:v>
                </c:pt>
              </c:strCache>
            </c:strRef>
          </c:tx>
          <c:spPr>
            <a:ln w="28575" cap="rnd">
              <a:solidFill>
                <a:schemeClr val="accent2">
                  <a:lumMod val="60000"/>
                </a:schemeClr>
              </a:solidFill>
              <a:round/>
            </a:ln>
            <a:effectLst/>
          </c:spPr>
          <c:marker>
            <c:symbol val="none"/>
          </c:marker>
          <c:dLbls>
            <c:dLbl>
              <c:idx val="0"/>
              <c:layout>
                <c:manualLayout>
                  <c:x val="-2.1677665236936455E-2"/>
                  <c:y val="-1.0007240240571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A-4271-B3AA-155BE72F40EB}"/>
                </c:ext>
              </c:extLst>
            </c:dLbl>
            <c:dLbl>
              <c:idx val="15"/>
              <c:layout>
                <c:manualLayout>
                  <c:x val="-6.50329957108093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A-4271-B3AA-155BE72F40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Sheet1!$H$2:$H$23</c:f>
              <c:numCache>
                <c:formatCode>General</c:formatCode>
                <c:ptCount val="19"/>
                <c:pt idx="0">
                  <c:v>4</c:v>
                </c:pt>
                <c:pt idx="1">
                  <c:v>4</c:v>
                </c:pt>
                <c:pt idx="2">
                  <c:v>3</c:v>
                </c:pt>
                <c:pt idx="3">
                  <c:v>6</c:v>
                </c:pt>
                <c:pt idx="4">
                  <c:v>6</c:v>
                </c:pt>
                <c:pt idx="5">
                  <c:v>4</c:v>
                </c:pt>
                <c:pt idx="6">
                  <c:v>5</c:v>
                </c:pt>
                <c:pt idx="7">
                  <c:v>5</c:v>
                </c:pt>
                <c:pt idx="8">
                  <c:v>5</c:v>
                </c:pt>
                <c:pt idx="9">
                  <c:v>2</c:v>
                </c:pt>
                <c:pt idx="10">
                  <c:v>4</c:v>
                </c:pt>
                <c:pt idx="11">
                  <c:v>4</c:v>
                </c:pt>
                <c:pt idx="12">
                  <c:v>1</c:v>
                </c:pt>
                <c:pt idx="13">
                  <c:v>3</c:v>
                </c:pt>
                <c:pt idx="14">
                  <c:v>4</c:v>
                </c:pt>
                <c:pt idx="15">
                  <c:v>4</c:v>
                </c:pt>
                <c:pt idx="16">
                  <c:v>4</c:v>
                </c:pt>
                <c:pt idx="17">
                  <c:v>4</c:v>
                </c:pt>
                <c:pt idx="18">
                  <c:v>4</c:v>
                </c:pt>
              </c:numCache>
            </c:numRef>
          </c:val>
          <c:smooth val="0"/>
          <c:extLst>
            <c:ext xmlns:c16="http://schemas.microsoft.com/office/drawing/2014/chart" uri="{C3380CC4-5D6E-409C-BE32-E72D297353CC}">
              <c16:uniqueId val="{00000058-F435-4851-BA9D-BEAF1C67571F}"/>
            </c:ext>
          </c:extLst>
        </c:ser>
        <c:ser>
          <c:idx val="5"/>
          <c:order val="7"/>
          <c:tx>
            <c:strRef>
              <c:f>Sheet1!$I$1</c:f>
              <c:strCache>
                <c:ptCount val="1"/>
                <c:pt idx="0">
                  <c:v>Fine for using mobile when driving</c:v>
                </c:pt>
              </c:strCache>
            </c:strRef>
          </c:tx>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8F-4830-B2F0-E900D0934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Sheet1!$I$2:$I$23</c:f>
              <c:numCache>
                <c:formatCode>General</c:formatCode>
                <c:ptCount val="19"/>
                <c:pt idx="0">
                  <c:v>1</c:v>
                </c:pt>
                <c:pt idx="1">
                  <c:v>3</c:v>
                </c:pt>
                <c:pt idx="2">
                  <c:v>3</c:v>
                </c:pt>
                <c:pt idx="3">
                  <c:v>5</c:v>
                </c:pt>
                <c:pt idx="4">
                  <c:v>3</c:v>
                </c:pt>
                <c:pt idx="5">
                  <c:v>2</c:v>
                </c:pt>
                <c:pt idx="6">
                  <c:v>2</c:v>
                </c:pt>
                <c:pt idx="7">
                  <c:v>4</c:v>
                </c:pt>
                <c:pt idx="8">
                  <c:v>3</c:v>
                </c:pt>
                <c:pt idx="9">
                  <c:v>4</c:v>
                </c:pt>
                <c:pt idx="10">
                  <c:v>4</c:v>
                </c:pt>
                <c:pt idx="11">
                  <c:v>4</c:v>
                </c:pt>
                <c:pt idx="12">
                  <c:v>4</c:v>
                </c:pt>
                <c:pt idx="13">
                  <c:v>2</c:v>
                </c:pt>
                <c:pt idx="14">
                  <c:v>4</c:v>
                </c:pt>
                <c:pt idx="15">
                  <c:v>4</c:v>
                </c:pt>
                <c:pt idx="16">
                  <c:v>4</c:v>
                </c:pt>
                <c:pt idx="17">
                  <c:v>7</c:v>
                </c:pt>
                <c:pt idx="18">
                  <c:v>3</c:v>
                </c:pt>
              </c:numCache>
            </c:numRef>
          </c:val>
          <c:smooth val="0"/>
          <c:extLst>
            <c:ext xmlns:c16="http://schemas.microsoft.com/office/drawing/2014/chart" uri="{C3380CC4-5D6E-409C-BE32-E72D297353CC}">
              <c16:uniqueId val="{00000048-F435-4851-BA9D-BEAF1C67571F}"/>
            </c:ext>
          </c:extLst>
        </c:ser>
        <c:ser>
          <c:idx val="8"/>
          <c:order val="8"/>
          <c:tx>
            <c:strRef>
              <c:f>Sheet1!$J$1</c:f>
              <c:strCache>
                <c:ptCount val="1"/>
                <c:pt idx="0">
                  <c:v>Attended speed awareness course</c:v>
                </c:pt>
              </c:strCache>
            </c:strRef>
          </c:tx>
          <c:spPr>
            <a:ln w="28575" cap="rnd">
              <a:solidFill>
                <a:schemeClr val="accent3">
                  <a:lumMod val="60000"/>
                </a:schemeClr>
              </a:solidFill>
              <a:round/>
            </a:ln>
            <a:effectLst/>
          </c:spPr>
          <c:marker>
            <c:symbol val="none"/>
          </c:marker>
          <c:dLbls>
            <c:dLbl>
              <c:idx val="7"/>
              <c:layout>
                <c:manualLayout>
                  <c:x val="-1.7342132189549202E-2"/>
                  <c:y val="2.3332848845082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4A-4271-B3AA-155BE72F40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Sheet1!$J$2:$J$23</c:f>
              <c:numCache>
                <c:formatCode>General</c:formatCode>
                <c:ptCount val="19"/>
                <c:pt idx="7">
                  <c:v>3</c:v>
                </c:pt>
                <c:pt idx="8">
                  <c:v>1</c:v>
                </c:pt>
                <c:pt idx="9">
                  <c:v>3</c:v>
                </c:pt>
                <c:pt idx="10">
                  <c:v>1</c:v>
                </c:pt>
                <c:pt idx="11">
                  <c:v>2</c:v>
                </c:pt>
                <c:pt idx="12">
                  <c:v>2</c:v>
                </c:pt>
                <c:pt idx="13">
                  <c:v>1</c:v>
                </c:pt>
                <c:pt idx="14">
                  <c:v>1</c:v>
                </c:pt>
                <c:pt idx="15">
                  <c:v>4</c:v>
                </c:pt>
                <c:pt idx="16">
                  <c:v>3</c:v>
                </c:pt>
                <c:pt idx="17">
                  <c:v>5</c:v>
                </c:pt>
                <c:pt idx="18">
                  <c:v>5</c:v>
                </c:pt>
              </c:numCache>
            </c:numRef>
          </c:val>
          <c:smooth val="0"/>
          <c:extLst>
            <c:ext xmlns:c16="http://schemas.microsoft.com/office/drawing/2014/chart" uri="{C3380CC4-5D6E-409C-BE32-E72D297353CC}">
              <c16:uniqueId val="{0000000C-BD4A-4271-B3AA-155BE72F40EB}"/>
            </c:ext>
          </c:extLst>
        </c:ser>
        <c:ser>
          <c:idx val="9"/>
          <c:order val="9"/>
          <c:tx>
            <c:strRef>
              <c:f>Sheet1!$K$1</c:f>
              <c:strCache>
                <c:ptCount val="1"/>
                <c:pt idx="0">
                  <c:v>Any penalty for drink driving</c:v>
                </c:pt>
              </c:strCache>
            </c:strRef>
          </c:tx>
          <c:spPr>
            <a:ln w="28575" cap="rnd">
              <a:solidFill>
                <a:schemeClr val="accent4">
                  <a:lumMod val="60000"/>
                </a:schemeClr>
              </a:solidFill>
              <a:round/>
            </a:ln>
            <a:effectLst/>
          </c:spPr>
          <c:marker>
            <c:symbol val="none"/>
          </c:marker>
          <c:dLbls>
            <c:delete val="1"/>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Sheet1!$K$2:$K$23</c:f>
              <c:numCache>
                <c:formatCode>General</c:formatCode>
                <c:ptCount val="19"/>
                <c:pt idx="15">
                  <c:v>4</c:v>
                </c:pt>
                <c:pt idx="16">
                  <c:v>4</c:v>
                </c:pt>
                <c:pt idx="17">
                  <c:v>4</c:v>
                </c:pt>
                <c:pt idx="18">
                  <c:v>3</c:v>
                </c:pt>
              </c:numCache>
            </c:numRef>
          </c:val>
          <c:smooth val="0"/>
          <c:extLst>
            <c:ext xmlns:c16="http://schemas.microsoft.com/office/drawing/2014/chart" uri="{C3380CC4-5D6E-409C-BE32-E72D297353CC}">
              <c16:uniqueId val="{0000000D-BD4A-4271-B3AA-155BE72F40EB}"/>
            </c:ext>
          </c:extLst>
        </c:ser>
        <c:ser>
          <c:idx val="10"/>
          <c:order val="10"/>
          <c:tx>
            <c:strRef>
              <c:f>Sheet1!$L$1</c:f>
              <c:strCache>
                <c:ptCount val="1"/>
                <c:pt idx="0">
                  <c:v>Fine for no MOT/insurance</c:v>
                </c:pt>
              </c:strCache>
            </c:strRef>
          </c:tx>
          <c:spPr>
            <a:ln w="28575" cap="rnd">
              <a:solidFill>
                <a:schemeClr val="accent4">
                  <a:lumMod val="75000"/>
                  <a:lumOff val="25000"/>
                </a:schemeClr>
              </a:solidFill>
              <a:round/>
            </a:ln>
            <a:effectLst/>
          </c:spPr>
          <c:marker>
            <c:symbol val="none"/>
          </c:marker>
          <c:dLbls>
            <c:dLbl>
              <c:idx val="15"/>
              <c:layout>
                <c:manualLayout>
                  <c:x val="-1.5174365665855519E-2"/>
                  <c:y val="2.0868955256757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4A-4271-B3AA-155BE72F40EB}"/>
                </c:ext>
              </c:extLst>
            </c:dLbl>
            <c:dLbl>
              <c:idx val="16"/>
              <c:delete val="1"/>
              <c:extLst>
                <c:ext xmlns:c15="http://schemas.microsoft.com/office/drawing/2012/chart" uri="{CE6537A1-D6FC-4f65-9D91-7224C49458BB}"/>
                <c:ext xmlns:c16="http://schemas.microsoft.com/office/drawing/2014/chart" uri="{C3380CC4-5D6E-409C-BE32-E72D297353CC}">
                  <c16:uniqueId val="{00000003-7B54-41F5-8309-57E95154CB46}"/>
                </c:ext>
              </c:extLst>
            </c:dLbl>
            <c:dLbl>
              <c:idx val="17"/>
              <c:delete val="1"/>
              <c:extLst>
                <c:ext xmlns:c15="http://schemas.microsoft.com/office/drawing/2012/chart" uri="{CE6537A1-D6FC-4f65-9D91-7224C49458BB}"/>
                <c:ext xmlns:c16="http://schemas.microsoft.com/office/drawing/2014/chart" uri="{C3380CC4-5D6E-409C-BE32-E72D297353CC}">
                  <c16:uniqueId val="{0000000A-7B54-41F5-8309-57E95154C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19"/>
                <c:pt idx="0">
                  <c:v>Feb '12</c:v>
                </c:pt>
                <c:pt idx="1">
                  <c:v>Aug '12</c:v>
                </c:pt>
                <c:pt idx="2">
                  <c:v>Feb '13</c:v>
                </c:pt>
                <c:pt idx="3">
                  <c:v>July '13</c:v>
                </c:pt>
                <c:pt idx="4">
                  <c:v>Feb '14</c:v>
                </c:pt>
                <c:pt idx="5">
                  <c:v>July '14</c:v>
                </c:pt>
                <c:pt idx="6">
                  <c:v>Feb '15</c:v>
                </c:pt>
                <c:pt idx="7">
                  <c:v>July '15</c:v>
                </c:pt>
                <c:pt idx="8">
                  <c:v>Feb '16</c:v>
                </c:pt>
                <c:pt idx="9">
                  <c:v>Jul '16</c:v>
                </c:pt>
                <c:pt idx="10">
                  <c:v>Mar '17</c:v>
                </c:pt>
                <c:pt idx="11">
                  <c:v>Aug '17</c:v>
                </c:pt>
                <c:pt idx="12">
                  <c:v>Feb '18</c:v>
                </c:pt>
                <c:pt idx="13">
                  <c:v>Aug '18</c:v>
                </c:pt>
                <c:pt idx="14">
                  <c:v>Nov '19</c:v>
                </c:pt>
                <c:pt idx="15">
                  <c:v>Aug '20</c:v>
                </c:pt>
                <c:pt idx="16">
                  <c:v>Feb '21</c:v>
                </c:pt>
                <c:pt idx="17">
                  <c:v>Aug '21</c:v>
                </c:pt>
                <c:pt idx="18">
                  <c:v>Feb '22</c:v>
                </c:pt>
              </c:strCache>
            </c:strRef>
          </c:cat>
          <c:val>
            <c:numRef>
              <c:f>Sheet1!$L$2:$L$23</c:f>
              <c:numCache>
                <c:formatCode>General</c:formatCode>
                <c:ptCount val="19"/>
                <c:pt idx="15">
                  <c:v>3</c:v>
                </c:pt>
                <c:pt idx="16">
                  <c:v>4</c:v>
                </c:pt>
                <c:pt idx="17">
                  <c:v>4</c:v>
                </c:pt>
                <c:pt idx="18">
                  <c:v>4</c:v>
                </c:pt>
              </c:numCache>
            </c:numRef>
          </c:val>
          <c:smooth val="0"/>
          <c:extLst>
            <c:ext xmlns:c16="http://schemas.microsoft.com/office/drawing/2014/chart" uri="{C3380CC4-5D6E-409C-BE32-E72D297353CC}">
              <c16:uniqueId val="{0000000F-BD4A-4271-B3AA-155BE72F40EB}"/>
            </c:ext>
          </c:extLst>
        </c:ser>
        <c:dLbls>
          <c:showLegendKey val="0"/>
          <c:showVal val="1"/>
          <c:showCatName val="0"/>
          <c:showSerName val="0"/>
          <c:showPercent val="0"/>
          <c:showBubbleSize val="0"/>
        </c:dLbls>
        <c:smooth val="0"/>
        <c:axId val="1938940640"/>
        <c:axId val="1938948256"/>
      </c:lineChart>
      <c:catAx>
        <c:axId val="1938940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938948256"/>
        <c:crosses val="autoZero"/>
        <c:auto val="1"/>
        <c:lblAlgn val="ctr"/>
        <c:lblOffset val="100"/>
        <c:noMultiLvlLbl val="0"/>
      </c:catAx>
      <c:valAx>
        <c:axId val="1938948256"/>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38940640"/>
        <c:crosses val="autoZero"/>
        <c:crossBetween val="between"/>
        <c:majorUnit val="10"/>
      </c:valAx>
      <c:spPr>
        <a:noFill/>
        <a:ln>
          <a:noFill/>
        </a:ln>
        <a:effectLst/>
      </c:spPr>
    </c:plotArea>
    <c:legend>
      <c:legendPos val="r"/>
      <c:layout>
        <c:manualLayout>
          <c:xMode val="edge"/>
          <c:yMode val="edge"/>
          <c:x val="0.78238244197874751"/>
          <c:y val="0.11352519201970918"/>
          <c:w val="0.214365908235712"/>
          <c:h val="0.88340732331771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79633246007925851"/>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delete val="1"/>
          </c:dLbls>
          <c:cat>
            <c:strRef>
              <c:f>Sheet1!$A$2:$A$11</c:f>
              <c:strCache>
                <c:ptCount val="10"/>
                <c:pt idx="0">
                  <c:v>Jul '16</c:v>
                </c:pt>
                <c:pt idx="1">
                  <c:v>Mar '17</c:v>
                </c:pt>
                <c:pt idx="2">
                  <c:v>Aug '17</c:v>
                </c:pt>
                <c:pt idx="3">
                  <c:v>Feb '18</c:v>
                </c:pt>
                <c:pt idx="4">
                  <c:v>Aug '18</c:v>
                </c:pt>
                <c:pt idx="5">
                  <c:v>Nov '19</c:v>
                </c:pt>
                <c:pt idx="6">
                  <c:v>Aug '20</c:v>
                </c:pt>
                <c:pt idx="7">
                  <c:v>Feb '21</c:v>
                </c:pt>
                <c:pt idx="8">
                  <c:v>Aug '21</c:v>
                </c:pt>
                <c:pt idx="9">
                  <c:v>Feb '22</c:v>
                </c:pt>
              </c:strCache>
            </c:strRef>
          </c:cat>
          <c:val>
            <c:numRef>
              <c:f>Sheet1!$B$2:$B$11</c:f>
              <c:numCache>
                <c:formatCode>General</c:formatCode>
                <c:ptCount val="10"/>
                <c:pt idx="0" formatCode="0%">
                  <c:v>0.02</c:v>
                </c:pt>
                <c:pt idx="2" formatCode="0%">
                  <c:v>0.01</c:v>
                </c:pt>
                <c:pt idx="3" formatCode="0%">
                  <c:v>0.01</c:v>
                </c:pt>
                <c:pt idx="5" formatCode="0%">
                  <c:v>0.02</c:v>
                </c:pt>
                <c:pt idx="6" formatCode="0%">
                  <c:v>0.01</c:v>
                </c:pt>
                <c:pt idx="7" formatCode="0%">
                  <c:v>0.02</c:v>
                </c:pt>
                <c:pt idx="8" formatCode="0%">
                  <c:v>0.01</c:v>
                </c:pt>
                <c:pt idx="9" formatCode="0%">
                  <c:v>0.01</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3C2A-4BBE-8865-4878484081F1}"/>
                </c:ext>
              </c:extLst>
            </c:dLbl>
            <c:dLbl>
              <c:idx val="3"/>
              <c:delete val="1"/>
              <c:extLst>
                <c:ext xmlns:c15="http://schemas.microsoft.com/office/drawing/2012/chart" uri="{CE6537A1-D6FC-4f65-9D91-7224C49458BB}"/>
                <c:ext xmlns:c16="http://schemas.microsoft.com/office/drawing/2014/chart" uri="{C3380CC4-5D6E-409C-BE32-E72D297353CC}">
                  <c16:uniqueId val="{00000003-3C2A-4BBE-8865-4878484081F1}"/>
                </c:ext>
              </c:extLst>
            </c:dLbl>
            <c:dLbl>
              <c:idx val="4"/>
              <c:delete val="1"/>
              <c:extLst>
                <c:ext xmlns:c15="http://schemas.microsoft.com/office/drawing/2012/chart" uri="{CE6537A1-D6FC-4f65-9D91-7224C49458BB}"/>
                <c:ext xmlns:c16="http://schemas.microsoft.com/office/drawing/2014/chart" uri="{C3380CC4-5D6E-409C-BE32-E72D297353CC}">
                  <c16:uniqueId val="{00000004-3C2A-4BBE-8865-4878484081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Jul '16</c:v>
                </c:pt>
                <c:pt idx="1">
                  <c:v>Mar '17</c:v>
                </c:pt>
                <c:pt idx="2">
                  <c:v>Aug '17</c:v>
                </c:pt>
                <c:pt idx="3">
                  <c:v>Feb '18</c:v>
                </c:pt>
                <c:pt idx="4">
                  <c:v>Aug '18</c:v>
                </c:pt>
                <c:pt idx="5">
                  <c:v>Nov '19</c:v>
                </c:pt>
                <c:pt idx="6">
                  <c:v>Aug '20</c:v>
                </c:pt>
                <c:pt idx="7">
                  <c:v>Feb '21</c:v>
                </c:pt>
                <c:pt idx="8">
                  <c:v>Aug '21</c:v>
                </c:pt>
                <c:pt idx="9">
                  <c:v>Feb '22</c:v>
                </c:pt>
              </c:strCache>
            </c:strRef>
          </c:cat>
          <c:val>
            <c:numRef>
              <c:f>Sheet1!$C$2:$C$11</c:f>
              <c:numCache>
                <c:formatCode>0%</c:formatCode>
                <c:ptCount val="10"/>
                <c:pt idx="0">
                  <c:v>0.02</c:v>
                </c:pt>
                <c:pt idx="1">
                  <c:v>0.02</c:v>
                </c:pt>
                <c:pt idx="2">
                  <c:v>0.01</c:v>
                </c:pt>
                <c:pt idx="3">
                  <c:v>0.01</c:v>
                </c:pt>
                <c:pt idx="4">
                  <c:v>0.01</c:v>
                </c:pt>
                <c:pt idx="5">
                  <c:v>0.02</c:v>
                </c:pt>
                <c:pt idx="6">
                  <c:v>0.03</c:v>
                </c:pt>
                <c:pt idx="7">
                  <c:v>0.02</c:v>
                </c:pt>
                <c:pt idx="8">
                  <c:v>0.02</c:v>
                </c:pt>
                <c:pt idx="9">
                  <c:v>0.02</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Jul '16</c:v>
                </c:pt>
                <c:pt idx="1">
                  <c:v>Mar '17</c:v>
                </c:pt>
                <c:pt idx="2">
                  <c:v>Aug '17</c:v>
                </c:pt>
                <c:pt idx="3">
                  <c:v>Feb '18</c:v>
                </c:pt>
                <c:pt idx="4">
                  <c:v>Aug '18</c:v>
                </c:pt>
                <c:pt idx="5">
                  <c:v>Nov '19</c:v>
                </c:pt>
                <c:pt idx="6">
                  <c:v>Aug '20</c:v>
                </c:pt>
                <c:pt idx="7">
                  <c:v>Feb '21</c:v>
                </c:pt>
                <c:pt idx="8">
                  <c:v>Aug '21</c:v>
                </c:pt>
                <c:pt idx="9">
                  <c:v>Feb '22</c:v>
                </c:pt>
              </c:strCache>
            </c:strRef>
          </c:cat>
          <c:val>
            <c:numRef>
              <c:f>Sheet1!$D$2:$D$11</c:f>
              <c:numCache>
                <c:formatCode>0%</c:formatCode>
                <c:ptCount val="10"/>
                <c:pt idx="0">
                  <c:v>0.03</c:v>
                </c:pt>
                <c:pt idx="1">
                  <c:v>0.05</c:v>
                </c:pt>
                <c:pt idx="2">
                  <c:v>0.02</c:v>
                </c:pt>
                <c:pt idx="3">
                  <c:v>0.06</c:v>
                </c:pt>
                <c:pt idx="4">
                  <c:v>0.03</c:v>
                </c:pt>
                <c:pt idx="5">
                  <c:v>0.02</c:v>
                </c:pt>
                <c:pt idx="6">
                  <c:v>0.09</c:v>
                </c:pt>
                <c:pt idx="7">
                  <c:v>0.06</c:v>
                </c:pt>
                <c:pt idx="8">
                  <c:v>0.08</c:v>
                </c:pt>
                <c:pt idx="9">
                  <c:v>0.09</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Jul '16</c:v>
                </c:pt>
                <c:pt idx="1">
                  <c:v>Mar '17</c:v>
                </c:pt>
                <c:pt idx="2">
                  <c:v>Aug '17</c:v>
                </c:pt>
                <c:pt idx="3">
                  <c:v>Feb '18</c:v>
                </c:pt>
                <c:pt idx="4">
                  <c:v>Aug '18</c:v>
                </c:pt>
                <c:pt idx="5">
                  <c:v>Nov '19</c:v>
                </c:pt>
                <c:pt idx="6">
                  <c:v>Aug '20</c:v>
                </c:pt>
                <c:pt idx="7">
                  <c:v>Feb '21</c:v>
                </c:pt>
                <c:pt idx="8">
                  <c:v>Aug '21</c:v>
                </c:pt>
                <c:pt idx="9">
                  <c:v>Feb '22</c:v>
                </c:pt>
              </c:strCache>
            </c:strRef>
          </c:cat>
          <c:val>
            <c:numRef>
              <c:f>Sheet1!$E$2:$E$11</c:f>
              <c:numCache>
                <c:formatCode>0%</c:formatCode>
                <c:ptCount val="10"/>
                <c:pt idx="0">
                  <c:v>0.18</c:v>
                </c:pt>
                <c:pt idx="1">
                  <c:v>0.18</c:v>
                </c:pt>
                <c:pt idx="2">
                  <c:v>0.18</c:v>
                </c:pt>
                <c:pt idx="3">
                  <c:v>0.13</c:v>
                </c:pt>
                <c:pt idx="4">
                  <c:v>0.15</c:v>
                </c:pt>
                <c:pt idx="5">
                  <c:v>0.23</c:v>
                </c:pt>
                <c:pt idx="6">
                  <c:v>0.26</c:v>
                </c:pt>
                <c:pt idx="7">
                  <c:v>0.28999999999999998</c:v>
                </c:pt>
                <c:pt idx="8">
                  <c:v>0.28000000000000003</c:v>
                </c:pt>
                <c:pt idx="9">
                  <c:v>0.3</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Jul '16</c:v>
                </c:pt>
                <c:pt idx="1">
                  <c:v>Mar '17</c:v>
                </c:pt>
                <c:pt idx="2">
                  <c:v>Aug '17</c:v>
                </c:pt>
                <c:pt idx="3">
                  <c:v>Feb '18</c:v>
                </c:pt>
                <c:pt idx="4">
                  <c:v>Aug '18</c:v>
                </c:pt>
                <c:pt idx="5">
                  <c:v>Nov '19</c:v>
                </c:pt>
                <c:pt idx="6">
                  <c:v>Aug '20</c:v>
                </c:pt>
                <c:pt idx="7">
                  <c:v>Feb '21</c:v>
                </c:pt>
                <c:pt idx="8">
                  <c:v>Aug '21</c:v>
                </c:pt>
                <c:pt idx="9">
                  <c:v>Feb '22</c:v>
                </c:pt>
              </c:strCache>
            </c:strRef>
          </c:cat>
          <c:val>
            <c:numRef>
              <c:f>Sheet1!$F$2:$F$11</c:f>
              <c:numCache>
                <c:formatCode>0%</c:formatCode>
                <c:ptCount val="10"/>
                <c:pt idx="0">
                  <c:v>0.76</c:v>
                </c:pt>
                <c:pt idx="1">
                  <c:v>0.74</c:v>
                </c:pt>
                <c:pt idx="2">
                  <c:v>0.78</c:v>
                </c:pt>
                <c:pt idx="3">
                  <c:v>0.78</c:v>
                </c:pt>
                <c:pt idx="4">
                  <c:v>0.8</c:v>
                </c:pt>
                <c:pt idx="5">
                  <c:v>0.71</c:v>
                </c:pt>
                <c:pt idx="6">
                  <c:v>0.6</c:v>
                </c:pt>
                <c:pt idx="7">
                  <c:v>0.61</c:v>
                </c:pt>
                <c:pt idx="8">
                  <c:v>0.61</c:v>
                </c:pt>
                <c:pt idx="9">
                  <c:v>0.57999999999999996</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811312832"/>
        <c:axId val="1811313376"/>
      </c:barChart>
      <c:catAx>
        <c:axId val="1811312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11313376"/>
        <c:crosses val="autoZero"/>
        <c:auto val="1"/>
        <c:lblAlgn val="ctr"/>
        <c:lblOffset val="100"/>
        <c:noMultiLvlLbl val="0"/>
      </c:catAx>
      <c:valAx>
        <c:axId val="1811313376"/>
        <c:scaling>
          <c:orientation val="minMax"/>
          <c:max val="1"/>
        </c:scaling>
        <c:delete val="1"/>
        <c:axPos val="t"/>
        <c:numFmt formatCode="0%" sourceLinked="1"/>
        <c:majorTickMark val="none"/>
        <c:minorTickMark val="none"/>
        <c:tickLblPos val="nextTo"/>
        <c:crossAx val="1811312832"/>
        <c:crosses val="autoZero"/>
        <c:crossBetween val="between"/>
      </c:valAx>
      <c:spPr>
        <a:noFill/>
        <a:ln>
          <a:noFill/>
        </a:ln>
        <a:effectLst/>
      </c:spPr>
    </c:plotArea>
    <c:legend>
      <c:legendPos val="b"/>
      <c:layout>
        <c:manualLayout>
          <c:xMode val="edge"/>
          <c:yMode val="edge"/>
          <c:x val="0.14600908115975766"/>
          <c:y val="0.92214252371416905"/>
          <c:w val="0.7809366085476962"/>
          <c:h val="6.170390115199157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884534266611973"/>
          <c:y val="0.12618902970714019"/>
          <c:w val="0.79601951537766402"/>
          <c:h val="0.58237411120177174"/>
        </c:manualLayout>
      </c:layout>
      <c:barChart>
        <c:barDir val="bar"/>
        <c:grouping val="percentStacked"/>
        <c:varyColors val="0"/>
        <c:ser>
          <c:idx val="0"/>
          <c:order val="0"/>
          <c:tx>
            <c:strRef>
              <c:f>Sheet1!$B$1</c:f>
              <c:strCache>
                <c:ptCount val="1"/>
                <c:pt idx="0">
                  <c:v>Disagree strongly</c:v>
                </c:pt>
              </c:strCache>
            </c:strRef>
          </c:tx>
          <c:spPr>
            <a:solidFill>
              <a:srgbClr val="C00000"/>
            </a:solidFill>
            <a:ln w="19050">
              <a:solidFill>
                <a:schemeClr val="lt1"/>
              </a:solidFill>
            </a:ln>
            <a:effectLst/>
          </c:spPr>
          <c:invertIfNegative val="0"/>
          <c:dLbls>
            <c:delete val="1"/>
          </c:dLbls>
          <c:cat>
            <c:strRef>
              <c:f>Sheet1!$A$2:$A$4</c:f>
              <c:strCache>
                <c:ptCount val="3"/>
                <c:pt idx="0">
                  <c:v>Feb '21</c:v>
                </c:pt>
                <c:pt idx="1">
                  <c:v>Aug '21</c:v>
                </c:pt>
                <c:pt idx="2">
                  <c:v>Feb '22</c:v>
                </c:pt>
              </c:strCache>
            </c:strRef>
          </c:cat>
          <c:val>
            <c:numRef>
              <c:f>Sheet1!$B$2:$B$4</c:f>
              <c:numCache>
                <c:formatCode>0%</c:formatCode>
                <c:ptCount val="3"/>
                <c:pt idx="0">
                  <c:v>0.01</c:v>
                </c:pt>
                <c:pt idx="1">
                  <c:v>0.02</c:v>
                </c:pt>
                <c:pt idx="2">
                  <c:v>0.02</c:v>
                </c:pt>
              </c:numCache>
            </c:numRef>
          </c:val>
          <c:extLst>
            <c:ext xmlns:c16="http://schemas.microsoft.com/office/drawing/2014/chart" uri="{C3380CC4-5D6E-409C-BE32-E72D297353CC}">
              <c16:uniqueId val="{00000000-8A5F-4AEF-BFA2-F42EA3400CAC}"/>
            </c:ext>
          </c:extLst>
        </c:ser>
        <c:ser>
          <c:idx val="1"/>
          <c:order val="1"/>
          <c:tx>
            <c:strRef>
              <c:f>Sheet1!$C$1</c:f>
              <c:strCache>
                <c:ptCount val="1"/>
                <c:pt idx="0">
                  <c:v>Disagree slightly</c:v>
                </c:pt>
              </c:strCache>
            </c:strRef>
          </c:tx>
          <c:spPr>
            <a:solidFill>
              <a:srgbClr val="FFC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'21</c:v>
                </c:pt>
                <c:pt idx="1">
                  <c:v>Aug '21</c:v>
                </c:pt>
                <c:pt idx="2">
                  <c:v>Feb '22</c:v>
                </c:pt>
              </c:strCache>
            </c:strRef>
          </c:cat>
          <c:val>
            <c:numRef>
              <c:f>Sheet1!$C$2:$C$4</c:f>
              <c:numCache>
                <c:formatCode>0%</c:formatCode>
                <c:ptCount val="3"/>
                <c:pt idx="0">
                  <c:v>0.06</c:v>
                </c:pt>
                <c:pt idx="1">
                  <c:v>0.03</c:v>
                </c:pt>
                <c:pt idx="2">
                  <c:v>0.04</c:v>
                </c:pt>
              </c:numCache>
            </c:numRef>
          </c:val>
          <c:extLst>
            <c:ext xmlns:c16="http://schemas.microsoft.com/office/drawing/2014/chart" uri="{C3380CC4-5D6E-409C-BE32-E72D297353CC}">
              <c16:uniqueId val="{00000000-0AFA-434A-8BEE-97483CF708DA}"/>
            </c:ext>
          </c:extLst>
        </c:ser>
        <c:ser>
          <c:idx val="2"/>
          <c:order val="2"/>
          <c:tx>
            <c:strRef>
              <c:f>Sheet1!$D$1</c:f>
              <c:strCache>
                <c:ptCount val="1"/>
                <c:pt idx="0">
                  <c:v>Neither nor</c:v>
                </c:pt>
              </c:strCache>
            </c:strRef>
          </c:tx>
          <c:spPr>
            <a:solidFill>
              <a:schemeClr val="tx1">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'21</c:v>
                </c:pt>
                <c:pt idx="1">
                  <c:v>Aug '21</c:v>
                </c:pt>
                <c:pt idx="2">
                  <c:v>Feb '22</c:v>
                </c:pt>
              </c:strCache>
            </c:strRef>
          </c:cat>
          <c:val>
            <c:numRef>
              <c:f>Sheet1!$D$2:$D$4</c:f>
              <c:numCache>
                <c:formatCode>0%</c:formatCode>
                <c:ptCount val="3"/>
                <c:pt idx="0">
                  <c:v>0.23</c:v>
                </c:pt>
                <c:pt idx="1">
                  <c:v>0.2</c:v>
                </c:pt>
                <c:pt idx="2">
                  <c:v>0.2</c:v>
                </c:pt>
              </c:numCache>
            </c:numRef>
          </c:val>
          <c:extLst>
            <c:ext xmlns:c16="http://schemas.microsoft.com/office/drawing/2014/chart" uri="{C3380CC4-5D6E-409C-BE32-E72D297353CC}">
              <c16:uniqueId val="{00000001-0AFA-434A-8BEE-97483CF708DA}"/>
            </c:ext>
          </c:extLst>
        </c:ser>
        <c:ser>
          <c:idx val="3"/>
          <c:order val="3"/>
          <c:tx>
            <c:strRef>
              <c:f>Sheet1!$E$1</c:f>
              <c:strCache>
                <c:ptCount val="1"/>
                <c:pt idx="0">
                  <c:v>Agree slightly</c:v>
                </c:pt>
              </c:strCache>
            </c:strRef>
          </c:tx>
          <c:spPr>
            <a:solidFill>
              <a:schemeClr val="accent5">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'21</c:v>
                </c:pt>
                <c:pt idx="1">
                  <c:v>Aug '21</c:v>
                </c:pt>
                <c:pt idx="2">
                  <c:v>Feb '22</c:v>
                </c:pt>
              </c:strCache>
            </c:strRef>
          </c:cat>
          <c:val>
            <c:numRef>
              <c:f>Sheet1!$E$2:$E$4</c:f>
              <c:numCache>
                <c:formatCode>0%</c:formatCode>
                <c:ptCount val="3"/>
                <c:pt idx="0">
                  <c:v>0.39</c:v>
                </c:pt>
                <c:pt idx="1">
                  <c:v>0.4</c:v>
                </c:pt>
                <c:pt idx="2">
                  <c:v>0.37</c:v>
                </c:pt>
              </c:numCache>
            </c:numRef>
          </c:val>
          <c:extLst>
            <c:ext xmlns:c16="http://schemas.microsoft.com/office/drawing/2014/chart" uri="{C3380CC4-5D6E-409C-BE32-E72D297353CC}">
              <c16:uniqueId val="{00000002-0AFA-434A-8BEE-97483CF708DA}"/>
            </c:ext>
          </c:extLst>
        </c:ser>
        <c:ser>
          <c:idx val="4"/>
          <c:order val="4"/>
          <c:tx>
            <c:strRef>
              <c:f>Sheet1!$F$1</c:f>
              <c:strCache>
                <c:ptCount val="1"/>
                <c:pt idx="0">
                  <c:v>Agree strongly</c:v>
                </c:pt>
              </c:strCache>
            </c:strRef>
          </c:tx>
          <c:spPr>
            <a:solidFill>
              <a:srgbClr val="00B05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 '21</c:v>
                </c:pt>
                <c:pt idx="1">
                  <c:v>Aug '21</c:v>
                </c:pt>
                <c:pt idx="2">
                  <c:v>Feb '22</c:v>
                </c:pt>
              </c:strCache>
            </c:strRef>
          </c:cat>
          <c:val>
            <c:numRef>
              <c:f>Sheet1!$F$2:$F$4</c:f>
              <c:numCache>
                <c:formatCode>0%</c:formatCode>
                <c:ptCount val="3"/>
                <c:pt idx="0">
                  <c:v>0.31</c:v>
                </c:pt>
                <c:pt idx="1">
                  <c:v>0.35</c:v>
                </c:pt>
                <c:pt idx="2">
                  <c:v>0.36</c:v>
                </c:pt>
              </c:numCache>
            </c:numRef>
          </c:val>
          <c:extLst>
            <c:ext xmlns:c16="http://schemas.microsoft.com/office/drawing/2014/chart" uri="{C3380CC4-5D6E-409C-BE32-E72D297353CC}">
              <c16:uniqueId val="{00000003-0AFA-434A-8BEE-97483CF708DA}"/>
            </c:ext>
          </c:extLst>
        </c:ser>
        <c:dLbls>
          <c:dLblPos val="ctr"/>
          <c:showLegendKey val="0"/>
          <c:showVal val="1"/>
          <c:showCatName val="0"/>
          <c:showSerName val="0"/>
          <c:showPercent val="0"/>
          <c:showBubbleSize val="0"/>
        </c:dLbls>
        <c:gapWidth val="75"/>
        <c:overlap val="100"/>
        <c:axId val="1811313920"/>
        <c:axId val="1568440240"/>
      </c:barChart>
      <c:catAx>
        <c:axId val="181131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68440240"/>
        <c:crosses val="autoZero"/>
        <c:auto val="1"/>
        <c:lblAlgn val="ctr"/>
        <c:lblOffset val="100"/>
        <c:noMultiLvlLbl val="0"/>
      </c:catAx>
      <c:valAx>
        <c:axId val="1568440240"/>
        <c:scaling>
          <c:orientation val="minMax"/>
          <c:max val="1"/>
        </c:scaling>
        <c:delete val="1"/>
        <c:axPos val="t"/>
        <c:numFmt formatCode="0%" sourceLinked="1"/>
        <c:majorTickMark val="none"/>
        <c:minorTickMark val="none"/>
        <c:tickLblPos val="nextTo"/>
        <c:crossAx val="1811313920"/>
        <c:crosses val="autoZero"/>
        <c:crossBetween val="between"/>
      </c:valAx>
      <c:spPr>
        <a:noFill/>
        <a:ln>
          <a:noFill/>
        </a:ln>
        <a:effectLst/>
      </c:spPr>
    </c:plotArea>
    <c:legend>
      <c:legendPos val="b"/>
      <c:layout>
        <c:manualLayout>
          <c:xMode val="edge"/>
          <c:yMode val="edge"/>
          <c:x val="0.14600908115975766"/>
          <c:y val="0.78914172689124618"/>
          <c:w val="0.7809366085476962"/>
          <c:h val="0.142661222170416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r>
              <a:rPr lang="en-GB" dirty="0">
                <a:solidFill>
                  <a:schemeClr val="tx1">
                    <a:lumMod val="75000"/>
                  </a:schemeClr>
                </a:solidFill>
              </a:rPr>
              <a:t>% rating speeding behaviours as ‘very serious’</a:t>
            </a:r>
          </a:p>
        </c:rich>
      </c:tx>
      <c:layout>
        <c:manualLayout>
          <c:xMode val="edge"/>
          <c:yMode val="edge"/>
          <c:x val="2.0874489888407517E-2"/>
          <c:y val="3.09112170987488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schemeClr>
              </a:solidFill>
              <a:latin typeface="+mn-lt"/>
              <a:ea typeface="+mn-ea"/>
              <a:cs typeface="+mn-cs"/>
            </a:defRPr>
          </a:pPr>
          <a:endParaRPr lang="en-US"/>
        </a:p>
      </c:txPr>
    </c:title>
    <c:autoTitleDeleted val="0"/>
    <c:plotArea>
      <c:layout>
        <c:manualLayout>
          <c:layoutTarget val="inner"/>
          <c:xMode val="edge"/>
          <c:yMode val="edge"/>
          <c:x val="1.0854381847996145E-2"/>
          <c:y val="0.15465455000060849"/>
          <c:w val="0.71123999985158459"/>
          <c:h val="0.72362030758541795"/>
        </c:manualLayout>
      </c:layout>
      <c:lineChart>
        <c:grouping val="standard"/>
        <c:varyColors val="0"/>
        <c:ser>
          <c:idx val="0"/>
          <c:order val="0"/>
          <c:tx>
            <c:strRef>
              <c:f>Sheet1!$B$1</c:f>
              <c:strCache>
                <c:ptCount val="1"/>
                <c:pt idx="0">
                  <c:v>Not adjusting speed to country roads</c:v>
                </c:pt>
              </c:strCache>
            </c:strRef>
          </c:tx>
          <c:spPr>
            <a:ln w="28575" cap="rnd">
              <a:solidFill>
                <a:schemeClr val="accent1"/>
              </a:solidFill>
              <a:round/>
            </a:ln>
            <a:effectLst/>
          </c:spPr>
          <c:marker>
            <c:symbol val="none"/>
          </c:marker>
          <c:dLbls>
            <c:dLbl>
              <c:idx val="0"/>
              <c:layout>
                <c:manualLayout>
                  <c:x val="-3.9658178190678781E-2"/>
                  <c:y val="-8.56973112551569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00-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01-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02-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03-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04-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05-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06-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7-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8-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09-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0A-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B-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0-9DD7-469F-BB46-CBA072BDC112}"/>
                </c:ext>
              </c:extLst>
            </c:dLbl>
            <c:dLbl>
              <c:idx val="14"/>
              <c:delete val="1"/>
              <c:extLst>
                <c:ext xmlns:c15="http://schemas.microsoft.com/office/drawing/2012/chart" uri="{CE6537A1-D6FC-4f65-9D91-7224C49458BB}"/>
                <c:ext xmlns:c16="http://schemas.microsoft.com/office/drawing/2014/chart" uri="{C3380CC4-5D6E-409C-BE32-E72D297353CC}">
                  <c16:uniqueId val="{00000003-823F-4110-B264-A3E4E664C836}"/>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69-46A5-B3EF-27ACDA5464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Sheet1!$B$2:$B$17</c:f>
              <c:numCache>
                <c:formatCode>General</c:formatCode>
                <c:ptCount val="16"/>
                <c:pt idx="0">
                  <c:v>74</c:v>
                </c:pt>
                <c:pt idx="1">
                  <c:v>75</c:v>
                </c:pt>
                <c:pt idx="2">
                  <c:v>74</c:v>
                </c:pt>
                <c:pt idx="3">
                  <c:v>76</c:v>
                </c:pt>
                <c:pt idx="4">
                  <c:v>53</c:v>
                </c:pt>
                <c:pt idx="5">
                  <c:v>63</c:v>
                </c:pt>
                <c:pt idx="6">
                  <c:v>62</c:v>
                </c:pt>
                <c:pt idx="7">
                  <c:v>63</c:v>
                </c:pt>
                <c:pt idx="8">
                  <c:v>69</c:v>
                </c:pt>
                <c:pt idx="9" formatCode="0">
                  <c:v>61</c:v>
                </c:pt>
                <c:pt idx="10" formatCode="0">
                  <c:v>66</c:v>
                </c:pt>
                <c:pt idx="11" formatCode="0">
                  <c:v>64</c:v>
                </c:pt>
                <c:pt idx="12" formatCode="0">
                  <c:v>50</c:v>
                </c:pt>
                <c:pt idx="13" formatCode="0">
                  <c:v>57</c:v>
                </c:pt>
                <c:pt idx="14" formatCode="0">
                  <c:v>49</c:v>
                </c:pt>
                <c:pt idx="15" formatCode="0">
                  <c:v>49</c:v>
                </c:pt>
              </c:numCache>
            </c:numRef>
          </c:val>
          <c:smooth val="0"/>
          <c:extLst>
            <c:ext xmlns:c16="http://schemas.microsoft.com/office/drawing/2014/chart" uri="{C3380CC4-5D6E-409C-BE32-E72D297353CC}">
              <c16:uniqueId val="{0000000C-4760-45D7-9656-A788D071B47D}"/>
            </c:ext>
          </c:extLst>
        </c:ser>
        <c:ser>
          <c:idx val="1"/>
          <c:order val="1"/>
          <c:tx>
            <c:strRef>
              <c:f>Sheet1!$C$1</c:f>
              <c:strCache>
                <c:ptCount val="1"/>
                <c:pt idx="0">
                  <c:v>Driving at +10 mph in cities or towns</c:v>
                </c:pt>
              </c:strCache>
            </c:strRef>
          </c:tx>
          <c:spPr>
            <a:ln w="28575" cap="rnd">
              <a:solidFill>
                <a:schemeClr val="accent2"/>
              </a:solidFill>
              <a:round/>
            </a:ln>
            <a:effectLst/>
          </c:spPr>
          <c:marker>
            <c:symbol val="none"/>
          </c:marker>
          <c:dLbls>
            <c:dLbl>
              <c:idx val="6"/>
              <c:layout>
                <c:manualLayout>
                  <c:x val="-3.4609405188283454E-2"/>
                  <c:y val="-1.77176369845963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23F-4110-B264-A3E4E664C836}"/>
                </c:ext>
              </c:extLst>
            </c:dLbl>
            <c:dLbl>
              <c:idx val="7"/>
              <c:delete val="1"/>
              <c:extLst>
                <c:ext xmlns:c15="http://schemas.microsoft.com/office/drawing/2012/chart" uri="{CE6537A1-D6FC-4f65-9D91-7224C49458BB}"/>
                <c:ext xmlns:c16="http://schemas.microsoft.com/office/drawing/2014/chart" uri="{C3380CC4-5D6E-409C-BE32-E72D297353CC}">
                  <c16:uniqueId val="{0000000D-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0E-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0F-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0-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1-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01-9DD7-469F-BB46-CBA072BDC112}"/>
                </c:ext>
              </c:extLst>
            </c:dLbl>
            <c:dLbl>
              <c:idx val="13"/>
              <c:delete val="1"/>
              <c:extLst>
                <c:ext xmlns:c15="http://schemas.microsoft.com/office/drawing/2012/chart" uri="{CE6537A1-D6FC-4f65-9D91-7224C49458BB}"/>
                <c:ext xmlns:c16="http://schemas.microsoft.com/office/drawing/2014/chart" uri="{C3380CC4-5D6E-409C-BE32-E72D297353CC}">
                  <c16:uniqueId val="{00000002-9DD7-469F-BB46-CBA072BDC112}"/>
                </c:ext>
              </c:extLst>
            </c:dLbl>
            <c:dLbl>
              <c:idx val="14"/>
              <c:delete val="1"/>
              <c:extLst>
                <c:ext xmlns:c15="http://schemas.microsoft.com/office/drawing/2012/chart" uri="{CE6537A1-D6FC-4f65-9D91-7224C49458BB}"/>
                <c:ext xmlns:c16="http://schemas.microsoft.com/office/drawing/2014/chart" uri="{C3380CC4-5D6E-409C-BE32-E72D297353CC}">
                  <c16:uniqueId val="{00000004-823F-4110-B264-A3E4E664C836}"/>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69-46A5-B3EF-27ACDA5464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Sheet1!$C$2:$C$17</c:f>
              <c:numCache>
                <c:formatCode>General</c:formatCode>
                <c:ptCount val="16"/>
                <c:pt idx="6">
                  <c:v>64</c:v>
                </c:pt>
                <c:pt idx="7">
                  <c:v>60</c:v>
                </c:pt>
                <c:pt idx="8">
                  <c:v>66</c:v>
                </c:pt>
                <c:pt idx="9" formatCode="0">
                  <c:v>68</c:v>
                </c:pt>
                <c:pt idx="10" formatCode="0">
                  <c:v>69</c:v>
                </c:pt>
                <c:pt idx="11" formatCode="0">
                  <c:v>57</c:v>
                </c:pt>
                <c:pt idx="12" formatCode="0">
                  <c:v>58</c:v>
                </c:pt>
                <c:pt idx="13" formatCode="0">
                  <c:v>65</c:v>
                </c:pt>
                <c:pt idx="14" formatCode="0">
                  <c:v>55</c:v>
                </c:pt>
                <c:pt idx="15" formatCode="0">
                  <c:v>54</c:v>
                </c:pt>
              </c:numCache>
            </c:numRef>
          </c:val>
          <c:smooth val="0"/>
          <c:extLst>
            <c:ext xmlns:c16="http://schemas.microsoft.com/office/drawing/2014/chart" uri="{C3380CC4-5D6E-409C-BE32-E72D297353CC}">
              <c16:uniqueId val="{00000012-4760-45D7-9656-A788D071B47D}"/>
            </c:ext>
          </c:extLst>
        </c:ser>
        <c:ser>
          <c:idx val="2"/>
          <c:order val="2"/>
          <c:tx>
            <c:strRef>
              <c:f>Sheet1!$D$1</c:f>
              <c:strCache>
                <c:ptCount val="1"/>
                <c:pt idx="0">
                  <c:v>Speeding up through amber</c:v>
                </c:pt>
              </c:strCache>
            </c:strRef>
          </c:tx>
          <c:spPr>
            <a:ln w="28575" cap="rnd">
              <a:solidFill>
                <a:schemeClr val="accent3"/>
              </a:solidFill>
              <a:round/>
            </a:ln>
            <a:effectLst/>
          </c:spPr>
          <c:marker>
            <c:symbol val="none"/>
          </c:marker>
          <c:dLbls>
            <c:dLbl>
              <c:idx val="4"/>
              <c:layout>
                <c:manualLayout>
                  <c:x val="-3.9658178190678774E-2"/>
                  <c:y val="-8.5697311255167243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23F-4110-B264-A3E4E664C836}"/>
                </c:ext>
              </c:extLst>
            </c:dLbl>
            <c:dLbl>
              <c:idx val="5"/>
              <c:delete val="1"/>
              <c:extLst>
                <c:ext xmlns:c15="http://schemas.microsoft.com/office/drawing/2012/chart" uri="{CE6537A1-D6FC-4f65-9D91-7224C49458BB}"/>
                <c:ext xmlns:c16="http://schemas.microsoft.com/office/drawing/2014/chart" uri="{C3380CC4-5D6E-409C-BE32-E72D297353CC}">
                  <c16:uniqueId val="{00000013-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14-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15-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16-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17-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18-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19-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1A-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3-9DD7-469F-BB46-CBA072BDC112}"/>
                </c:ext>
              </c:extLst>
            </c:dLbl>
            <c:dLbl>
              <c:idx val="14"/>
              <c:delete val="1"/>
              <c:extLst>
                <c:ext xmlns:c15="http://schemas.microsoft.com/office/drawing/2012/chart" uri="{CE6537A1-D6FC-4f65-9D91-7224C49458BB}"/>
                <c:ext xmlns:c16="http://schemas.microsoft.com/office/drawing/2014/chart" uri="{C3380CC4-5D6E-409C-BE32-E72D297353CC}">
                  <c16:uniqueId val="{00000002-823F-4110-B264-A3E4E664C836}"/>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469-46A5-B3EF-27ACDA5464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Sheet1!$D$2:$D$17</c:f>
              <c:numCache>
                <c:formatCode>General</c:formatCode>
                <c:ptCount val="16"/>
                <c:pt idx="4">
                  <c:v>38</c:v>
                </c:pt>
                <c:pt idx="5">
                  <c:v>42</c:v>
                </c:pt>
                <c:pt idx="6">
                  <c:v>42</c:v>
                </c:pt>
                <c:pt idx="7">
                  <c:v>47</c:v>
                </c:pt>
                <c:pt idx="8">
                  <c:v>47</c:v>
                </c:pt>
                <c:pt idx="9" formatCode="0">
                  <c:v>47</c:v>
                </c:pt>
                <c:pt idx="10" formatCode="0">
                  <c:v>47</c:v>
                </c:pt>
                <c:pt idx="11" formatCode="0">
                  <c:v>40</c:v>
                </c:pt>
                <c:pt idx="12">
                  <c:v>39</c:v>
                </c:pt>
                <c:pt idx="13">
                  <c:v>41</c:v>
                </c:pt>
                <c:pt idx="14">
                  <c:v>41</c:v>
                </c:pt>
                <c:pt idx="15">
                  <c:v>39</c:v>
                </c:pt>
              </c:numCache>
            </c:numRef>
          </c:val>
          <c:smooth val="0"/>
          <c:extLst>
            <c:ext xmlns:c16="http://schemas.microsoft.com/office/drawing/2014/chart" uri="{C3380CC4-5D6E-409C-BE32-E72D297353CC}">
              <c16:uniqueId val="{0000001B-4760-45D7-9656-A788D071B47D}"/>
            </c:ext>
          </c:extLst>
        </c:ser>
        <c:ser>
          <c:idx val="3"/>
          <c:order val="3"/>
          <c:tx>
            <c:strRef>
              <c:f>Sheet1!$E$1</c:f>
              <c:strCache>
                <c:ptCount val="1"/>
                <c:pt idx="0">
                  <c:v>Driving at +10 mph on motorways</c:v>
                </c:pt>
              </c:strCache>
            </c:strRef>
          </c:tx>
          <c:spPr>
            <a:ln w="28575" cap="rnd">
              <a:solidFill>
                <a:schemeClr val="accent4"/>
              </a:solidFill>
              <a:round/>
            </a:ln>
            <a:effectLst/>
          </c:spPr>
          <c:marker>
            <c:symbol val="none"/>
          </c:marker>
          <c:dLbls>
            <c:dLbl>
              <c:idx val="0"/>
              <c:layout>
                <c:manualLayout>
                  <c:x val="-4.1341102524810547E-2"/>
                  <c:y val="-3.6670837578923728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1C-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1D-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1E-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1F-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0-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1-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2-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23-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24-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25-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26-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27-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4-9DD7-469F-BB46-CBA072BDC112}"/>
                </c:ext>
              </c:extLst>
            </c:dLbl>
            <c:dLbl>
              <c:idx val="14"/>
              <c:delete val="1"/>
              <c:extLst>
                <c:ext xmlns:c15="http://schemas.microsoft.com/office/drawing/2012/chart" uri="{CE6537A1-D6FC-4f65-9D91-7224C49458BB}"/>
                <c:ext xmlns:c16="http://schemas.microsoft.com/office/drawing/2014/chart" uri="{C3380CC4-5D6E-409C-BE32-E72D297353CC}">
                  <c16:uniqueId val="{00000006-823F-4110-B264-A3E4E664C836}"/>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469-46A5-B3EF-27ACDA5464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Sheet1!$E$2:$E$17</c:f>
              <c:numCache>
                <c:formatCode>General</c:formatCode>
                <c:ptCount val="16"/>
                <c:pt idx="0">
                  <c:v>27</c:v>
                </c:pt>
                <c:pt idx="1">
                  <c:v>25</c:v>
                </c:pt>
                <c:pt idx="2">
                  <c:v>32</c:v>
                </c:pt>
                <c:pt idx="3">
                  <c:v>29</c:v>
                </c:pt>
                <c:pt idx="4">
                  <c:v>23</c:v>
                </c:pt>
                <c:pt idx="5">
                  <c:v>27</c:v>
                </c:pt>
                <c:pt idx="6">
                  <c:v>31</c:v>
                </c:pt>
                <c:pt idx="7">
                  <c:v>31</c:v>
                </c:pt>
                <c:pt idx="8">
                  <c:v>35</c:v>
                </c:pt>
                <c:pt idx="9">
                  <c:v>32</c:v>
                </c:pt>
                <c:pt idx="10">
                  <c:v>39</c:v>
                </c:pt>
                <c:pt idx="11">
                  <c:v>29</c:v>
                </c:pt>
                <c:pt idx="12">
                  <c:v>30</c:v>
                </c:pt>
                <c:pt idx="13">
                  <c:v>32</c:v>
                </c:pt>
                <c:pt idx="14">
                  <c:v>31</c:v>
                </c:pt>
                <c:pt idx="15">
                  <c:v>28</c:v>
                </c:pt>
              </c:numCache>
            </c:numRef>
          </c:val>
          <c:smooth val="0"/>
          <c:extLst>
            <c:ext xmlns:c16="http://schemas.microsoft.com/office/drawing/2014/chart" uri="{C3380CC4-5D6E-409C-BE32-E72D297353CC}">
              <c16:uniqueId val="{00000028-4760-45D7-9656-A788D071B47D}"/>
            </c:ext>
          </c:extLst>
        </c:ser>
        <c:ser>
          <c:idx val="4"/>
          <c:order val="4"/>
          <c:tx>
            <c:strRef>
              <c:f>Sheet1!$F$1</c:f>
              <c:strCache>
                <c:ptCount val="1"/>
                <c:pt idx="0">
                  <c:v>Driving at +5 mph in cities and towns</c:v>
                </c:pt>
              </c:strCache>
            </c:strRef>
          </c:tx>
          <c:spPr>
            <a:ln w="28575" cap="rnd">
              <a:solidFill>
                <a:schemeClr val="accent5"/>
              </a:solidFill>
              <a:round/>
            </a:ln>
            <a:effectLst/>
          </c:spPr>
          <c:marker>
            <c:symbol val="none"/>
          </c:marker>
          <c:dLbls>
            <c:dLbl>
              <c:idx val="0"/>
              <c:layout>
                <c:manualLayout>
                  <c:x val="-3.7975253856547007E-2"/>
                  <c:y val="-3.66708375789247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23F-4110-B264-A3E4E664C836}"/>
                </c:ext>
              </c:extLst>
            </c:dLbl>
            <c:dLbl>
              <c:idx val="1"/>
              <c:delete val="1"/>
              <c:extLst>
                <c:ext xmlns:c15="http://schemas.microsoft.com/office/drawing/2012/chart" uri="{CE6537A1-D6FC-4f65-9D91-7224C49458BB}"/>
                <c:ext xmlns:c16="http://schemas.microsoft.com/office/drawing/2014/chart" uri="{C3380CC4-5D6E-409C-BE32-E72D297353CC}">
                  <c16:uniqueId val="{00000029-4760-45D7-9656-A788D071B47D}"/>
                </c:ext>
              </c:extLst>
            </c:dLbl>
            <c:dLbl>
              <c:idx val="2"/>
              <c:delete val="1"/>
              <c:extLst>
                <c:ext xmlns:c15="http://schemas.microsoft.com/office/drawing/2012/chart" uri="{CE6537A1-D6FC-4f65-9D91-7224C49458BB}"/>
                <c:ext xmlns:c16="http://schemas.microsoft.com/office/drawing/2014/chart" uri="{C3380CC4-5D6E-409C-BE32-E72D297353CC}">
                  <c16:uniqueId val="{0000002A-4760-45D7-9656-A788D071B47D}"/>
                </c:ext>
              </c:extLst>
            </c:dLbl>
            <c:dLbl>
              <c:idx val="3"/>
              <c:delete val="1"/>
              <c:extLst>
                <c:ext xmlns:c15="http://schemas.microsoft.com/office/drawing/2012/chart" uri="{CE6537A1-D6FC-4f65-9D91-7224C49458BB}"/>
                <c:ext xmlns:c16="http://schemas.microsoft.com/office/drawing/2014/chart" uri="{C3380CC4-5D6E-409C-BE32-E72D297353CC}">
                  <c16:uniqueId val="{0000002B-4760-45D7-9656-A788D071B47D}"/>
                </c:ext>
              </c:extLst>
            </c:dLbl>
            <c:dLbl>
              <c:idx val="4"/>
              <c:delete val="1"/>
              <c:extLst>
                <c:ext xmlns:c15="http://schemas.microsoft.com/office/drawing/2012/chart" uri="{CE6537A1-D6FC-4f65-9D91-7224C49458BB}"/>
                <c:ext xmlns:c16="http://schemas.microsoft.com/office/drawing/2014/chart" uri="{C3380CC4-5D6E-409C-BE32-E72D297353CC}">
                  <c16:uniqueId val="{0000002C-4760-45D7-9656-A788D071B47D}"/>
                </c:ext>
              </c:extLst>
            </c:dLbl>
            <c:dLbl>
              <c:idx val="5"/>
              <c:delete val="1"/>
              <c:extLst>
                <c:ext xmlns:c15="http://schemas.microsoft.com/office/drawing/2012/chart" uri="{CE6537A1-D6FC-4f65-9D91-7224C49458BB}"/>
                <c:ext xmlns:c16="http://schemas.microsoft.com/office/drawing/2014/chart" uri="{C3380CC4-5D6E-409C-BE32-E72D297353CC}">
                  <c16:uniqueId val="{0000002D-4760-45D7-9656-A788D071B47D}"/>
                </c:ext>
              </c:extLst>
            </c:dLbl>
            <c:dLbl>
              <c:idx val="6"/>
              <c:delete val="1"/>
              <c:extLst>
                <c:ext xmlns:c15="http://schemas.microsoft.com/office/drawing/2012/chart" uri="{CE6537A1-D6FC-4f65-9D91-7224C49458BB}"/>
                <c:ext xmlns:c16="http://schemas.microsoft.com/office/drawing/2014/chart" uri="{C3380CC4-5D6E-409C-BE32-E72D297353CC}">
                  <c16:uniqueId val="{0000002E-4760-45D7-9656-A788D071B47D}"/>
                </c:ext>
              </c:extLst>
            </c:dLbl>
            <c:dLbl>
              <c:idx val="7"/>
              <c:delete val="1"/>
              <c:extLst>
                <c:ext xmlns:c15="http://schemas.microsoft.com/office/drawing/2012/chart" uri="{CE6537A1-D6FC-4f65-9D91-7224C49458BB}"/>
                <c:ext xmlns:c16="http://schemas.microsoft.com/office/drawing/2014/chart" uri="{C3380CC4-5D6E-409C-BE32-E72D297353CC}">
                  <c16:uniqueId val="{0000002F-4760-45D7-9656-A788D071B47D}"/>
                </c:ext>
              </c:extLst>
            </c:dLbl>
            <c:dLbl>
              <c:idx val="8"/>
              <c:delete val="1"/>
              <c:extLst>
                <c:ext xmlns:c15="http://schemas.microsoft.com/office/drawing/2012/chart" uri="{CE6537A1-D6FC-4f65-9D91-7224C49458BB}"/>
                <c:ext xmlns:c16="http://schemas.microsoft.com/office/drawing/2014/chart" uri="{C3380CC4-5D6E-409C-BE32-E72D297353CC}">
                  <c16:uniqueId val="{00000030-4760-45D7-9656-A788D071B47D}"/>
                </c:ext>
              </c:extLst>
            </c:dLbl>
            <c:dLbl>
              <c:idx val="9"/>
              <c:delete val="1"/>
              <c:extLst>
                <c:ext xmlns:c15="http://schemas.microsoft.com/office/drawing/2012/chart" uri="{CE6537A1-D6FC-4f65-9D91-7224C49458BB}"/>
                <c:ext xmlns:c16="http://schemas.microsoft.com/office/drawing/2014/chart" uri="{C3380CC4-5D6E-409C-BE32-E72D297353CC}">
                  <c16:uniqueId val="{00000031-4760-45D7-9656-A788D071B47D}"/>
                </c:ext>
              </c:extLst>
            </c:dLbl>
            <c:dLbl>
              <c:idx val="10"/>
              <c:delete val="1"/>
              <c:extLst>
                <c:ext xmlns:c15="http://schemas.microsoft.com/office/drawing/2012/chart" uri="{CE6537A1-D6FC-4f65-9D91-7224C49458BB}"/>
                <c:ext xmlns:c16="http://schemas.microsoft.com/office/drawing/2014/chart" uri="{C3380CC4-5D6E-409C-BE32-E72D297353CC}">
                  <c16:uniqueId val="{00000032-4760-45D7-9656-A788D071B47D}"/>
                </c:ext>
              </c:extLst>
            </c:dLbl>
            <c:dLbl>
              <c:idx val="11"/>
              <c:delete val="1"/>
              <c:extLst>
                <c:ext xmlns:c15="http://schemas.microsoft.com/office/drawing/2012/chart" uri="{CE6537A1-D6FC-4f65-9D91-7224C49458BB}"/>
                <c:ext xmlns:c16="http://schemas.microsoft.com/office/drawing/2014/chart" uri="{C3380CC4-5D6E-409C-BE32-E72D297353CC}">
                  <c16:uniqueId val="{00000033-4760-45D7-9656-A788D071B47D}"/>
                </c:ext>
              </c:extLst>
            </c:dLbl>
            <c:dLbl>
              <c:idx val="12"/>
              <c:delete val="1"/>
              <c:extLst>
                <c:ext xmlns:c15="http://schemas.microsoft.com/office/drawing/2012/chart" uri="{CE6537A1-D6FC-4f65-9D91-7224C49458BB}"/>
                <c:ext xmlns:c16="http://schemas.microsoft.com/office/drawing/2014/chart" uri="{C3380CC4-5D6E-409C-BE32-E72D297353CC}">
                  <c16:uniqueId val="{00000034-4760-45D7-9656-A788D071B47D}"/>
                </c:ext>
              </c:extLst>
            </c:dLbl>
            <c:dLbl>
              <c:idx val="13"/>
              <c:delete val="1"/>
              <c:extLst>
                <c:ext xmlns:c15="http://schemas.microsoft.com/office/drawing/2012/chart" uri="{CE6537A1-D6FC-4f65-9D91-7224C49458BB}"/>
                <c:ext xmlns:c16="http://schemas.microsoft.com/office/drawing/2014/chart" uri="{C3380CC4-5D6E-409C-BE32-E72D297353CC}">
                  <c16:uniqueId val="{00000005-9DD7-469F-BB46-CBA072BDC112}"/>
                </c:ext>
              </c:extLst>
            </c:dLbl>
            <c:dLbl>
              <c:idx val="14"/>
              <c:delete val="1"/>
              <c:extLst>
                <c:ext xmlns:c15="http://schemas.microsoft.com/office/drawing/2012/chart" uri="{CE6537A1-D6FC-4f65-9D91-7224C49458BB}"/>
                <c:ext xmlns:c16="http://schemas.microsoft.com/office/drawing/2014/chart" uri="{C3380CC4-5D6E-409C-BE32-E72D297353CC}">
                  <c16:uniqueId val="{00000005-823F-4110-B264-A3E4E664C836}"/>
                </c:ext>
              </c:extLst>
            </c:dLbl>
            <c:dLbl>
              <c:idx val="15"/>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469-46A5-B3EF-27ACDA5464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July '13</c:v>
                </c:pt>
                <c:pt idx="1">
                  <c:v>Feb '14</c:v>
                </c:pt>
                <c:pt idx="2">
                  <c:v>July '14</c:v>
                </c:pt>
                <c:pt idx="3">
                  <c:v>Feb '15</c:v>
                </c:pt>
                <c:pt idx="4">
                  <c:v>July '15</c:v>
                </c:pt>
                <c:pt idx="5">
                  <c:v>Feb '16</c:v>
                </c:pt>
                <c:pt idx="6">
                  <c:v>July '16</c:v>
                </c:pt>
                <c:pt idx="7">
                  <c:v>Mar '17</c:v>
                </c:pt>
                <c:pt idx="8">
                  <c:v>Aug '17</c:v>
                </c:pt>
                <c:pt idx="9">
                  <c:v>Feb '18</c:v>
                </c:pt>
                <c:pt idx="10">
                  <c:v>Aug '18</c:v>
                </c:pt>
                <c:pt idx="11">
                  <c:v>Nov '19</c:v>
                </c:pt>
                <c:pt idx="12">
                  <c:v>Aug '20</c:v>
                </c:pt>
                <c:pt idx="13">
                  <c:v>Feb '21</c:v>
                </c:pt>
                <c:pt idx="14">
                  <c:v>Aug '21</c:v>
                </c:pt>
                <c:pt idx="15">
                  <c:v>Feb '22</c:v>
                </c:pt>
              </c:strCache>
            </c:strRef>
          </c:cat>
          <c:val>
            <c:numRef>
              <c:f>Sheet1!$F$2:$F$17</c:f>
              <c:numCache>
                <c:formatCode>General</c:formatCode>
                <c:ptCount val="16"/>
                <c:pt idx="0">
                  <c:v>17</c:v>
                </c:pt>
                <c:pt idx="1">
                  <c:v>21</c:v>
                </c:pt>
                <c:pt idx="2">
                  <c:v>29</c:v>
                </c:pt>
                <c:pt idx="3">
                  <c:v>26</c:v>
                </c:pt>
                <c:pt idx="4">
                  <c:v>23</c:v>
                </c:pt>
                <c:pt idx="5">
                  <c:v>22</c:v>
                </c:pt>
                <c:pt idx="6">
                  <c:v>23</c:v>
                </c:pt>
                <c:pt idx="7">
                  <c:v>27</c:v>
                </c:pt>
                <c:pt idx="8">
                  <c:v>27</c:v>
                </c:pt>
                <c:pt idx="9">
                  <c:v>27</c:v>
                </c:pt>
                <c:pt idx="10">
                  <c:v>30</c:v>
                </c:pt>
                <c:pt idx="11">
                  <c:v>26</c:v>
                </c:pt>
                <c:pt idx="12">
                  <c:v>26</c:v>
                </c:pt>
                <c:pt idx="13">
                  <c:v>27</c:v>
                </c:pt>
                <c:pt idx="14">
                  <c:v>25</c:v>
                </c:pt>
                <c:pt idx="15">
                  <c:v>23</c:v>
                </c:pt>
              </c:numCache>
            </c:numRef>
          </c:val>
          <c:smooth val="0"/>
          <c:extLst>
            <c:ext xmlns:c16="http://schemas.microsoft.com/office/drawing/2014/chart" uri="{C3380CC4-5D6E-409C-BE32-E72D297353CC}">
              <c16:uniqueId val="{00000035-4760-45D7-9656-A788D071B47D}"/>
            </c:ext>
          </c:extLst>
        </c:ser>
        <c:dLbls>
          <c:dLblPos val="t"/>
          <c:showLegendKey val="0"/>
          <c:showVal val="1"/>
          <c:showCatName val="0"/>
          <c:showSerName val="0"/>
          <c:showPercent val="0"/>
          <c:showBubbleSize val="0"/>
        </c:dLbls>
        <c:smooth val="0"/>
        <c:axId val="1922313568"/>
        <c:axId val="1922327712"/>
      </c:lineChart>
      <c:catAx>
        <c:axId val="192231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922327712"/>
        <c:crosses val="autoZero"/>
        <c:auto val="1"/>
        <c:lblAlgn val="ctr"/>
        <c:lblOffset val="100"/>
        <c:noMultiLvlLbl val="0"/>
      </c:catAx>
      <c:valAx>
        <c:axId val="192232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2313568"/>
        <c:crosses val="autoZero"/>
        <c:crossBetween val="between"/>
      </c:valAx>
      <c:spPr>
        <a:noFill/>
        <a:ln>
          <a:noFill/>
        </a:ln>
        <a:effectLst/>
      </c:spPr>
    </c:plotArea>
    <c:legend>
      <c:legendPos val="r"/>
      <c:layout>
        <c:manualLayout>
          <c:xMode val="edge"/>
          <c:yMode val="edge"/>
          <c:x val="0.78524017052926509"/>
          <c:y val="0.13080047218709581"/>
          <c:w val="0.19967963481337031"/>
          <c:h val="0.78770631909802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2521471361179"/>
          <c:y val="2.9098547009775405E-2"/>
          <c:w val="0.40845071040004977"/>
          <c:h val="0.939724765654632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6"/>
            <c:invertIfNegative val="0"/>
            <c:bubble3D val="0"/>
            <c:spPr>
              <a:solidFill>
                <a:schemeClr val="accent1"/>
              </a:solidFill>
              <a:ln>
                <a:noFill/>
              </a:ln>
              <a:effectLst/>
            </c:spPr>
            <c:extLst>
              <c:ext xmlns:c16="http://schemas.microsoft.com/office/drawing/2014/chart" uri="{C3380CC4-5D6E-409C-BE32-E72D297353CC}">
                <c16:uniqueId val="{00000001-A39B-4DD7-8543-FE830446736C}"/>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3-6B66-4846-AC77-70BA3403293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5-6B66-4846-AC77-70BA3403293D}"/>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7-6B66-4846-AC77-70BA3403293D}"/>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9-6B66-4846-AC77-70BA3403293D}"/>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B-6B66-4846-AC77-70BA3403293D}"/>
              </c:ext>
            </c:extLst>
          </c:dPt>
          <c:dLbls>
            <c:spPr>
              <a:noFill/>
              <a:ln>
                <a:noFill/>
              </a:ln>
              <a:effectLst/>
            </c:spPr>
            <c:txPr>
              <a:bodyPr rot="0" spcFirstLastPara="1" vertOverflow="ellipsis" vert="horz" wrap="square" anchor="ctr" anchorCtr="1"/>
              <a:lstStyle/>
              <a:p>
                <a:pPr>
                  <a:defRPr lang="en-GB"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Drinking / driving  over the limit</c:v>
                </c:pt>
                <c:pt idx="1">
                  <c:v>Driving under influence of drugs</c:v>
                </c:pt>
                <c:pt idx="2">
                  <c:v>Using hand held mobile</c:v>
                </c:pt>
                <c:pt idx="3">
                  <c:v>Not wearing seatbelt </c:v>
                </c:pt>
                <c:pt idx="4">
                  <c:v>Not looking out for motorcyclists/bikes at junctions</c:v>
                </c:pt>
                <c:pt idx="5">
                  <c:v>Driving when tired</c:v>
                </c:pt>
                <c:pt idx="6">
                  <c:v>Being distracted by something /someone</c:v>
                </c:pt>
                <c:pt idx="7">
                  <c:v>Driving + 10mph in cities/ towns</c:v>
                </c:pt>
                <c:pt idx="8">
                  <c:v>Not adjusting speed to country roads</c:v>
                </c:pt>
                <c:pt idx="9">
                  <c:v>Speeding up through amber</c:v>
                </c:pt>
                <c:pt idx="10">
                  <c:v>Driving +10mph motorways</c:v>
                </c:pt>
                <c:pt idx="11">
                  <c:v>Driving + 5mph  in cities/towns</c:v>
                </c:pt>
              </c:strCache>
            </c:strRef>
          </c:cat>
          <c:val>
            <c:numRef>
              <c:f>Sheet1!$B$2:$B$13</c:f>
              <c:numCache>
                <c:formatCode>0%</c:formatCode>
                <c:ptCount val="12"/>
                <c:pt idx="0">
                  <c:v>0.86</c:v>
                </c:pt>
                <c:pt idx="1">
                  <c:v>0.86</c:v>
                </c:pt>
                <c:pt idx="2">
                  <c:v>0.76</c:v>
                </c:pt>
                <c:pt idx="3">
                  <c:v>0.69</c:v>
                </c:pt>
                <c:pt idx="4">
                  <c:v>0.64</c:v>
                </c:pt>
                <c:pt idx="5">
                  <c:v>0.57999999999999996</c:v>
                </c:pt>
                <c:pt idx="6">
                  <c:v>0.54</c:v>
                </c:pt>
                <c:pt idx="7">
                  <c:v>0.54</c:v>
                </c:pt>
                <c:pt idx="8">
                  <c:v>0.49</c:v>
                </c:pt>
                <c:pt idx="9">
                  <c:v>0.39</c:v>
                </c:pt>
                <c:pt idx="10">
                  <c:v>0.28000000000000003</c:v>
                </c:pt>
                <c:pt idx="11">
                  <c:v>0.23</c:v>
                </c:pt>
              </c:numCache>
            </c:numRef>
          </c:val>
          <c:extLst>
            <c:ext xmlns:c16="http://schemas.microsoft.com/office/drawing/2014/chart" uri="{C3380CC4-5D6E-409C-BE32-E72D297353CC}">
              <c16:uniqueId val="{0000000C-6B66-4846-AC77-70BA3403293D}"/>
            </c:ext>
          </c:extLst>
        </c:ser>
        <c:dLbls>
          <c:dLblPos val="outEnd"/>
          <c:showLegendKey val="0"/>
          <c:showVal val="1"/>
          <c:showCatName val="0"/>
          <c:showSerName val="0"/>
          <c:showPercent val="0"/>
          <c:showBubbleSize val="0"/>
        </c:dLbls>
        <c:gapWidth val="182"/>
        <c:axId val="1922321184"/>
        <c:axId val="1922315200"/>
      </c:barChart>
      <c:catAx>
        <c:axId val="192232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GB" sz="1100" b="0" i="0" u="none" strike="noStrike" kern="1200" baseline="0">
                <a:solidFill>
                  <a:schemeClr val="tx1"/>
                </a:solidFill>
                <a:latin typeface="+mn-lt"/>
                <a:ea typeface="+mn-ea"/>
                <a:cs typeface="+mn-cs"/>
              </a:defRPr>
            </a:pPr>
            <a:endParaRPr lang="en-US"/>
          </a:p>
        </c:txPr>
        <c:crossAx val="1922315200"/>
        <c:crosses val="autoZero"/>
        <c:auto val="1"/>
        <c:lblAlgn val="ctr"/>
        <c:lblOffset val="100"/>
        <c:noMultiLvlLbl val="0"/>
      </c:catAx>
      <c:valAx>
        <c:axId val="1922315200"/>
        <c:scaling>
          <c:orientation val="minMax"/>
        </c:scaling>
        <c:delete val="1"/>
        <c:axPos val="t"/>
        <c:numFmt formatCode="0%" sourceLinked="1"/>
        <c:majorTickMark val="out"/>
        <c:minorTickMark val="none"/>
        <c:tickLblPos val="nextTo"/>
        <c:crossAx val="192232118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GB" sz="14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8" dt="2022-03-28T13:42:11.540" idx="15">
    <p:pos x="7315" y="3226"/>
    <p:text>Is it worth adding a comment about the methodology switching to online at wave 19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22-03-28T13:45:45.215" idx="16">
    <p:pos x="10" y="10"/>
    <p:text>Is this a reflection of the move from F2Fto online, do you think, rather than a shift in behaviour? (I think I maybe say this every time!)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2-03-28T13:48:24.243" idx="17">
    <p:pos x="10" y="10"/>
    <p:text>Typo in their (speed on country roads).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22-03-28T13:51:09.108" idx="18">
    <p:pos x="10" y="10"/>
    <p:text>Do we need that 'the' in the headline (the less serious)? I can't decide.</p:text>
    <p:extLst>
      <p:ext uri="{C676402C-5697-4E1C-873F-D02D1690AC5C}">
        <p15:threadingInfo xmlns:p15="http://schemas.microsoft.com/office/powerpoint/2012/main" timeZoneBias="-60"/>
      </p:ext>
    </p:extLst>
  </p:cm>
</p:cmLst>
</file>

<file path=ppt/drawings/drawing1.xml><?xml version="1.0" encoding="utf-8"?>
<c:userShapes xmlns:c="http://schemas.openxmlformats.org/drawingml/2006/chart">
  <cdr:relSizeAnchor xmlns:cdr="http://schemas.openxmlformats.org/drawingml/2006/chartDrawing">
    <cdr:from>
      <cdr:x>0.41531</cdr:x>
      <cdr:y>0.66766</cdr:y>
    </cdr:from>
    <cdr:to>
      <cdr:x>0.44633</cdr:x>
      <cdr:y>0.72895</cdr:y>
    </cdr:to>
    <cdr:sp macro="" textlink="">
      <cdr:nvSpPr>
        <cdr:cNvPr id="2" name="TextBox 1"/>
        <cdr:cNvSpPr txBox="1"/>
      </cdr:nvSpPr>
      <cdr:spPr>
        <a:xfrm xmlns:a="http://schemas.openxmlformats.org/drawingml/2006/main">
          <a:off x="4575836" y="3017418"/>
          <a:ext cx="341771" cy="276994"/>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r>
            <a:rPr lang="en-GB" sz="1200" dirty="0">
              <a:solidFill>
                <a:schemeClr val="tx1">
                  <a:lumMod val="75000"/>
                </a:schemeClr>
              </a:solidFill>
            </a:rPr>
            <a:t>24</a:t>
          </a:r>
        </a:p>
      </cdr:txBody>
    </cdr:sp>
  </cdr:relSizeAnchor>
</c:userShapes>
</file>

<file path=ppt/drawings/drawing2.xml><?xml version="1.0" encoding="utf-8"?>
<c:userShapes xmlns:c="http://schemas.openxmlformats.org/drawingml/2006/chart">
  <cdr:relSizeAnchor xmlns:cdr="http://schemas.openxmlformats.org/drawingml/2006/chartDrawing">
    <cdr:from>
      <cdr:x>0.63786</cdr:x>
      <cdr:y>0.12665</cdr:y>
    </cdr:from>
    <cdr:to>
      <cdr:x>0.63786</cdr:x>
      <cdr:y>0.12923</cdr:y>
    </cdr:to>
    <cdr:cxnSp macro="">
      <cdr:nvCxnSpPr>
        <cdr:cNvPr id="6" name="Straight Connector 5">
          <a:extLst xmlns:a="http://schemas.openxmlformats.org/drawingml/2006/main">
            <a:ext uri="{FF2B5EF4-FFF2-40B4-BE49-F238E27FC236}">
              <a16:creationId xmlns:a16="http://schemas.microsoft.com/office/drawing/2014/main" id="{3B4086E5-A4A2-47FB-818A-2C56328D0FCE}"/>
            </a:ext>
          </a:extLst>
        </cdr:cNvPr>
        <cdr:cNvCxnSpPr/>
      </cdr:nvCxnSpPr>
      <cdr:spPr>
        <a:xfrm xmlns:a="http://schemas.openxmlformats.org/drawingml/2006/main" flipV="1">
          <a:off x="7027789" y="600006"/>
          <a:ext cx="0" cy="1219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0.76473</cdr:x>
      <cdr:y>0.72591</cdr:y>
    </cdr:from>
    <cdr:to>
      <cdr:x>1</cdr:x>
      <cdr:y>0.79099</cdr:y>
    </cdr:to>
    <cdr:sp macro="" textlink="">
      <cdr:nvSpPr>
        <cdr:cNvPr id="2" name="TextBox 1">
          <a:extLst xmlns:a="http://schemas.openxmlformats.org/drawingml/2006/main">
            <a:ext uri="{FF2B5EF4-FFF2-40B4-BE49-F238E27FC236}">
              <a16:creationId xmlns:a16="http://schemas.microsoft.com/office/drawing/2014/main" id="{9093BA12-A292-4D29-9DE0-5BFC307C30AC}"/>
            </a:ext>
          </a:extLst>
        </cdr:cNvPr>
        <cdr:cNvSpPr txBox="1"/>
      </cdr:nvSpPr>
      <cdr:spPr>
        <a:xfrm xmlns:a="http://schemas.openxmlformats.org/drawingml/2006/main">
          <a:off x="8453142" y="3256711"/>
          <a:ext cx="2600620" cy="291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Changes to highway code added – Feb ‘22</a:t>
          </a:r>
          <a:endParaRPr lang="en-GB"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291695-914C-482C-9299-951DA7A56C5D}"/>
              </a:ext>
            </a:extLst>
          </p:cNvPr>
          <p:cNvSpPr>
            <a:spLocks noGrp="1"/>
          </p:cNvSpPr>
          <p:nvPr>
            <p:ph type="hdr" sz="quarter"/>
          </p:nvPr>
        </p:nvSpPr>
        <p:spPr>
          <a:xfrm>
            <a:off x="5"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86928DF-D905-42F5-A26C-8535038C9F99}"/>
              </a:ext>
            </a:extLst>
          </p:cNvPr>
          <p:cNvSpPr>
            <a:spLocks noGrp="1"/>
          </p:cNvSpPr>
          <p:nvPr>
            <p:ph type="dt" sz="quarter" idx="1"/>
          </p:nvPr>
        </p:nvSpPr>
        <p:spPr>
          <a:xfrm>
            <a:off x="3850448" y="3"/>
            <a:ext cx="2945659" cy="498055"/>
          </a:xfrm>
          <a:prstGeom prst="rect">
            <a:avLst/>
          </a:prstGeom>
        </p:spPr>
        <p:txBody>
          <a:bodyPr vert="horz" lIns="91440" tIns="45720" rIns="91440" bIns="45720" rtlCol="0"/>
          <a:lstStyle>
            <a:lvl1pPr algn="r">
              <a:defRPr sz="1200"/>
            </a:lvl1pPr>
          </a:lstStyle>
          <a:p>
            <a:fld id="{66E6ED24-273C-4A1E-B6A1-E785D74BA7A1}" type="datetimeFigureOut">
              <a:rPr lang="en-GB" smtClean="0"/>
              <a:t>28/03/2022</a:t>
            </a:fld>
            <a:endParaRPr lang="en-GB" dirty="0"/>
          </a:p>
        </p:txBody>
      </p:sp>
      <p:sp>
        <p:nvSpPr>
          <p:cNvPr id="4" name="Footer Placeholder 3">
            <a:extLst>
              <a:ext uri="{FF2B5EF4-FFF2-40B4-BE49-F238E27FC236}">
                <a16:creationId xmlns:a16="http://schemas.microsoft.com/office/drawing/2014/main" id="{FC131EF5-0481-4C91-8B39-42DC2956BBF8}"/>
              </a:ext>
            </a:extLst>
          </p:cNvPr>
          <p:cNvSpPr>
            <a:spLocks noGrp="1"/>
          </p:cNvSpPr>
          <p:nvPr>
            <p:ph type="ftr" sz="quarter" idx="2"/>
          </p:nvPr>
        </p:nvSpPr>
        <p:spPr>
          <a:xfrm>
            <a:off x="5"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945C3D5-7370-40DF-A569-96A0855F0942}"/>
              </a:ext>
            </a:extLst>
          </p:cNvPr>
          <p:cNvSpPr>
            <a:spLocks noGrp="1"/>
          </p:cNvSpPr>
          <p:nvPr>
            <p:ph type="sldNum" sz="quarter" idx="3"/>
          </p:nvPr>
        </p:nvSpPr>
        <p:spPr>
          <a:xfrm>
            <a:off x="3850448" y="9428584"/>
            <a:ext cx="2945659" cy="498054"/>
          </a:xfrm>
          <a:prstGeom prst="rect">
            <a:avLst/>
          </a:prstGeom>
        </p:spPr>
        <p:txBody>
          <a:bodyPr vert="horz" lIns="91440" tIns="45720" rIns="91440" bIns="45720" rtlCol="0" anchor="b"/>
          <a:lstStyle>
            <a:lvl1pPr algn="r">
              <a:defRPr sz="1200"/>
            </a:lvl1pPr>
          </a:lstStyle>
          <a:p>
            <a:fld id="{5DB6F57C-AEBC-4CA4-9A7F-762857EF8875}" type="slidenum">
              <a:rPr lang="en-GB" smtClean="0"/>
              <a:t>‹#›</a:t>
            </a:fld>
            <a:endParaRPr lang="en-GB" dirty="0"/>
          </a:p>
        </p:txBody>
      </p:sp>
    </p:spTree>
    <p:extLst>
      <p:ext uri="{BB962C8B-B14F-4D97-AF65-F5344CB8AC3E}">
        <p14:creationId xmlns:p14="http://schemas.microsoft.com/office/powerpoint/2010/main" val="1934441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8" y="3"/>
            <a:ext cx="2945659" cy="498055"/>
          </a:xfrm>
          <a:prstGeom prst="rect">
            <a:avLst/>
          </a:prstGeom>
        </p:spPr>
        <p:txBody>
          <a:bodyPr vert="horz" lIns="91440" tIns="45720" rIns="91440" bIns="45720" rtlCol="0"/>
          <a:lstStyle>
            <a:lvl1pPr algn="r">
              <a:defRPr sz="1200"/>
            </a:lvl1pPr>
          </a:lstStyle>
          <a:p>
            <a:fld id="{27932124-2029-4BD0-ACC2-19A71F4AD5E8}" type="datetimeFigureOut">
              <a:rPr lang="en-GB" smtClean="0"/>
              <a:t>28/03/2022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8" y="9428584"/>
            <a:ext cx="2945659" cy="498054"/>
          </a:xfrm>
          <a:prstGeom prst="rect">
            <a:avLst/>
          </a:prstGeom>
        </p:spPr>
        <p:txBody>
          <a:bodyPr vert="horz" lIns="91440" tIns="45720" rIns="91440" bIns="45720" rtlCol="0" anchor="b"/>
          <a:lstStyle>
            <a:lvl1pPr algn="r">
              <a:defRPr sz="1200"/>
            </a:lvl1pPr>
          </a:lstStyle>
          <a:p>
            <a:fld id="{F5F0AB6B-5975-492F-B5FF-2EB2C913C3EF}" type="slidenum">
              <a:rPr lang="en-GB" smtClean="0"/>
              <a:t>‹#›</a:t>
            </a:fld>
            <a:endParaRPr lang="en-GB" dirty="0"/>
          </a:p>
        </p:txBody>
      </p:sp>
    </p:spTree>
    <p:extLst>
      <p:ext uri="{BB962C8B-B14F-4D97-AF65-F5344CB8AC3E}">
        <p14:creationId xmlns:p14="http://schemas.microsoft.com/office/powerpoint/2010/main" val="82100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a:t>
            </a:fld>
            <a:endParaRPr lang="en-GB" dirty="0"/>
          </a:p>
        </p:txBody>
      </p:sp>
    </p:spTree>
    <p:extLst>
      <p:ext uri="{BB962C8B-B14F-4D97-AF65-F5344CB8AC3E}">
        <p14:creationId xmlns:p14="http://schemas.microsoft.com/office/powerpoint/2010/main" val="149851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10</a:t>
            </a:fld>
            <a:endParaRPr lang="en-GB" dirty="0"/>
          </a:p>
        </p:txBody>
      </p:sp>
    </p:spTree>
    <p:extLst>
      <p:ext uri="{BB962C8B-B14F-4D97-AF65-F5344CB8AC3E}">
        <p14:creationId xmlns:p14="http://schemas.microsoft.com/office/powerpoint/2010/main" val="233531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11</a:t>
            </a:fld>
            <a:endParaRPr lang="en-GB" dirty="0"/>
          </a:p>
        </p:txBody>
      </p:sp>
    </p:spTree>
    <p:extLst>
      <p:ext uri="{BB962C8B-B14F-4D97-AF65-F5344CB8AC3E}">
        <p14:creationId xmlns:p14="http://schemas.microsoft.com/office/powerpoint/2010/main" val="9106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12</a:t>
            </a:fld>
            <a:endParaRPr lang="en-GB" dirty="0"/>
          </a:p>
        </p:txBody>
      </p:sp>
    </p:spTree>
    <p:extLst>
      <p:ext uri="{BB962C8B-B14F-4D97-AF65-F5344CB8AC3E}">
        <p14:creationId xmlns:p14="http://schemas.microsoft.com/office/powerpoint/2010/main" val="15965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13</a:t>
            </a:fld>
            <a:endParaRPr lang="en-GB" dirty="0"/>
          </a:p>
        </p:txBody>
      </p:sp>
    </p:spTree>
    <p:extLst>
      <p:ext uri="{BB962C8B-B14F-4D97-AF65-F5344CB8AC3E}">
        <p14:creationId xmlns:p14="http://schemas.microsoft.com/office/powerpoint/2010/main" val="292976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14</a:t>
            </a:fld>
            <a:endParaRPr lang="en-GB" dirty="0"/>
          </a:p>
        </p:txBody>
      </p:sp>
    </p:spTree>
    <p:extLst>
      <p:ext uri="{BB962C8B-B14F-4D97-AF65-F5344CB8AC3E}">
        <p14:creationId xmlns:p14="http://schemas.microsoft.com/office/powerpoint/2010/main" val="28885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15</a:t>
            </a:fld>
            <a:endParaRPr lang="en-GB" dirty="0"/>
          </a:p>
        </p:txBody>
      </p:sp>
    </p:spTree>
    <p:extLst>
      <p:ext uri="{BB962C8B-B14F-4D97-AF65-F5344CB8AC3E}">
        <p14:creationId xmlns:p14="http://schemas.microsoft.com/office/powerpoint/2010/main" val="2526692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16</a:t>
            </a:fld>
            <a:endParaRPr lang="en-GB" dirty="0"/>
          </a:p>
        </p:txBody>
      </p:sp>
    </p:spTree>
    <p:extLst>
      <p:ext uri="{BB962C8B-B14F-4D97-AF65-F5344CB8AC3E}">
        <p14:creationId xmlns:p14="http://schemas.microsoft.com/office/powerpoint/2010/main" val="421375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17</a:t>
            </a:fld>
            <a:endParaRPr lang="en-GB" dirty="0"/>
          </a:p>
        </p:txBody>
      </p:sp>
    </p:spTree>
    <p:extLst>
      <p:ext uri="{BB962C8B-B14F-4D97-AF65-F5344CB8AC3E}">
        <p14:creationId xmlns:p14="http://schemas.microsoft.com/office/powerpoint/2010/main" val="128541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18</a:t>
            </a:fld>
            <a:endParaRPr lang="en-GB" dirty="0"/>
          </a:p>
        </p:txBody>
      </p:sp>
    </p:spTree>
    <p:extLst>
      <p:ext uri="{BB962C8B-B14F-4D97-AF65-F5344CB8AC3E}">
        <p14:creationId xmlns:p14="http://schemas.microsoft.com/office/powerpoint/2010/main" val="529809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19</a:t>
            </a:fld>
            <a:endParaRPr lang="en-GB" dirty="0"/>
          </a:p>
        </p:txBody>
      </p:sp>
    </p:spTree>
    <p:extLst>
      <p:ext uri="{BB962C8B-B14F-4D97-AF65-F5344CB8AC3E}">
        <p14:creationId xmlns:p14="http://schemas.microsoft.com/office/powerpoint/2010/main" val="319238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a:t>
            </a:fld>
            <a:endParaRPr lang="en-GB" dirty="0"/>
          </a:p>
        </p:txBody>
      </p:sp>
    </p:spTree>
    <p:extLst>
      <p:ext uri="{BB962C8B-B14F-4D97-AF65-F5344CB8AC3E}">
        <p14:creationId xmlns:p14="http://schemas.microsoft.com/office/powerpoint/2010/main" val="335055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20</a:t>
            </a:fld>
            <a:endParaRPr lang="en-GB" dirty="0"/>
          </a:p>
        </p:txBody>
      </p:sp>
    </p:spTree>
    <p:extLst>
      <p:ext uri="{BB962C8B-B14F-4D97-AF65-F5344CB8AC3E}">
        <p14:creationId xmlns:p14="http://schemas.microsoft.com/office/powerpoint/2010/main" val="175625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21</a:t>
            </a:fld>
            <a:endParaRPr lang="en-GB" dirty="0"/>
          </a:p>
        </p:txBody>
      </p:sp>
    </p:spTree>
    <p:extLst>
      <p:ext uri="{BB962C8B-B14F-4D97-AF65-F5344CB8AC3E}">
        <p14:creationId xmlns:p14="http://schemas.microsoft.com/office/powerpoint/2010/main" val="310079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22</a:t>
            </a:fld>
            <a:endParaRPr lang="en-GB" dirty="0"/>
          </a:p>
        </p:txBody>
      </p:sp>
    </p:spTree>
    <p:extLst>
      <p:ext uri="{BB962C8B-B14F-4D97-AF65-F5344CB8AC3E}">
        <p14:creationId xmlns:p14="http://schemas.microsoft.com/office/powerpoint/2010/main" val="2392887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23</a:t>
            </a:fld>
            <a:endParaRPr lang="en-GB" dirty="0"/>
          </a:p>
        </p:txBody>
      </p:sp>
    </p:spTree>
    <p:extLst>
      <p:ext uri="{BB962C8B-B14F-4D97-AF65-F5344CB8AC3E}">
        <p14:creationId xmlns:p14="http://schemas.microsoft.com/office/powerpoint/2010/main" val="3393960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24</a:t>
            </a:fld>
            <a:endParaRPr lang="en-GB" dirty="0"/>
          </a:p>
        </p:txBody>
      </p:sp>
    </p:spTree>
    <p:extLst>
      <p:ext uri="{BB962C8B-B14F-4D97-AF65-F5344CB8AC3E}">
        <p14:creationId xmlns:p14="http://schemas.microsoft.com/office/powerpoint/2010/main" val="610613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25</a:t>
            </a:fld>
            <a:endParaRPr lang="en-GB" dirty="0"/>
          </a:p>
        </p:txBody>
      </p:sp>
    </p:spTree>
    <p:extLst>
      <p:ext uri="{BB962C8B-B14F-4D97-AF65-F5344CB8AC3E}">
        <p14:creationId xmlns:p14="http://schemas.microsoft.com/office/powerpoint/2010/main" val="28125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26</a:t>
            </a:fld>
            <a:endParaRPr lang="en-GB" dirty="0"/>
          </a:p>
        </p:txBody>
      </p:sp>
    </p:spTree>
    <p:extLst>
      <p:ext uri="{BB962C8B-B14F-4D97-AF65-F5344CB8AC3E}">
        <p14:creationId xmlns:p14="http://schemas.microsoft.com/office/powerpoint/2010/main" val="168622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27</a:t>
            </a:fld>
            <a:endParaRPr lang="en-GB" dirty="0"/>
          </a:p>
        </p:txBody>
      </p:sp>
    </p:spTree>
    <p:extLst>
      <p:ext uri="{BB962C8B-B14F-4D97-AF65-F5344CB8AC3E}">
        <p14:creationId xmlns:p14="http://schemas.microsoft.com/office/powerpoint/2010/main" val="499689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28</a:t>
            </a:fld>
            <a:endParaRPr lang="en-GB" dirty="0"/>
          </a:p>
        </p:txBody>
      </p:sp>
    </p:spTree>
    <p:extLst>
      <p:ext uri="{BB962C8B-B14F-4D97-AF65-F5344CB8AC3E}">
        <p14:creationId xmlns:p14="http://schemas.microsoft.com/office/powerpoint/2010/main" val="169567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29</a:t>
            </a:fld>
            <a:endParaRPr lang="en-GB" dirty="0"/>
          </a:p>
        </p:txBody>
      </p:sp>
    </p:spTree>
    <p:extLst>
      <p:ext uri="{BB962C8B-B14F-4D97-AF65-F5344CB8AC3E}">
        <p14:creationId xmlns:p14="http://schemas.microsoft.com/office/powerpoint/2010/main" val="416765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a:t>
            </a:fld>
            <a:endParaRPr lang="en-GB" dirty="0"/>
          </a:p>
        </p:txBody>
      </p:sp>
    </p:spTree>
    <p:extLst>
      <p:ext uri="{BB962C8B-B14F-4D97-AF65-F5344CB8AC3E}">
        <p14:creationId xmlns:p14="http://schemas.microsoft.com/office/powerpoint/2010/main" val="2084780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30</a:t>
            </a:fld>
            <a:endParaRPr lang="en-GB" dirty="0"/>
          </a:p>
        </p:txBody>
      </p:sp>
    </p:spTree>
    <p:extLst>
      <p:ext uri="{BB962C8B-B14F-4D97-AF65-F5344CB8AC3E}">
        <p14:creationId xmlns:p14="http://schemas.microsoft.com/office/powerpoint/2010/main" val="4048182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used a seatbelt in front or back = any seatbelt? I can’t find that code in Q6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31</a:t>
            </a:fld>
            <a:endParaRPr lang="en-AU" dirty="0"/>
          </a:p>
        </p:txBody>
      </p:sp>
    </p:spTree>
    <p:extLst>
      <p:ext uri="{BB962C8B-B14F-4D97-AF65-F5344CB8AC3E}">
        <p14:creationId xmlns:p14="http://schemas.microsoft.com/office/powerpoint/2010/main" val="61435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32</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247399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33</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240456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34</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377747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35</a:t>
            </a:fld>
            <a:endParaRPr lang="en-AU" dirty="0"/>
          </a:p>
        </p:txBody>
      </p:sp>
      <p:sp>
        <p:nvSpPr>
          <p:cNvPr id="3" name="Notes Placeholder 2">
            <a:extLst>
              <a:ext uri="{FF2B5EF4-FFF2-40B4-BE49-F238E27FC236}">
                <a16:creationId xmlns:a16="http://schemas.microsoft.com/office/drawing/2014/main" id="{17E0AC1E-7B4D-413B-B8DA-B8CA5D1D41C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99567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36</a:t>
            </a:fld>
            <a:endParaRPr lang="en-GB" dirty="0"/>
          </a:p>
        </p:txBody>
      </p:sp>
    </p:spTree>
    <p:extLst>
      <p:ext uri="{BB962C8B-B14F-4D97-AF65-F5344CB8AC3E}">
        <p14:creationId xmlns:p14="http://schemas.microsoft.com/office/powerpoint/2010/main" val="1210120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37</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363467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38</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6153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39</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790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a:t>
            </a:fld>
            <a:endParaRPr lang="en-GB" dirty="0"/>
          </a:p>
        </p:txBody>
      </p:sp>
    </p:spTree>
    <p:extLst>
      <p:ext uri="{BB962C8B-B14F-4D97-AF65-F5344CB8AC3E}">
        <p14:creationId xmlns:p14="http://schemas.microsoft.com/office/powerpoint/2010/main" val="1904636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40</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19612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41</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063108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42</a:t>
            </a:fld>
            <a:endParaRPr lang="en-GB" dirty="0"/>
          </a:p>
        </p:txBody>
      </p:sp>
    </p:spTree>
    <p:extLst>
      <p:ext uri="{BB962C8B-B14F-4D97-AF65-F5344CB8AC3E}">
        <p14:creationId xmlns:p14="http://schemas.microsoft.com/office/powerpoint/2010/main" val="3284705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43</a:t>
            </a:fld>
            <a:endParaRPr lang="en-AU" dirty="0"/>
          </a:p>
        </p:txBody>
      </p:sp>
    </p:spTree>
    <p:extLst>
      <p:ext uri="{BB962C8B-B14F-4D97-AF65-F5344CB8AC3E}">
        <p14:creationId xmlns:p14="http://schemas.microsoft.com/office/powerpoint/2010/main" val="2384996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44</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218187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45</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1279886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46</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245323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47</a:t>
            </a:fld>
            <a:endParaRPr lang="en-AU" dirty="0"/>
          </a:p>
        </p:txBody>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1344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48</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489566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49</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p:txBody>
      </p:sp>
    </p:spTree>
    <p:extLst>
      <p:ext uri="{BB962C8B-B14F-4D97-AF65-F5344CB8AC3E}">
        <p14:creationId xmlns:p14="http://schemas.microsoft.com/office/powerpoint/2010/main" val="320606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a:t>
            </a:fld>
            <a:endParaRPr lang="en-GB" dirty="0"/>
          </a:p>
        </p:txBody>
      </p:sp>
    </p:spTree>
    <p:extLst>
      <p:ext uri="{BB962C8B-B14F-4D97-AF65-F5344CB8AC3E}">
        <p14:creationId xmlns:p14="http://schemas.microsoft.com/office/powerpoint/2010/main" val="3646944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50</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285901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51</a:t>
            </a:fld>
            <a:endParaRPr lang="en-GB" dirty="0"/>
          </a:p>
        </p:txBody>
      </p:sp>
    </p:spTree>
    <p:extLst>
      <p:ext uri="{BB962C8B-B14F-4D97-AF65-F5344CB8AC3E}">
        <p14:creationId xmlns:p14="http://schemas.microsoft.com/office/powerpoint/2010/main" val="1918696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52</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1126383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53</a:t>
            </a:fld>
            <a:endParaRPr lang="en-AU" dirty="0"/>
          </a:p>
        </p:txBody>
      </p:sp>
      <p:sp>
        <p:nvSpPr>
          <p:cNvPr id="5" name="Notes Placeholder 4"/>
          <p:cNvSpPr>
            <a:spLocks noGrp="1"/>
          </p:cNvSpPr>
          <p:nvPr>
            <p:ph type="body" sz="quarter" idx="11"/>
          </p:nvPr>
        </p:nvSpPr>
        <p:spPr/>
        <p:txBody>
          <a:bodyPr/>
          <a:lstStyle/>
          <a:p>
            <a:endParaRPr lang="en-GB" b="1" dirty="0"/>
          </a:p>
        </p:txBody>
      </p:sp>
    </p:spTree>
    <p:extLst>
      <p:ext uri="{BB962C8B-B14F-4D97-AF65-F5344CB8AC3E}">
        <p14:creationId xmlns:p14="http://schemas.microsoft.com/office/powerpoint/2010/main" val="3596204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4" name="Slide Number Placeholder 3"/>
          <p:cNvSpPr>
            <a:spLocks noGrp="1"/>
          </p:cNvSpPr>
          <p:nvPr>
            <p:ph type="sldNum" sz="quarter" idx="10"/>
          </p:nvPr>
        </p:nvSpPr>
        <p:spPr/>
        <p:txBody>
          <a:bodyPr/>
          <a:lstStyle/>
          <a:p>
            <a:fld id="{B9487D93-240F-4041-8284-FC16D3A96101}" type="slidenum">
              <a:rPr lang="en-AU" smtClean="0"/>
              <a:pPr/>
              <a:t>54</a:t>
            </a:fld>
            <a:endParaRPr lang="en-AU" dirty="0"/>
          </a:p>
        </p:txBody>
      </p:sp>
      <p:sp>
        <p:nvSpPr>
          <p:cNvPr id="5" name="Notes Placeholder 4"/>
          <p:cNvSpPr>
            <a:spLocks noGrp="1"/>
          </p:cNvSpPr>
          <p:nvPr>
            <p:ph type="body" sz="quarter" idx="11"/>
          </p:nvPr>
        </p:nvSpPr>
        <p:spPr/>
        <p:txBody>
          <a:bodyPr/>
          <a:lstStyle/>
          <a:p>
            <a:endParaRPr lang="en-GB" dirty="0"/>
          </a:p>
          <a:p>
            <a:endParaRPr lang="en-GB" dirty="0"/>
          </a:p>
          <a:p>
            <a:endParaRPr lang="en-GB" dirty="0"/>
          </a:p>
        </p:txBody>
      </p:sp>
    </p:spTree>
    <p:extLst>
      <p:ext uri="{BB962C8B-B14F-4D97-AF65-F5344CB8AC3E}">
        <p14:creationId xmlns:p14="http://schemas.microsoft.com/office/powerpoint/2010/main" val="1827282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55</a:t>
            </a:fld>
            <a:endParaRPr lang="en-GB" dirty="0"/>
          </a:p>
        </p:txBody>
      </p:sp>
    </p:spTree>
    <p:extLst>
      <p:ext uri="{BB962C8B-B14F-4D97-AF65-F5344CB8AC3E}">
        <p14:creationId xmlns:p14="http://schemas.microsoft.com/office/powerpoint/2010/main" val="1168403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56</a:t>
            </a:fld>
            <a:endParaRPr lang="en-GB" dirty="0"/>
          </a:p>
        </p:txBody>
      </p:sp>
    </p:spTree>
    <p:extLst>
      <p:ext uri="{BB962C8B-B14F-4D97-AF65-F5344CB8AC3E}">
        <p14:creationId xmlns:p14="http://schemas.microsoft.com/office/powerpoint/2010/main" val="164770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57</a:t>
            </a:fld>
            <a:endParaRPr lang="en-GB" dirty="0"/>
          </a:p>
        </p:txBody>
      </p:sp>
    </p:spTree>
    <p:extLst>
      <p:ext uri="{BB962C8B-B14F-4D97-AF65-F5344CB8AC3E}">
        <p14:creationId xmlns:p14="http://schemas.microsoft.com/office/powerpoint/2010/main" val="819228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58</a:t>
            </a:fld>
            <a:endParaRPr lang="en-GB" dirty="0"/>
          </a:p>
        </p:txBody>
      </p:sp>
    </p:spTree>
    <p:extLst>
      <p:ext uri="{BB962C8B-B14F-4D97-AF65-F5344CB8AC3E}">
        <p14:creationId xmlns:p14="http://schemas.microsoft.com/office/powerpoint/2010/main" val="2693188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59</a:t>
            </a:fld>
            <a:endParaRPr lang="en-GB" dirty="0"/>
          </a:p>
        </p:txBody>
      </p:sp>
    </p:spTree>
    <p:extLst>
      <p:ext uri="{BB962C8B-B14F-4D97-AF65-F5344CB8AC3E}">
        <p14:creationId xmlns:p14="http://schemas.microsoft.com/office/powerpoint/2010/main" val="237297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a:t>
            </a:fld>
            <a:endParaRPr lang="en-GB" dirty="0"/>
          </a:p>
        </p:txBody>
      </p:sp>
    </p:spTree>
    <p:extLst>
      <p:ext uri="{BB962C8B-B14F-4D97-AF65-F5344CB8AC3E}">
        <p14:creationId xmlns:p14="http://schemas.microsoft.com/office/powerpoint/2010/main" val="2941234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60</a:t>
            </a:fld>
            <a:endParaRPr lang="en-AU" dirty="0"/>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4130087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61</a:t>
            </a:fld>
            <a:endParaRPr lang="en-AU" dirty="0"/>
          </a:p>
        </p:txBody>
      </p:sp>
    </p:spTree>
    <p:extLst>
      <p:ext uri="{BB962C8B-B14F-4D97-AF65-F5344CB8AC3E}">
        <p14:creationId xmlns:p14="http://schemas.microsoft.com/office/powerpoint/2010/main" val="1671931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62</a:t>
            </a:fld>
            <a:endParaRPr lang="en-AU" dirty="0"/>
          </a:p>
        </p:txBody>
      </p:sp>
    </p:spTree>
    <p:extLst>
      <p:ext uri="{BB962C8B-B14F-4D97-AF65-F5344CB8AC3E}">
        <p14:creationId xmlns:p14="http://schemas.microsoft.com/office/powerpoint/2010/main" val="34960348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63</a:t>
            </a:fld>
            <a:endParaRPr lang="en-AU" dirty="0"/>
          </a:p>
        </p:txBody>
      </p:sp>
    </p:spTree>
    <p:extLst>
      <p:ext uri="{BB962C8B-B14F-4D97-AF65-F5344CB8AC3E}">
        <p14:creationId xmlns:p14="http://schemas.microsoft.com/office/powerpoint/2010/main" val="2673718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64</a:t>
            </a:fld>
            <a:endParaRPr lang="en-GB" dirty="0"/>
          </a:p>
        </p:txBody>
      </p:sp>
    </p:spTree>
    <p:extLst>
      <p:ext uri="{BB962C8B-B14F-4D97-AF65-F5344CB8AC3E}">
        <p14:creationId xmlns:p14="http://schemas.microsoft.com/office/powerpoint/2010/main" val="1429326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a:p>
            <a:pPr marL="228600" indent="-228600">
              <a:buAutoNum type="alphaUcParenR"/>
            </a:pPr>
            <a:endParaRPr lang="en-GB" dirty="0">
              <a:solidFill>
                <a:srgbClr val="333333"/>
              </a:solidFill>
            </a:endParaRPr>
          </a:p>
        </p:txBody>
      </p:sp>
      <p:sp>
        <p:nvSpPr>
          <p:cNvPr id="4" name="Slide Number Placeholder 3"/>
          <p:cNvSpPr>
            <a:spLocks noGrp="1"/>
          </p:cNvSpPr>
          <p:nvPr>
            <p:ph type="sldNum" sz="quarter" idx="10"/>
          </p:nvPr>
        </p:nvSpPr>
        <p:spPr/>
        <p:txBody>
          <a:bodyPr/>
          <a:lstStyle/>
          <a:p>
            <a:fld id="{B9487D93-240F-4041-8284-FC16D3A96101}" type="slidenum">
              <a:rPr lang="en-AU" smtClean="0"/>
              <a:pPr/>
              <a:t>65</a:t>
            </a:fld>
            <a:endParaRPr lang="en-AU" dirty="0"/>
          </a:p>
        </p:txBody>
      </p:sp>
    </p:spTree>
    <p:extLst>
      <p:ext uri="{BB962C8B-B14F-4D97-AF65-F5344CB8AC3E}">
        <p14:creationId xmlns:p14="http://schemas.microsoft.com/office/powerpoint/2010/main" val="12983421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487D93-240F-4041-8284-FC16D3A96101}" type="slidenum">
              <a:rPr lang="en-AU" smtClean="0"/>
              <a:pPr/>
              <a:t>66</a:t>
            </a:fld>
            <a:endParaRPr lang="en-AU" dirty="0"/>
          </a:p>
        </p:txBody>
      </p:sp>
      <p:sp>
        <p:nvSpPr>
          <p:cNvPr id="5" name="Notes Placeholder 4"/>
          <p:cNvSpPr>
            <a:spLocks noGrp="1"/>
          </p:cNvSpPr>
          <p:nvPr>
            <p:ph type="body" sz="quarter" idx="11"/>
          </p:nvPr>
        </p:nvSpPr>
        <p:spPr>
          <a:xfrm>
            <a:off x="420688" y="4777961"/>
            <a:ext cx="5438140" cy="3909239"/>
          </a:xfrm>
        </p:spPr>
        <p:txBody>
          <a:bodyPr/>
          <a:lstStyle/>
          <a:p>
            <a:endParaRPr lang="en-GB" dirty="0"/>
          </a:p>
        </p:txBody>
      </p:sp>
    </p:spTree>
    <p:extLst>
      <p:ext uri="{BB962C8B-B14F-4D97-AF65-F5344CB8AC3E}">
        <p14:creationId xmlns:p14="http://schemas.microsoft.com/office/powerpoint/2010/main" val="27765733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67</a:t>
            </a:fld>
            <a:endParaRPr lang="en-GB" dirty="0"/>
          </a:p>
        </p:txBody>
      </p:sp>
    </p:spTree>
    <p:extLst>
      <p:ext uri="{BB962C8B-B14F-4D97-AF65-F5344CB8AC3E}">
        <p14:creationId xmlns:p14="http://schemas.microsoft.com/office/powerpoint/2010/main" val="3248439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69</a:t>
            </a:fld>
            <a:endParaRPr lang="en-GB" dirty="0"/>
          </a:p>
        </p:txBody>
      </p:sp>
    </p:spTree>
    <p:extLst>
      <p:ext uri="{BB962C8B-B14F-4D97-AF65-F5344CB8AC3E}">
        <p14:creationId xmlns:p14="http://schemas.microsoft.com/office/powerpoint/2010/main" val="10416131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71</a:t>
            </a:fld>
            <a:endParaRPr lang="en-GB" dirty="0"/>
          </a:p>
        </p:txBody>
      </p:sp>
    </p:spTree>
    <p:extLst>
      <p:ext uri="{BB962C8B-B14F-4D97-AF65-F5344CB8AC3E}">
        <p14:creationId xmlns:p14="http://schemas.microsoft.com/office/powerpoint/2010/main" val="308484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7</a:t>
            </a:fld>
            <a:endParaRPr lang="en-GB" dirty="0"/>
          </a:p>
        </p:txBody>
      </p:sp>
    </p:spTree>
    <p:extLst>
      <p:ext uri="{BB962C8B-B14F-4D97-AF65-F5344CB8AC3E}">
        <p14:creationId xmlns:p14="http://schemas.microsoft.com/office/powerpoint/2010/main" val="293355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8</a:t>
            </a:fld>
            <a:endParaRPr lang="en-GB" dirty="0"/>
          </a:p>
        </p:txBody>
      </p:sp>
    </p:spTree>
    <p:extLst>
      <p:ext uri="{BB962C8B-B14F-4D97-AF65-F5344CB8AC3E}">
        <p14:creationId xmlns:p14="http://schemas.microsoft.com/office/powerpoint/2010/main" val="99170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AB6B-5975-492F-B5FF-2EB2C913C3EF}" type="slidenum">
              <a:rPr lang="en-GB" smtClean="0"/>
              <a:t>9</a:t>
            </a:fld>
            <a:endParaRPr lang="en-GB" dirty="0"/>
          </a:p>
        </p:txBody>
      </p:sp>
    </p:spTree>
    <p:extLst>
      <p:ext uri="{BB962C8B-B14F-4D97-AF65-F5344CB8AC3E}">
        <p14:creationId xmlns:p14="http://schemas.microsoft.com/office/powerpoint/2010/main" val="3576612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mailto:info@progressivepartnership.co.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14EA53-ACF0-4193-808C-A08A9F090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4199" y="73531"/>
            <a:ext cx="3189672" cy="3196430"/>
          </a:xfrm>
          <a:prstGeom prst="rect">
            <a:avLst/>
          </a:prstGeom>
        </p:spPr>
      </p:pic>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2640013" y="2433233"/>
            <a:ext cx="6119810" cy="671917"/>
          </a:xfrm>
        </p:spPr>
        <p:txBody>
          <a:bodyPr tIns="0" bIns="0" anchor="ctr" anchorCtr="0">
            <a:no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132B42E-368F-46F2-B09C-1E08B7C934F7}"/>
              </a:ext>
            </a:extLst>
          </p:cNvPr>
          <p:cNvSpPr>
            <a:spLocks noGrp="1"/>
          </p:cNvSpPr>
          <p:nvPr>
            <p:ph type="subTitle" idx="1"/>
          </p:nvPr>
        </p:nvSpPr>
        <p:spPr>
          <a:xfrm>
            <a:off x="2640012" y="3176588"/>
            <a:ext cx="6119811" cy="576263"/>
          </a:xfrm>
        </p:spPr>
        <p:txBody>
          <a:bodyPr tIns="0" bIns="0" anchor="ctr" anchorCtr="0">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9819DBF1-12E0-4DF0-B232-8462755788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945" y="5869175"/>
            <a:ext cx="1577286" cy="887224"/>
          </a:xfrm>
          <a:prstGeom prst="rect">
            <a:avLst/>
          </a:prstGeom>
        </p:spPr>
      </p:pic>
      <p:pic>
        <p:nvPicPr>
          <p:cNvPr id="8" name="Picture 7">
            <a:extLst>
              <a:ext uri="{FF2B5EF4-FFF2-40B4-BE49-F238E27FC236}">
                <a16:creationId xmlns:a16="http://schemas.microsoft.com/office/drawing/2014/main" id="{DEF53192-9412-43EE-BF0D-2FA01470D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7289" y="5869175"/>
            <a:ext cx="1496582" cy="887224"/>
          </a:xfrm>
          <a:prstGeom prst="rect">
            <a:avLst/>
          </a:prstGeom>
        </p:spPr>
      </p:pic>
      <p:sp>
        <p:nvSpPr>
          <p:cNvPr id="10" name="Shape 1159">
            <a:extLst>
              <a:ext uri="{FF2B5EF4-FFF2-40B4-BE49-F238E27FC236}">
                <a16:creationId xmlns:a16="http://schemas.microsoft.com/office/drawing/2014/main" id="{C7E04995-3D8E-4130-9140-035EF8C8CF14}"/>
              </a:ext>
            </a:extLst>
          </p:cNvPr>
          <p:cNvSpPr/>
          <p:nvPr userDrawn="1"/>
        </p:nvSpPr>
        <p:spPr>
          <a:xfrm flipH="1">
            <a:off x="2617540" y="2433234"/>
            <a:ext cx="1" cy="2002452"/>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lumMod val="75000"/>
                  <a:lumOff val="25000"/>
                </a:schemeClr>
              </a:solidFill>
              <a:latin typeface="+mj-lt"/>
            </a:endParaRPr>
          </a:p>
        </p:txBody>
      </p:sp>
      <p:sp>
        <p:nvSpPr>
          <p:cNvPr id="11" name="Text Placeholder 15">
            <a:extLst>
              <a:ext uri="{FF2B5EF4-FFF2-40B4-BE49-F238E27FC236}">
                <a16:creationId xmlns:a16="http://schemas.microsoft.com/office/drawing/2014/main" id="{B0390DF3-2084-4BD5-8BDF-53050412E1DB}"/>
              </a:ext>
            </a:extLst>
          </p:cNvPr>
          <p:cNvSpPr>
            <a:spLocks noGrp="1"/>
          </p:cNvSpPr>
          <p:nvPr>
            <p:ph type="body" sz="quarter" idx="15" hasCustomPrompt="1"/>
          </p:nvPr>
        </p:nvSpPr>
        <p:spPr>
          <a:xfrm>
            <a:off x="2640013" y="3834107"/>
            <a:ext cx="6119798" cy="498269"/>
          </a:xfrm>
          <a:prstGeom prst="rect">
            <a:avLst/>
          </a:prstGeom>
        </p:spPr>
        <p:txBody>
          <a:bodyPr tIns="0" bIns="0"/>
          <a:lstStyle>
            <a:lvl1pPr marL="0" indent="0">
              <a:buNone/>
              <a:defRPr sz="2800">
                <a:solidFill>
                  <a:schemeClr val="tx1"/>
                </a:solidFill>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GB" dirty="0"/>
              <a:t>Date</a:t>
            </a:r>
          </a:p>
        </p:txBody>
      </p:sp>
    </p:spTree>
    <p:extLst>
      <p:ext uri="{BB962C8B-B14F-4D97-AF65-F5344CB8AC3E}">
        <p14:creationId xmlns:p14="http://schemas.microsoft.com/office/powerpoint/2010/main" val="23244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663" userDrawn="1">
          <p15:clr>
            <a:srgbClr val="FBAE40"/>
          </p15:clr>
        </p15:guide>
        <p15:guide id="2" orient="horz" pos="1956" userDrawn="1">
          <p15:clr>
            <a:srgbClr val="FBAE40"/>
          </p15:clr>
        </p15:guide>
        <p15:guide id="3" orient="horz" pos="2001" userDrawn="1">
          <p15:clr>
            <a:srgbClr val="FBAE40"/>
          </p15:clr>
        </p15:guide>
        <p15:guide id="4" orient="horz" pos="2364" userDrawn="1">
          <p15:clr>
            <a:srgbClr val="FBAE40"/>
          </p15:clr>
        </p15:guide>
        <p15:guide id="5" orient="horz" pos="2409" userDrawn="1">
          <p15:clr>
            <a:srgbClr val="FBAE40"/>
          </p15:clr>
        </p15:guide>
        <p15:guide id="6" orient="horz" pos="2727" userDrawn="1">
          <p15:clr>
            <a:srgbClr val="FBAE40"/>
          </p15:clr>
        </p15:guide>
        <p15:guide id="7" pos="551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43476" y="3106994"/>
            <a:ext cx="6445250" cy="280644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2309"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0" name="Chart Placeholder 15">
            <a:extLst>
              <a:ext uri="{FF2B5EF4-FFF2-40B4-BE49-F238E27FC236}">
                <a16:creationId xmlns:a16="http://schemas.microsoft.com/office/drawing/2014/main" id="{37469A43-22D4-45D5-982C-AF5FA2AA9575}"/>
              </a:ext>
            </a:extLst>
          </p:cNvPr>
          <p:cNvSpPr>
            <a:spLocks noGrp="1"/>
          </p:cNvSpPr>
          <p:nvPr>
            <p:ph type="chart" sz="quarter" idx="20"/>
          </p:nvPr>
        </p:nvSpPr>
        <p:spPr>
          <a:xfrm>
            <a:off x="4943475"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1" name="Chart Placeholder 15">
            <a:extLst>
              <a:ext uri="{FF2B5EF4-FFF2-40B4-BE49-F238E27FC236}">
                <a16:creationId xmlns:a16="http://schemas.microsoft.com/office/drawing/2014/main" id="{4DF73A70-8A4F-4CDB-BEE2-789C6315BF03}"/>
              </a:ext>
            </a:extLst>
          </p:cNvPr>
          <p:cNvSpPr>
            <a:spLocks noGrp="1"/>
          </p:cNvSpPr>
          <p:nvPr>
            <p:ph type="chart" sz="quarter" idx="21"/>
          </p:nvPr>
        </p:nvSpPr>
        <p:spPr>
          <a:xfrm>
            <a:off x="7953388" y="1209652"/>
            <a:ext cx="2895588" cy="1878343"/>
          </a:xfrm>
        </p:spPr>
        <p:txBody>
          <a:bodyPr>
            <a:normAutofit/>
          </a:bodyPr>
          <a:lstStyle>
            <a:lvl1pPr marL="0" indent="0">
              <a:buNone/>
              <a:defRPr sz="2400">
                <a:solidFill>
                  <a:schemeClr val="tx1"/>
                </a:solidFill>
              </a:defRPr>
            </a:lvl1pPr>
          </a:lstStyle>
          <a:p>
            <a:r>
              <a:rPr lang="en-US" dirty="0"/>
              <a:t>Click icon to add chart</a:t>
            </a:r>
            <a:endParaRPr lang="en-GB" dirty="0"/>
          </a:p>
        </p:txBody>
      </p:sp>
      <p:cxnSp>
        <p:nvCxnSpPr>
          <p:cNvPr id="13" name="Straight Connector 12">
            <a:extLst>
              <a:ext uri="{FF2B5EF4-FFF2-40B4-BE49-F238E27FC236}">
                <a16:creationId xmlns:a16="http://schemas.microsoft.com/office/drawing/2014/main" id="{FCF7057D-1DE1-4E16-849E-07E6A6D875D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4" name="Text Placeholder 15">
            <a:extLst>
              <a:ext uri="{FF2B5EF4-FFF2-40B4-BE49-F238E27FC236}">
                <a16:creationId xmlns:a16="http://schemas.microsoft.com/office/drawing/2014/main" id="{FEA19783-587D-496D-9B57-8CCE647E84ED}"/>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5" name="Text Placeholder 15">
            <a:extLst>
              <a:ext uri="{FF2B5EF4-FFF2-40B4-BE49-F238E27FC236}">
                <a16:creationId xmlns:a16="http://schemas.microsoft.com/office/drawing/2014/main" id="{DD11324A-B5C0-478B-8640-9B895C93559E}"/>
              </a:ext>
            </a:extLst>
          </p:cNvPr>
          <p:cNvSpPr>
            <a:spLocks noGrp="1"/>
          </p:cNvSpPr>
          <p:nvPr>
            <p:ph type="body" sz="quarter" idx="22"/>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itle 1">
            <a:extLst>
              <a:ext uri="{FF2B5EF4-FFF2-40B4-BE49-F238E27FC236}">
                <a16:creationId xmlns:a16="http://schemas.microsoft.com/office/drawing/2014/main" id="{22730DFE-AA8B-4CAE-969D-C8F5877F5A4F}"/>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E6963694-FA72-4F5C-A497-656DDC9B5A1C}"/>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A548175E-88FA-4D1D-A641-2A547B8C302F}"/>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29373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hart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0" y="1773239"/>
            <a:ext cx="11025185"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740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hart + Table with Explanatio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363541" y="1773239"/>
            <a:ext cx="8573070" cy="3330074"/>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5" name="Subtitle 2">
            <a:extLst>
              <a:ext uri="{FF2B5EF4-FFF2-40B4-BE49-F238E27FC236}">
                <a16:creationId xmlns:a16="http://schemas.microsoft.com/office/drawing/2014/main" id="{C1CAEEC6-98CF-480A-9CE2-22BA24804E86}"/>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cxnSp>
        <p:nvCxnSpPr>
          <p:cNvPr id="3" name="Straight Connector 2">
            <a:extLst>
              <a:ext uri="{FF2B5EF4-FFF2-40B4-BE49-F238E27FC236}">
                <a16:creationId xmlns:a16="http://schemas.microsoft.com/office/drawing/2014/main" id="{F0F992A7-C2C2-4CBA-B21B-224B6B9058A9}"/>
              </a:ext>
            </a:extLst>
          </p:cNvPr>
          <p:cNvCxnSpPr/>
          <p:nvPr userDrawn="1"/>
        </p:nvCxnSpPr>
        <p:spPr>
          <a:xfrm>
            <a:off x="308881" y="5158187"/>
            <a:ext cx="111084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6BE0A82B-F489-4149-A5EB-6905467E9628}"/>
              </a:ext>
            </a:extLst>
          </p:cNvPr>
          <p:cNvSpPr>
            <a:spLocks noGrp="1"/>
          </p:cNvSpPr>
          <p:nvPr>
            <p:ph type="body" sz="quarter" idx="19"/>
          </p:nvPr>
        </p:nvSpPr>
        <p:spPr>
          <a:xfrm>
            <a:off x="334963"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8" name="Text Placeholder 15">
            <a:extLst>
              <a:ext uri="{FF2B5EF4-FFF2-40B4-BE49-F238E27FC236}">
                <a16:creationId xmlns:a16="http://schemas.microsoft.com/office/drawing/2014/main" id="{8A121265-9488-403C-BF8D-4B57874204A6}"/>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9" name="Text Placeholder 20">
            <a:extLst>
              <a:ext uri="{FF2B5EF4-FFF2-40B4-BE49-F238E27FC236}">
                <a16:creationId xmlns:a16="http://schemas.microsoft.com/office/drawing/2014/main" id="{E67A4AA1-23DE-4D8F-90F9-60FA1BADF297}"/>
              </a:ext>
            </a:extLst>
          </p:cNvPr>
          <p:cNvSpPr>
            <a:spLocks noGrp="1"/>
          </p:cNvSpPr>
          <p:nvPr>
            <p:ph type="body" sz="quarter" idx="21"/>
          </p:nvPr>
        </p:nvSpPr>
        <p:spPr>
          <a:xfrm>
            <a:off x="5849643" y="5214749"/>
            <a:ext cx="5539082" cy="1069988"/>
          </a:xfrm>
        </p:spPr>
        <p:txBody>
          <a:bodyPr>
            <a:normAutofit/>
          </a:bodyPr>
          <a:lstStyle>
            <a:lvl1pPr marL="0" indent="0">
              <a:buNone/>
              <a:defRPr sz="1400">
                <a:solidFill>
                  <a:schemeClr val="tx1"/>
                </a:solidFill>
              </a:defRPr>
            </a:lvl1pPr>
            <a:lvl2pPr marL="179388" indent="-179388">
              <a:buFont typeface="Arial" panose="020B0604020202020204" pitchFamily="34" charset="0"/>
              <a:buChar char="•"/>
              <a:defRPr sz="1200">
                <a:solidFill>
                  <a:schemeClr val="tx1"/>
                </a:solidFill>
              </a:defRPr>
            </a:lvl2pPr>
            <a:lvl3pPr>
              <a:defRPr sz="1200"/>
            </a:lvl3pPr>
            <a:lvl4pPr>
              <a:defRPr sz="1100"/>
            </a:lvl4pPr>
            <a:lvl5pPr>
              <a:defRPr sz="1100"/>
            </a:lvl5pPr>
          </a:lstStyle>
          <a:p>
            <a:pPr lvl="0"/>
            <a:r>
              <a:rPr lang="en-US"/>
              <a:t>Click to edit Master text styles</a:t>
            </a:r>
          </a:p>
          <a:p>
            <a:pPr lvl="1"/>
            <a:r>
              <a:rPr lang="en-US"/>
              <a:t>Second level</a:t>
            </a:r>
          </a:p>
        </p:txBody>
      </p:sp>
      <p:sp>
        <p:nvSpPr>
          <p:cNvPr id="4" name="Table Placeholder 3">
            <a:extLst>
              <a:ext uri="{FF2B5EF4-FFF2-40B4-BE49-F238E27FC236}">
                <a16:creationId xmlns:a16="http://schemas.microsoft.com/office/drawing/2014/main" id="{8E999531-0BF5-4BBD-A7FB-5A0C71C56A91}"/>
              </a:ext>
            </a:extLst>
          </p:cNvPr>
          <p:cNvSpPr>
            <a:spLocks noGrp="1"/>
          </p:cNvSpPr>
          <p:nvPr>
            <p:ph type="tbl" sz="quarter" idx="22"/>
          </p:nvPr>
        </p:nvSpPr>
        <p:spPr>
          <a:xfrm>
            <a:off x="9021764" y="1773238"/>
            <a:ext cx="2366962" cy="3328987"/>
          </a:xfrm>
          <a:solidFill>
            <a:schemeClr val="bg2"/>
          </a:solidFill>
        </p:spPr>
        <p:txBody>
          <a:bodyPr>
            <a:normAutofit/>
          </a:bodyPr>
          <a:lstStyle>
            <a:lvl1pPr marL="0" indent="0">
              <a:buNone/>
              <a:defRPr sz="2400">
                <a:solidFill>
                  <a:schemeClr val="tx1"/>
                </a:solidFill>
              </a:defRPr>
            </a:lvl1pPr>
          </a:lstStyle>
          <a:p>
            <a:r>
              <a:rPr lang="en-US" dirty="0"/>
              <a:t>Click icon to add table</a:t>
            </a:r>
          </a:p>
        </p:txBody>
      </p:sp>
    </p:spTree>
    <p:extLst>
      <p:ext uri="{BB962C8B-B14F-4D97-AF65-F5344CB8AC3E}">
        <p14:creationId xmlns:p14="http://schemas.microsoft.com/office/powerpoint/2010/main" val="10361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9"/>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9"/>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2836713"/>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2836713"/>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3900187"/>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3900187"/>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7" name="Content Placeholder 2">
            <a:extLst>
              <a:ext uri="{FF2B5EF4-FFF2-40B4-BE49-F238E27FC236}">
                <a16:creationId xmlns:a16="http://schemas.microsoft.com/office/drawing/2014/main" id="{CC1D1C60-D033-4EAB-9212-9B64D5C3E7F7}"/>
              </a:ext>
            </a:extLst>
          </p:cNvPr>
          <p:cNvSpPr>
            <a:spLocks noGrp="1"/>
          </p:cNvSpPr>
          <p:nvPr>
            <p:ph sz="quarter" idx="24"/>
          </p:nvPr>
        </p:nvSpPr>
        <p:spPr>
          <a:xfrm>
            <a:off x="1887794" y="4963662"/>
            <a:ext cx="9500931" cy="936000"/>
          </a:xfrm>
        </p:spPr>
        <p:txBody>
          <a:bodyPr>
            <a:normAutofit/>
          </a:bodyPr>
          <a:lstStyle>
            <a:lvl1pPr>
              <a:lnSpc>
                <a:spcPct val="100000"/>
              </a:lnSpc>
              <a:spcBef>
                <a:spcPts val="0"/>
              </a:spcBef>
              <a:defRPr sz="1800">
                <a:solidFill>
                  <a:schemeClr val="tx1"/>
                </a:solidFill>
              </a:defRPr>
            </a:lvl1pPr>
            <a:lvl2pPr>
              <a:lnSpc>
                <a:spcPct val="100000"/>
              </a:lnSpc>
              <a:spcBef>
                <a:spcPts val="0"/>
              </a:spcBef>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9DB9C266-33D7-4EE9-BB1C-85AB16A9C228}"/>
              </a:ext>
            </a:extLst>
          </p:cNvPr>
          <p:cNvSpPr>
            <a:spLocks noGrp="1"/>
          </p:cNvSpPr>
          <p:nvPr>
            <p:ph type="pic" sz="quarter" idx="25"/>
          </p:nvPr>
        </p:nvSpPr>
        <p:spPr>
          <a:xfrm>
            <a:off x="334963" y="4963662"/>
            <a:ext cx="1493837" cy="9360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0947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1887794" y="1773238"/>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334963" y="1773238"/>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3" name="Content Placeholder 2">
            <a:extLst>
              <a:ext uri="{FF2B5EF4-FFF2-40B4-BE49-F238E27FC236}">
                <a16:creationId xmlns:a16="http://schemas.microsoft.com/office/drawing/2014/main" id="{597A7DE0-A6CC-465F-B22C-F8591DBA936C}"/>
              </a:ext>
            </a:extLst>
          </p:cNvPr>
          <p:cNvSpPr>
            <a:spLocks noGrp="1"/>
          </p:cNvSpPr>
          <p:nvPr>
            <p:ph sz="quarter" idx="20"/>
          </p:nvPr>
        </p:nvSpPr>
        <p:spPr>
          <a:xfrm>
            <a:off x="1887794" y="3195589"/>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4" name="Picture Placeholder 3">
            <a:extLst>
              <a:ext uri="{FF2B5EF4-FFF2-40B4-BE49-F238E27FC236}">
                <a16:creationId xmlns:a16="http://schemas.microsoft.com/office/drawing/2014/main" id="{A7FB07AC-E9C4-45EE-B235-A809B3E43C88}"/>
              </a:ext>
            </a:extLst>
          </p:cNvPr>
          <p:cNvSpPr>
            <a:spLocks noGrp="1"/>
          </p:cNvSpPr>
          <p:nvPr>
            <p:ph type="pic" sz="quarter" idx="21"/>
          </p:nvPr>
        </p:nvSpPr>
        <p:spPr>
          <a:xfrm>
            <a:off x="334963" y="3195589"/>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2C610E3-E962-49A3-BF8A-4D5DE4D503E4}"/>
              </a:ext>
            </a:extLst>
          </p:cNvPr>
          <p:cNvSpPr>
            <a:spLocks noGrp="1"/>
          </p:cNvSpPr>
          <p:nvPr>
            <p:ph sz="quarter" idx="22"/>
          </p:nvPr>
        </p:nvSpPr>
        <p:spPr>
          <a:xfrm>
            <a:off x="1887794" y="4617940"/>
            <a:ext cx="9500931" cy="1281413"/>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26" name="Picture Placeholder 3">
            <a:extLst>
              <a:ext uri="{FF2B5EF4-FFF2-40B4-BE49-F238E27FC236}">
                <a16:creationId xmlns:a16="http://schemas.microsoft.com/office/drawing/2014/main" id="{9A99E5EA-076D-4E8A-B742-C24FCAAD30BA}"/>
              </a:ext>
            </a:extLst>
          </p:cNvPr>
          <p:cNvSpPr>
            <a:spLocks noGrp="1"/>
          </p:cNvSpPr>
          <p:nvPr>
            <p:ph type="pic" sz="quarter" idx="23"/>
          </p:nvPr>
        </p:nvSpPr>
        <p:spPr>
          <a:xfrm>
            <a:off x="334963" y="4617940"/>
            <a:ext cx="1493837" cy="1281413"/>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14" name="Title 1">
            <a:extLst>
              <a:ext uri="{FF2B5EF4-FFF2-40B4-BE49-F238E27FC236}">
                <a16:creationId xmlns:a16="http://schemas.microsoft.com/office/drawing/2014/main" id="{F821DED0-C9C9-464F-A8A7-220675EDA677}"/>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188EE7A5-F027-4211-9EA9-01A102359615}"/>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11095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e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lumMod val="75000"/>
                    <a:lumOff val="25000"/>
                  </a:schemeClr>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4" y="1773238"/>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29" name="Title 1">
            <a:extLst>
              <a:ext uri="{FF2B5EF4-FFF2-40B4-BE49-F238E27FC236}">
                <a16:creationId xmlns:a16="http://schemas.microsoft.com/office/drawing/2014/main" id="{8000B93E-0AD3-4FDE-8CF1-A658581FF118}"/>
              </a:ext>
            </a:extLst>
          </p:cNvPr>
          <p:cNvSpPr>
            <a:spLocks noGrp="1"/>
          </p:cNvSpPr>
          <p:nvPr>
            <p:ph type="title"/>
          </p:nvPr>
        </p:nvSpPr>
        <p:spPr>
          <a:xfrm>
            <a:off x="334963" y="828475"/>
            <a:ext cx="460850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30" name="Text Placeholder 15">
            <a:extLst>
              <a:ext uri="{FF2B5EF4-FFF2-40B4-BE49-F238E27FC236}">
                <a16:creationId xmlns:a16="http://schemas.microsoft.com/office/drawing/2014/main" id="{D397FF8C-4222-4521-A46B-7E1564B5812C}"/>
              </a:ext>
            </a:extLst>
          </p:cNvPr>
          <p:cNvSpPr>
            <a:spLocks noGrp="1"/>
          </p:cNvSpPr>
          <p:nvPr>
            <p:ph type="body" sz="quarter" idx="11" hasCustomPrompt="1"/>
          </p:nvPr>
        </p:nvSpPr>
        <p:spPr>
          <a:xfrm>
            <a:off x="334963" y="180789"/>
            <a:ext cx="4608511"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4" name="Content Placeholder 2">
            <a:extLst>
              <a:ext uri="{FF2B5EF4-FFF2-40B4-BE49-F238E27FC236}">
                <a16:creationId xmlns:a16="http://schemas.microsoft.com/office/drawing/2014/main" id="{CE7974E6-EE30-48B3-B3F5-F565AC200B1C}"/>
              </a:ext>
            </a:extLst>
          </p:cNvPr>
          <p:cNvSpPr>
            <a:spLocks noGrp="1"/>
          </p:cNvSpPr>
          <p:nvPr>
            <p:ph sz="quarter" idx="19"/>
          </p:nvPr>
        </p:nvSpPr>
        <p:spPr>
          <a:xfrm>
            <a:off x="334964" y="2822756"/>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AC23AEA4-34CB-436A-9C59-CEF8D0C28D9A}"/>
              </a:ext>
            </a:extLst>
          </p:cNvPr>
          <p:cNvSpPr>
            <a:spLocks noGrp="1"/>
          </p:cNvSpPr>
          <p:nvPr>
            <p:ph sz="quarter" idx="20"/>
          </p:nvPr>
        </p:nvSpPr>
        <p:spPr>
          <a:xfrm>
            <a:off x="334964" y="3872274"/>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DF866E33-44C7-4831-9707-8F07B9715C60}"/>
              </a:ext>
            </a:extLst>
          </p:cNvPr>
          <p:cNvSpPr>
            <a:spLocks noGrp="1"/>
          </p:cNvSpPr>
          <p:nvPr>
            <p:ph sz="quarter" idx="21"/>
          </p:nvPr>
        </p:nvSpPr>
        <p:spPr>
          <a:xfrm>
            <a:off x="334964" y="4921792"/>
            <a:ext cx="11053762" cy="988815"/>
          </a:xfrm>
        </p:spPr>
        <p:txBody>
          <a:bodyPr>
            <a:normAutofit/>
          </a:bodyPr>
          <a:lstStyle>
            <a:lvl1pPr marL="0" indent="0">
              <a:lnSpc>
                <a:spcPct val="100000"/>
              </a:lnSpc>
              <a:spcBef>
                <a:spcPts val="0"/>
              </a:spcBef>
              <a:buFont typeface="Arial" panose="020B0604020202020204" pitchFamily="34" charset="0"/>
              <a:buNone/>
              <a:defRPr sz="1600" b="0">
                <a:solidFill>
                  <a:schemeClr val="tx1"/>
                </a:solidFill>
              </a:defRPr>
            </a:lvl1pPr>
            <a:lvl2pPr marL="0" indent="0">
              <a:lnSpc>
                <a:spcPct val="100000"/>
              </a:lnSpc>
              <a:spcBef>
                <a:spcPts val="0"/>
              </a:spcBef>
              <a:buFont typeface="Arial" panose="020B0604020202020204" pitchFamily="34" charset="0"/>
              <a:buNone/>
              <a:defRPr sz="1400"/>
            </a:lvl2pPr>
            <a:lvl3pPr marL="0" indent="0">
              <a:buNone/>
              <a:defRPr sz="1400" b="0">
                <a:solidFill>
                  <a:schemeClr val="tx1"/>
                </a:solidFill>
              </a:defRPr>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712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n Portraits">
    <p:spTree>
      <p:nvGrpSpPr>
        <p:cNvPr id="1" name=""/>
        <p:cNvGrpSpPr/>
        <p:nvPr/>
      </p:nvGrpSpPr>
      <p:grpSpPr>
        <a:xfrm>
          <a:off x="0" y="0"/>
          <a:ext cx="0" cy="0"/>
          <a:chOff x="0" y="0"/>
          <a:chExt cx="0" cy="0"/>
        </a:xfrm>
      </p:grpSpPr>
      <p:sp>
        <p:nvSpPr>
          <p:cNvPr id="12" name="Shape 1164">
            <a:extLst>
              <a:ext uri="{FF2B5EF4-FFF2-40B4-BE49-F238E27FC236}">
                <a16:creationId xmlns:a16="http://schemas.microsoft.com/office/drawing/2014/main" id="{CD7798E0-E356-42F3-8AD6-0984CF1041B4}"/>
              </a:ext>
            </a:extLst>
          </p:cNvPr>
          <p:cNvSpPr/>
          <p:nvPr userDrawn="1"/>
        </p:nvSpPr>
        <p:spPr>
          <a:xfrm flipH="1">
            <a:off x="305472" y="180154"/>
            <a:ext cx="0" cy="4465170"/>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939358" y="1773236"/>
            <a:ext cx="4608511" cy="4140201"/>
          </a:xfrm>
        </p:spPr>
        <p:txBody>
          <a:bodyPr>
            <a:normAutofit/>
          </a:bodyPr>
          <a:lstStyle>
            <a:lvl1pPr>
              <a:defRPr sz="1800">
                <a:solidFill>
                  <a:schemeClr val="tx1"/>
                </a:solidFill>
              </a:defRPr>
            </a:lvl1pPr>
            <a:lvl2pPr>
              <a:defRPr sz="1600">
                <a:solidFill>
                  <a:schemeClr val="tx1"/>
                </a:solidFill>
              </a:defRPr>
            </a:lvl2pPr>
            <a:lvl3pPr>
              <a:defRPr sz="1400"/>
            </a:lvl3pPr>
            <a:lvl4pPr>
              <a:defRPr sz="1200"/>
            </a:lvl4pPr>
            <a:lvl5pPr>
              <a:defRPr sz="1200"/>
            </a:lvl5pPr>
          </a:lstStyle>
          <a:p>
            <a:pPr lvl="0"/>
            <a:r>
              <a:rPr lang="en-US"/>
              <a:t>Click to edit Master text styles</a:t>
            </a:r>
          </a:p>
          <a:p>
            <a:pPr lvl="1"/>
            <a:r>
              <a:rPr lang="en-US"/>
              <a:t>Second level</a:t>
            </a:r>
          </a:p>
        </p:txBody>
      </p:sp>
      <p:sp>
        <p:nvSpPr>
          <p:cNvPr id="4" name="Picture Placeholder 3">
            <a:extLst>
              <a:ext uri="{FF2B5EF4-FFF2-40B4-BE49-F238E27FC236}">
                <a16:creationId xmlns:a16="http://schemas.microsoft.com/office/drawing/2014/main" id="{BF63C8C0-15D9-488B-967E-7F92BB4C8EA0}"/>
              </a:ext>
            </a:extLst>
          </p:cNvPr>
          <p:cNvSpPr>
            <a:spLocks noGrp="1"/>
          </p:cNvSpPr>
          <p:nvPr>
            <p:ph type="pic" sz="quarter" idx="19"/>
          </p:nvPr>
        </p:nvSpPr>
        <p:spPr>
          <a:xfrm>
            <a:off x="8547869" y="1773238"/>
            <a:ext cx="2840856" cy="4140200"/>
          </a:xfrm>
        </p:spPr>
        <p:txBody>
          <a:bodyPr>
            <a:normAutofit/>
          </a:bodyPr>
          <a:lstStyle>
            <a:lvl1pPr marL="0" indent="0">
              <a:buNone/>
              <a:defRPr sz="1200">
                <a:solidFill>
                  <a:schemeClr val="tx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A499FB6-9FB4-47C2-977D-8C2D6D89A5F3}"/>
              </a:ext>
            </a:extLst>
          </p:cNvPr>
          <p:cNvSpPr>
            <a:spLocks noGrp="1"/>
          </p:cNvSpPr>
          <p:nvPr>
            <p:ph type="title"/>
          </p:nvPr>
        </p:nvSpPr>
        <p:spPr>
          <a:xfrm>
            <a:off x="334963" y="180128"/>
            <a:ext cx="3450456" cy="5733310"/>
          </a:xfrm>
        </p:spPr>
        <p:txBody>
          <a:bodyPr anchor="t" anchorCtr="0">
            <a:normAutofit/>
          </a:bodyPr>
          <a:lstStyle>
            <a:lvl1pPr>
              <a:defRPr sz="3600" i="1">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A133C1CF-FAB1-458C-A4EC-93357061C3CC}"/>
              </a:ext>
            </a:extLst>
          </p:cNvPr>
          <p:cNvSpPr>
            <a:spLocks noGrp="1"/>
          </p:cNvSpPr>
          <p:nvPr>
            <p:ph type="body" sz="quarter" idx="20"/>
          </p:nvPr>
        </p:nvSpPr>
        <p:spPr>
          <a:xfrm>
            <a:off x="8547100" y="5913438"/>
            <a:ext cx="2841625" cy="530019"/>
          </a:xfrm>
        </p:spPr>
        <p:txBody>
          <a:bodyPr>
            <a:noAutofit/>
          </a:bodyPr>
          <a:lstStyle>
            <a:lvl1pPr marL="0" indent="0" algn="ctr">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31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1105376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2"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1105378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Tree>
    <p:extLst>
      <p:ext uri="{BB962C8B-B14F-4D97-AF65-F5344CB8AC3E}">
        <p14:creationId xmlns:p14="http://schemas.microsoft.com/office/powerpoint/2010/main" val="267145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2" y="1773238"/>
            <a:ext cx="11417375"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Tree>
    <p:extLst>
      <p:ext uri="{BB962C8B-B14F-4D97-AF65-F5344CB8AC3E}">
        <p14:creationId xmlns:p14="http://schemas.microsoft.com/office/powerpoint/2010/main" val="1934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378" userDrawn="1">
          <p15:clr>
            <a:srgbClr val="FBAE40"/>
          </p15:clr>
        </p15:guide>
        <p15:guide id="6" orient="horz" pos="3725">
          <p15:clr>
            <a:srgbClr val="FBAE40"/>
          </p15:clr>
        </p15:guide>
        <p15:guide id="7"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x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44481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44482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Table Placeholder 3">
            <a:extLst>
              <a:ext uri="{FF2B5EF4-FFF2-40B4-BE49-F238E27FC236}">
                <a16:creationId xmlns:a16="http://schemas.microsoft.com/office/drawing/2014/main" id="{1DC2640B-97B7-4399-B34D-3444CD3D2A4F}"/>
              </a:ext>
            </a:extLst>
          </p:cNvPr>
          <p:cNvSpPr>
            <a:spLocks noGrp="1"/>
          </p:cNvSpPr>
          <p:nvPr>
            <p:ph type="tbl" sz="quarter" idx="13" hasCustomPrompt="1"/>
          </p:nvPr>
        </p:nvSpPr>
        <p:spPr>
          <a:xfrm>
            <a:off x="309563" y="1773238"/>
            <a:ext cx="5470213" cy="4140200"/>
          </a:xfrm>
          <a:solidFill>
            <a:schemeClr val="bg1">
              <a:lumMod val="95000"/>
            </a:schemeClr>
          </a:solidFill>
        </p:spPr>
        <p:txBody>
          <a:bodyPr>
            <a:normAutofit/>
          </a:bodyPr>
          <a:lstStyle>
            <a:lvl1pPr marL="0" indent="0">
              <a:buNone/>
              <a:defRPr sz="1400">
                <a:solidFill>
                  <a:schemeClr val="tx1"/>
                </a:solidFill>
              </a:defRPr>
            </a:lvl1pPr>
          </a:lstStyle>
          <a:p>
            <a:r>
              <a:rPr lang="en-US" dirty="0"/>
              <a:t>Click icon to insert table</a:t>
            </a:r>
          </a:p>
        </p:txBody>
      </p:sp>
      <p:sp>
        <p:nvSpPr>
          <p:cNvPr id="9" name="Table Placeholder 3">
            <a:extLst>
              <a:ext uri="{FF2B5EF4-FFF2-40B4-BE49-F238E27FC236}">
                <a16:creationId xmlns:a16="http://schemas.microsoft.com/office/drawing/2014/main" id="{D196D2B1-4383-490E-B1A0-11A872853B1A}"/>
              </a:ext>
            </a:extLst>
          </p:cNvPr>
          <p:cNvSpPr>
            <a:spLocks noGrp="1"/>
          </p:cNvSpPr>
          <p:nvPr>
            <p:ph type="tbl" sz="quarter" idx="14" hasCustomPrompt="1"/>
          </p:nvPr>
        </p:nvSpPr>
        <p:spPr>
          <a:xfrm>
            <a:off x="5918512" y="1773238"/>
            <a:ext cx="5470213" cy="4140200"/>
          </a:xfrm>
          <a:solidFill>
            <a:schemeClr val="bg1">
              <a:lumMod val="9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icon to insert table</a:t>
            </a:r>
          </a:p>
        </p:txBody>
      </p:sp>
    </p:spTree>
    <p:extLst>
      <p:ext uri="{BB962C8B-B14F-4D97-AF65-F5344CB8AC3E}">
        <p14:creationId xmlns:p14="http://schemas.microsoft.com/office/powerpoint/2010/main" val="15356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608510"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3" y="180789"/>
            <a:ext cx="4608517"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 name="Picture Placeholder 3">
            <a:extLst>
              <a:ext uri="{FF2B5EF4-FFF2-40B4-BE49-F238E27FC236}">
                <a16:creationId xmlns:a16="http://schemas.microsoft.com/office/drawing/2014/main" id="{E42B07E2-56F0-4968-8491-D3F4559B0B8B}"/>
              </a:ext>
            </a:extLst>
          </p:cNvPr>
          <p:cNvSpPr>
            <a:spLocks noGrp="1"/>
          </p:cNvSpPr>
          <p:nvPr>
            <p:ph type="pic" sz="quarter" idx="21" hasCustomPrompt="1"/>
          </p:nvPr>
        </p:nvSpPr>
        <p:spPr>
          <a:xfrm>
            <a:off x="1715180"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3" name="Picture Placeholder 3">
            <a:extLst>
              <a:ext uri="{FF2B5EF4-FFF2-40B4-BE49-F238E27FC236}">
                <a16:creationId xmlns:a16="http://schemas.microsoft.com/office/drawing/2014/main" id="{7949E59F-D099-46E3-AB95-15EB19B72918}"/>
              </a:ext>
            </a:extLst>
          </p:cNvPr>
          <p:cNvSpPr>
            <a:spLocks noGrp="1"/>
          </p:cNvSpPr>
          <p:nvPr>
            <p:ph type="pic" sz="quarter" idx="22" hasCustomPrompt="1"/>
          </p:nvPr>
        </p:nvSpPr>
        <p:spPr>
          <a:xfrm>
            <a:off x="1715180"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4" name="Picture Placeholder 3">
            <a:extLst>
              <a:ext uri="{FF2B5EF4-FFF2-40B4-BE49-F238E27FC236}">
                <a16:creationId xmlns:a16="http://schemas.microsoft.com/office/drawing/2014/main" id="{0F0E2777-15EB-426A-BCA4-0C8902A890ED}"/>
              </a:ext>
            </a:extLst>
          </p:cNvPr>
          <p:cNvSpPr>
            <a:spLocks noGrp="1"/>
          </p:cNvSpPr>
          <p:nvPr>
            <p:ph type="pic" sz="quarter" idx="23" hasCustomPrompt="1"/>
          </p:nvPr>
        </p:nvSpPr>
        <p:spPr>
          <a:xfrm>
            <a:off x="1715180"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5" name="Picture Placeholder 3">
            <a:extLst>
              <a:ext uri="{FF2B5EF4-FFF2-40B4-BE49-F238E27FC236}">
                <a16:creationId xmlns:a16="http://schemas.microsoft.com/office/drawing/2014/main" id="{8758170F-B745-4BF3-9D36-8A0D16F9FC45}"/>
              </a:ext>
            </a:extLst>
          </p:cNvPr>
          <p:cNvSpPr>
            <a:spLocks noGrp="1"/>
          </p:cNvSpPr>
          <p:nvPr>
            <p:ph type="pic" sz="quarter" idx="24" hasCustomPrompt="1"/>
          </p:nvPr>
        </p:nvSpPr>
        <p:spPr>
          <a:xfrm>
            <a:off x="1715180"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17" name="Picture Placeholder 3">
            <a:extLst>
              <a:ext uri="{FF2B5EF4-FFF2-40B4-BE49-F238E27FC236}">
                <a16:creationId xmlns:a16="http://schemas.microsoft.com/office/drawing/2014/main" id="{B917A2E2-D08A-4C99-8F3B-C84D2A5B6009}"/>
              </a:ext>
            </a:extLst>
          </p:cNvPr>
          <p:cNvSpPr>
            <a:spLocks noGrp="1"/>
          </p:cNvSpPr>
          <p:nvPr>
            <p:ph type="pic" sz="quarter" idx="25" hasCustomPrompt="1"/>
          </p:nvPr>
        </p:nvSpPr>
        <p:spPr>
          <a:xfrm>
            <a:off x="1715180"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8" name="Text Placeholder 7">
            <a:extLst>
              <a:ext uri="{FF2B5EF4-FFF2-40B4-BE49-F238E27FC236}">
                <a16:creationId xmlns:a16="http://schemas.microsoft.com/office/drawing/2014/main" id="{CC8BB0C0-B6AB-459C-9D67-3D6F63852D53}"/>
              </a:ext>
            </a:extLst>
          </p:cNvPr>
          <p:cNvSpPr>
            <a:spLocks noGrp="1"/>
          </p:cNvSpPr>
          <p:nvPr>
            <p:ph type="body" sz="quarter" idx="26"/>
          </p:nvPr>
        </p:nvSpPr>
        <p:spPr>
          <a:xfrm>
            <a:off x="2605701"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B797F62F-A3FA-4A4E-916F-C177B89F7969}"/>
              </a:ext>
            </a:extLst>
          </p:cNvPr>
          <p:cNvSpPr>
            <a:spLocks noGrp="1"/>
          </p:cNvSpPr>
          <p:nvPr>
            <p:ph type="body" sz="quarter" idx="27"/>
          </p:nvPr>
        </p:nvSpPr>
        <p:spPr>
          <a:xfrm>
            <a:off x="2605701"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00E3690B-5306-4FA4-A15A-72ECC3AB0A14}"/>
              </a:ext>
            </a:extLst>
          </p:cNvPr>
          <p:cNvSpPr>
            <a:spLocks noGrp="1"/>
          </p:cNvSpPr>
          <p:nvPr>
            <p:ph type="body" sz="quarter" idx="28"/>
          </p:nvPr>
        </p:nvSpPr>
        <p:spPr>
          <a:xfrm>
            <a:off x="2605701"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9E2E16F5-4606-41AD-A3D4-956B09E49B77}"/>
              </a:ext>
            </a:extLst>
          </p:cNvPr>
          <p:cNvSpPr>
            <a:spLocks noGrp="1"/>
          </p:cNvSpPr>
          <p:nvPr>
            <p:ph type="body" sz="quarter" idx="29"/>
          </p:nvPr>
        </p:nvSpPr>
        <p:spPr>
          <a:xfrm>
            <a:off x="2605701"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6" name="Text Placeholder 7">
            <a:extLst>
              <a:ext uri="{FF2B5EF4-FFF2-40B4-BE49-F238E27FC236}">
                <a16:creationId xmlns:a16="http://schemas.microsoft.com/office/drawing/2014/main" id="{128F8F08-6D47-4DFB-8D3F-B6E25675F367}"/>
              </a:ext>
            </a:extLst>
          </p:cNvPr>
          <p:cNvSpPr>
            <a:spLocks noGrp="1"/>
          </p:cNvSpPr>
          <p:nvPr>
            <p:ph type="body" sz="quarter" idx="30"/>
          </p:nvPr>
        </p:nvSpPr>
        <p:spPr>
          <a:xfrm>
            <a:off x="2605701"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27" name="Picture Placeholder 3">
            <a:extLst>
              <a:ext uri="{FF2B5EF4-FFF2-40B4-BE49-F238E27FC236}">
                <a16:creationId xmlns:a16="http://schemas.microsoft.com/office/drawing/2014/main" id="{47BB64EA-D503-4E74-991B-9B0E198B13FB}"/>
              </a:ext>
            </a:extLst>
          </p:cNvPr>
          <p:cNvSpPr>
            <a:spLocks noGrp="1"/>
          </p:cNvSpPr>
          <p:nvPr>
            <p:ph type="pic" sz="quarter" idx="31" hasCustomPrompt="1"/>
          </p:nvPr>
        </p:nvSpPr>
        <p:spPr>
          <a:xfrm>
            <a:off x="6391859" y="1773239"/>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8" name="Picture Placeholder 3">
            <a:extLst>
              <a:ext uri="{FF2B5EF4-FFF2-40B4-BE49-F238E27FC236}">
                <a16:creationId xmlns:a16="http://schemas.microsoft.com/office/drawing/2014/main" id="{22651F84-514E-446D-A290-9BF121144542}"/>
              </a:ext>
            </a:extLst>
          </p:cNvPr>
          <p:cNvSpPr>
            <a:spLocks noGrp="1"/>
          </p:cNvSpPr>
          <p:nvPr>
            <p:ph type="pic" sz="quarter" idx="32" hasCustomPrompt="1"/>
          </p:nvPr>
        </p:nvSpPr>
        <p:spPr>
          <a:xfrm>
            <a:off x="6391859" y="2673497"/>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29" name="Picture Placeholder 3">
            <a:extLst>
              <a:ext uri="{FF2B5EF4-FFF2-40B4-BE49-F238E27FC236}">
                <a16:creationId xmlns:a16="http://schemas.microsoft.com/office/drawing/2014/main" id="{60656343-BD2F-4D15-8182-26E2859B4FA0}"/>
              </a:ext>
            </a:extLst>
          </p:cNvPr>
          <p:cNvSpPr>
            <a:spLocks noGrp="1"/>
          </p:cNvSpPr>
          <p:nvPr>
            <p:ph type="pic" sz="quarter" idx="33" hasCustomPrompt="1"/>
          </p:nvPr>
        </p:nvSpPr>
        <p:spPr>
          <a:xfrm>
            <a:off x="6391859" y="3573755"/>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0" name="Picture Placeholder 3">
            <a:extLst>
              <a:ext uri="{FF2B5EF4-FFF2-40B4-BE49-F238E27FC236}">
                <a16:creationId xmlns:a16="http://schemas.microsoft.com/office/drawing/2014/main" id="{B8CAEB5A-AFF6-470D-9652-8BE4874BF6BD}"/>
              </a:ext>
            </a:extLst>
          </p:cNvPr>
          <p:cNvSpPr>
            <a:spLocks noGrp="1"/>
          </p:cNvSpPr>
          <p:nvPr>
            <p:ph type="pic" sz="quarter" idx="34" hasCustomPrompt="1"/>
          </p:nvPr>
        </p:nvSpPr>
        <p:spPr>
          <a:xfrm>
            <a:off x="6391859" y="4474013"/>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1" name="Picture Placeholder 3">
            <a:extLst>
              <a:ext uri="{FF2B5EF4-FFF2-40B4-BE49-F238E27FC236}">
                <a16:creationId xmlns:a16="http://schemas.microsoft.com/office/drawing/2014/main" id="{DCB13ECD-5E46-430F-94E8-2218DA872BB7}"/>
              </a:ext>
            </a:extLst>
          </p:cNvPr>
          <p:cNvSpPr>
            <a:spLocks noGrp="1"/>
          </p:cNvSpPr>
          <p:nvPr>
            <p:ph type="pic" sz="quarter" idx="35" hasCustomPrompt="1"/>
          </p:nvPr>
        </p:nvSpPr>
        <p:spPr>
          <a:xfrm>
            <a:off x="6391859" y="5374270"/>
            <a:ext cx="796252" cy="796252"/>
          </a:xfrm>
          <a:prstGeom prst="ellipse">
            <a:avLst/>
          </a:prstGeom>
          <a:solidFill>
            <a:schemeClr val="accent1"/>
          </a:solidFill>
        </p:spPr>
        <p:txBody>
          <a:bodyPr anchor="ctr" anchorCtr="0">
            <a:normAutofit/>
          </a:bodyPr>
          <a:lstStyle>
            <a:lvl1pPr marL="0" indent="0" algn="ctr">
              <a:buNone/>
              <a:defRPr sz="1200">
                <a:solidFill>
                  <a:schemeClr val="tx1"/>
                </a:solidFill>
              </a:defRPr>
            </a:lvl1pPr>
          </a:lstStyle>
          <a:p>
            <a:r>
              <a:rPr lang="en-US" dirty="0"/>
              <a:t>icon</a:t>
            </a:r>
          </a:p>
        </p:txBody>
      </p:sp>
      <p:sp>
        <p:nvSpPr>
          <p:cNvPr id="32" name="Text Placeholder 7">
            <a:extLst>
              <a:ext uri="{FF2B5EF4-FFF2-40B4-BE49-F238E27FC236}">
                <a16:creationId xmlns:a16="http://schemas.microsoft.com/office/drawing/2014/main" id="{6411A15E-C9DA-4B7D-994F-1E9A6E757C23}"/>
              </a:ext>
            </a:extLst>
          </p:cNvPr>
          <p:cNvSpPr>
            <a:spLocks noGrp="1"/>
          </p:cNvSpPr>
          <p:nvPr>
            <p:ph type="body" sz="quarter" idx="36"/>
          </p:nvPr>
        </p:nvSpPr>
        <p:spPr>
          <a:xfrm>
            <a:off x="7282380" y="2028249"/>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3" name="Text Placeholder 7">
            <a:extLst>
              <a:ext uri="{FF2B5EF4-FFF2-40B4-BE49-F238E27FC236}">
                <a16:creationId xmlns:a16="http://schemas.microsoft.com/office/drawing/2014/main" id="{11A06E69-36A1-4649-B98E-579C2D9D98BE}"/>
              </a:ext>
            </a:extLst>
          </p:cNvPr>
          <p:cNvSpPr>
            <a:spLocks noGrp="1"/>
          </p:cNvSpPr>
          <p:nvPr>
            <p:ph type="body" sz="quarter" idx="37"/>
          </p:nvPr>
        </p:nvSpPr>
        <p:spPr>
          <a:xfrm>
            <a:off x="7282380" y="2928507"/>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4" name="Text Placeholder 7">
            <a:extLst>
              <a:ext uri="{FF2B5EF4-FFF2-40B4-BE49-F238E27FC236}">
                <a16:creationId xmlns:a16="http://schemas.microsoft.com/office/drawing/2014/main" id="{FCBC9149-27DB-47FF-A51D-54879FFEFE1D}"/>
              </a:ext>
            </a:extLst>
          </p:cNvPr>
          <p:cNvSpPr>
            <a:spLocks noGrp="1"/>
          </p:cNvSpPr>
          <p:nvPr>
            <p:ph type="body" sz="quarter" idx="38"/>
          </p:nvPr>
        </p:nvSpPr>
        <p:spPr>
          <a:xfrm>
            <a:off x="7282380" y="3828765"/>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5" name="Text Placeholder 7">
            <a:extLst>
              <a:ext uri="{FF2B5EF4-FFF2-40B4-BE49-F238E27FC236}">
                <a16:creationId xmlns:a16="http://schemas.microsoft.com/office/drawing/2014/main" id="{BE13AEA2-2BAC-46F6-93F7-B81245852709}"/>
              </a:ext>
            </a:extLst>
          </p:cNvPr>
          <p:cNvSpPr>
            <a:spLocks noGrp="1"/>
          </p:cNvSpPr>
          <p:nvPr>
            <p:ph type="body" sz="quarter" idx="39"/>
          </p:nvPr>
        </p:nvSpPr>
        <p:spPr>
          <a:xfrm>
            <a:off x="7282380" y="4729023"/>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6" name="Text Placeholder 7">
            <a:extLst>
              <a:ext uri="{FF2B5EF4-FFF2-40B4-BE49-F238E27FC236}">
                <a16:creationId xmlns:a16="http://schemas.microsoft.com/office/drawing/2014/main" id="{78E44F53-B893-40DC-AD35-1F7D44899ADC}"/>
              </a:ext>
            </a:extLst>
          </p:cNvPr>
          <p:cNvSpPr>
            <a:spLocks noGrp="1"/>
          </p:cNvSpPr>
          <p:nvPr>
            <p:ph type="body" sz="quarter" idx="40"/>
          </p:nvPr>
        </p:nvSpPr>
        <p:spPr>
          <a:xfrm>
            <a:off x="7282380" y="5629280"/>
            <a:ext cx="3604151" cy="286232"/>
          </a:xfrm>
        </p:spPr>
        <p:txBody>
          <a:bodyPr anchor="ctr" anchorCtr="0">
            <a:spAutoFit/>
          </a:bodyPr>
          <a:lstStyle>
            <a:lvl1pPr marL="0" indent="0">
              <a:buNone/>
              <a:defRPr sz="1400">
                <a:solidFill>
                  <a:schemeClr val="tx1"/>
                </a:solidFill>
              </a:defRPr>
            </a:lvl1pPr>
          </a:lstStyle>
          <a:p>
            <a:pPr lvl="0"/>
            <a:r>
              <a:rPr lang="en-US"/>
              <a:t>Click to edit Master text styles</a:t>
            </a:r>
          </a:p>
        </p:txBody>
      </p:sp>
      <p:sp>
        <p:nvSpPr>
          <p:cNvPr id="37" name="Slide Number Placeholder 5">
            <a:extLst>
              <a:ext uri="{FF2B5EF4-FFF2-40B4-BE49-F238E27FC236}">
                <a16:creationId xmlns:a16="http://schemas.microsoft.com/office/drawing/2014/main" id="{063C7AC9-88CF-4496-87B4-78ED23AC5960}"/>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0713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334963" y="1773238"/>
            <a:ext cx="5113337"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5113334"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4" y="180789"/>
            <a:ext cx="5113342"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9" name="Content Placeholder 2">
            <a:extLst>
              <a:ext uri="{FF2B5EF4-FFF2-40B4-BE49-F238E27FC236}">
                <a16:creationId xmlns:a16="http://schemas.microsoft.com/office/drawing/2014/main" id="{3BA430FE-4DE6-44B6-BCFF-63D08724FA4A}"/>
              </a:ext>
            </a:extLst>
          </p:cNvPr>
          <p:cNvSpPr>
            <a:spLocks noGrp="1"/>
          </p:cNvSpPr>
          <p:nvPr>
            <p:ph sz="quarter" idx="19"/>
          </p:nvPr>
        </p:nvSpPr>
        <p:spPr>
          <a:xfrm>
            <a:off x="5633884" y="1773238"/>
            <a:ext cx="5754841" cy="41402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959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tho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3" name="Content Placeholder 2">
            <a:extLst>
              <a:ext uri="{FF2B5EF4-FFF2-40B4-BE49-F238E27FC236}">
                <a16:creationId xmlns:a16="http://schemas.microsoft.com/office/drawing/2014/main" id="{954A58D0-4BCD-454B-90BB-C0A8286F3AA8}"/>
              </a:ext>
            </a:extLst>
          </p:cNvPr>
          <p:cNvSpPr>
            <a:spLocks noGrp="1"/>
          </p:cNvSpPr>
          <p:nvPr>
            <p:ph sz="quarter" idx="18"/>
          </p:nvPr>
        </p:nvSpPr>
        <p:spPr>
          <a:xfrm>
            <a:off x="858504"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1593790"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Content Placeholder 2">
            <a:extLst>
              <a:ext uri="{FF2B5EF4-FFF2-40B4-BE49-F238E27FC236}">
                <a16:creationId xmlns:a16="http://schemas.microsoft.com/office/drawing/2014/main" id="{3CDD5515-0787-457E-9431-FE77E377A1D0}"/>
              </a:ext>
            </a:extLst>
          </p:cNvPr>
          <p:cNvSpPr>
            <a:spLocks noGrp="1"/>
          </p:cNvSpPr>
          <p:nvPr>
            <p:ph sz="quarter" idx="24"/>
          </p:nvPr>
        </p:nvSpPr>
        <p:spPr>
          <a:xfrm>
            <a:off x="858504"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4" name="Content Placeholder 2">
            <a:extLst>
              <a:ext uri="{FF2B5EF4-FFF2-40B4-BE49-F238E27FC236}">
                <a16:creationId xmlns:a16="http://schemas.microsoft.com/office/drawing/2014/main" id="{129F06A0-6B60-4263-9408-01BA72918715}"/>
              </a:ext>
            </a:extLst>
          </p:cNvPr>
          <p:cNvSpPr>
            <a:spLocks noGrp="1"/>
          </p:cNvSpPr>
          <p:nvPr>
            <p:ph sz="quarter" idx="25"/>
          </p:nvPr>
        </p:nvSpPr>
        <p:spPr>
          <a:xfrm>
            <a:off x="858504"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5" name="Content Placeholder 2">
            <a:extLst>
              <a:ext uri="{FF2B5EF4-FFF2-40B4-BE49-F238E27FC236}">
                <a16:creationId xmlns:a16="http://schemas.microsoft.com/office/drawing/2014/main" id="{B84A2CAE-343D-4944-825C-25D60C410328}"/>
              </a:ext>
            </a:extLst>
          </p:cNvPr>
          <p:cNvSpPr>
            <a:spLocks noGrp="1"/>
          </p:cNvSpPr>
          <p:nvPr>
            <p:ph sz="quarter" idx="26"/>
          </p:nvPr>
        </p:nvSpPr>
        <p:spPr>
          <a:xfrm>
            <a:off x="858504"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8" name="Content Placeholder 2">
            <a:extLst>
              <a:ext uri="{FF2B5EF4-FFF2-40B4-BE49-F238E27FC236}">
                <a16:creationId xmlns:a16="http://schemas.microsoft.com/office/drawing/2014/main" id="{6461F304-BAC1-4EC3-B5EE-903CF4183893}"/>
              </a:ext>
            </a:extLst>
          </p:cNvPr>
          <p:cNvSpPr>
            <a:spLocks noGrp="1"/>
          </p:cNvSpPr>
          <p:nvPr>
            <p:ph sz="quarter" idx="27"/>
          </p:nvPr>
        </p:nvSpPr>
        <p:spPr>
          <a:xfrm>
            <a:off x="858504"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19" name="Content Placeholder 2">
            <a:extLst>
              <a:ext uri="{FF2B5EF4-FFF2-40B4-BE49-F238E27FC236}">
                <a16:creationId xmlns:a16="http://schemas.microsoft.com/office/drawing/2014/main" id="{6ED4DB16-2C40-41AE-AA02-D4890553B085}"/>
              </a:ext>
            </a:extLst>
          </p:cNvPr>
          <p:cNvSpPr>
            <a:spLocks noGrp="1"/>
          </p:cNvSpPr>
          <p:nvPr>
            <p:ph sz="quarter" idx="28"/>
          </p:nvPr>
        </p:nvSpPr>
        <p:spPr>
          <a:xfrm>
            <a:off x="858504"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1" name="Content Placeholder 2">
            <a:extLst>
              <a:ext uri="{FF2B5EF4-FFF2-40B4-BE49-F238E27FC236}">
                <a16:creationId xmlns:a16="http://schemas.microsoft.com/office/drawing/2014/main" id="{FBB017E0-F142-4800-9047-CE53C0332E9B}"/>
              </a:ext>
            </a:extLst>
          </p:cNvPr>
          <p:cNvSpPr>
            <a:spLocks noGrp="1"/>
          </p:cNvSpPr>
          <p:nvPr>
            <p:ph sz="quarter" idx="29"/>
          </p:nvPr>
        </p:nvSpPr>
        <p:spPr>
          <a:xfrm>
            <a:off x="858504"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2" name="Content Placeholder 2">
            <a:extLst>
              <a:ext uri="{FF2B5EF4-FFF2-40B4-BE49-F238E27FC236}">
                <a16:creationId xmlns:a16="http://schemas.microsoft.com/office/drawing/2014/main" id="{C0D306F7-8F68-4C5B-991F-182CE9F0E83D}"/>
              </a:ext>
            </a:extLst>
          </p:cNvPr>
          <p:cNvSpPr>
            <a:spLocks noGrp="1"/>
          </p:cNvSpPr>
          <p:nvPr>
            <p:ph sz="quarter" idx="30"/>
          </p:nvPr>
        </p:nvSpPr>
        <p:spPr>
          <a:xfrm>
            <a:off x="4384133"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3" name="Picture Placeholder 3">
            <a:extLst>
              <a:ext uri="{FF2B5EF4-FFF2-40B4-BE49-F238E27FC236}">
                <a16:creationId xmlns:a16="http://schemas.microsoft.com/office/drawing/2014/main" id="{CFA86431-D557-4BC6-92C2-363EC7420752}"/>
              </a:ext>
            </a:extLst>
          </p:cNvPr>
          <p:cNvSpPr>
            <a:spLocks noGrp="1"/>
          </p:cNvSpPr>
          <p:nvPr>
            <p:ph type="pic" sz="quarter" idx="31"/>
          </p:nvPr>
        </p:nvSpPr>
        <p:spPr>
          <a:xfrm>
            <a:off x="5119419"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24" name="Content Placeholder 2">
            <a:extLst>
              <a:ext uri="{FF2B5EF4-FFF2-40B4-BE49-F238E27FC236}">
                <a16:creationId xmlns:a16="http://schemas.microsoft.com/office/drawing/2014/main" id="{C0494473-C758-4528-BEE0-7C5562109D34}"/>
              </a:ext>
            </a:extLst>
          </p:cNvPr>
          <p:cNvSpPr>
            <a:spLocks noGrp="1"/>
          </p:cNvSpPr>
          <p:nvPr>
            <p:ph sz="quarter" idx="32"/>
          </p:nvPr>
        </p:nvSpPr>
        <p:spPr>
          <a:xfrm>
            <a:off x="4384133"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5" name="Content Placeholder 2">
            <a:extLst>
              <a:ext uri="{FF2B5EF4-FFF2-40B4-BE49-F238E27FC236}">
                <a16:creationId xmlns:a16="http://schemas.microsoft.com/office/drawing/2014/main" id="{034DAEDF-D0E8-489A-B67E-F442D709DD41}"/>
              </a:ext>
            </a:extLst>
          </p:cNvPr>
          <p:cNvSpPr>
            <a:spLocks noGrp="1"/>
          </p:cNvSpPr>
          <p:nvPr>
            <p:ph sz="quarter" idx="33"/>
          </p:nvPr>
        </p:nvSpPr>
        <p:spPr>
          <a:xfrm>
            <a:off x="4384133"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6" name="Content Placeholder 2">
            <a:extLst>
              <a:ext uri="{FF2B5EF4-FFF2-40B4-BE49-F238E27FC236}">
                <a16:creationId xmlns:a16="http://schemas.microsoft.com/office/drawing/2014/main" id="{3E1416A8-31F3-4D4A-B997-DB4F8725F71D}"/>
              </a:ext>
            </a:extLst>
          </p:cNvPr>
          <p:cNvSpPr>
            <a:spLocks noGrp="1"/>
          </p:cNvSpPr>
          <p:nvPr>
            <p:ph sz="quarter" idx="34"/>
          </p:nvPr>
        </p:nvSpPr>
        <p:spPr>
          <a:xfrm>
            <a:off x="4384133"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7" name="Content Placeholder 2">
            <a:extLst>
              <a:ext uri="{FF2B5EF4-FFF2-40B4-BE49-F238E27FC236}">
                <a16:creationId xmlns:a16="http://schemas.microsoft.com/office/drawing/2014/main" id="{A25A75C0-1F2C-45F2-9916-E9881F0AD087}"/>
              </a:ext>
            </a:extLst>
          </p:cNvPr>
          <p:cNvSpPr>
            <a:spLocks noGrp="1"/>
          </p:cNvSpPr>
          <p:nvPr>
            <p:ph sz="quarter" idx="35"/>
          </p:nvPr>
        </p:nvSpPr>
        <p:spPr>
          <a:xfrm>
            <a:off x="4384133"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8" name="Content Placeholder 2">
            <a:extLst>
              <a:ext uri="{FF2B5EF4-FFF2-40B4-BE49-F238E27FC236}">
                <a16:creationId xmlns:a16="http://schemas.microsoft.com/office/drawing/2014/main" id="{D8430A71-7147-43FB-8154-1EE1CBAE48FE}"/>
              </a:ext>
            </a:extLst>
          </p:cNvPr>
          <p:cNvSpPr>
            <a:spLocks noGrp="1"/>
          </p:cNvSpPr>
          <p:nvPr>
            <p:ph sz="quarter" idx="36"/>
          </p:nvPr>
        </p:nvSpPr>
        <p:spPr>
          <a:xfrm>
            <a:off x="4384133"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29" name="Content Placeholder 2">
            <a:extLst>
              <a:ext uri="{FF2B5EF4-FFF2-40B4-BE49-F238E27FC236}">
                <a16:creationId xmlns:a16="http://schemas.microsoft.com/office/drawing/2014/main" id="{EEA7A42A-5186-404B-8584-714325E7770E}"/>
              </a:ext>
            </a:extLst>
          </p:cNvPr>
          <p:cNvSpPr>
            <a:spLocks noGrp="1"/>
          </p:cNvSpPr>
          <p:nvPr>
            <p:ph sz="quarter" idx="37"/>
          </p:nvPr>
        </p:nvSpPr>
        <p:spPr>
          <a:xfrm>
            <a:off x="4384133"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0" name="Content Placeholder 2">
            <a:extLst>
              <a:ext uri="{FF2B5EF4-FFF2-40B4-BE49-F238E27FC236}">
                <a16:creationId xmlns:a16="http://schemas.microsoft.com/office/drawing/2014/main" id="{D08E95A1-BCE5-4352-8A86-00EE5F64413A}"/>
              </a:ext>
            </a:extLst>
          </p:cNvPr>
          <p:cNvSpPr>
            <a:spLocks noGrp="1"/>
          </p:cNvSpPr>
          <p:nvPr>
            <p:ph sz="quarter" idx="38"/>
          </p:nvPr>
        </p:nvSpPr>
        <p:spPr>
          <a:xfrm>
            <a:off x="7938042" y="3613408"/>
            <a:ext cx="3430684" cy="291741"/>
          </a:xfrm>
          <a:noFill/>
        </p:spPr>
        <p:txBody>
          <a:bodyPr anchor="ctr" anchorCtr="0">
            <a:normAutofit/>
          </a:bodyPr>
          <a:lstStyle>
            <a:lvl1pPr marL="0" indent="0">
              <a:buNone/>
              <a:defRPr sz="1400" b="1">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1" name="Picture Placeholder 3">
            <a:extLst>
              <a:ext uri="{FF2B5EF4-FFF2-40B4-BE49-F238E27FC236}">
                <a16:creationId xmlns:a16="http://schemas.microsoft.com/office/drawing/2014/main" id="{472D8FF4-CA35-4470-A520-140DC44B6FAD}"/>
              </a:ext>
            </a:extLst>
          </p:cNvPr>
          <p:cNvSpPr>
            <a:spLocks noGrp="1"/>
          </p:cNvSpPr>
          <p:nvPr>
            <p:ph type="pic" sz="quarter" idx="39"/>
          </p:nvPr>
        </p:nvSpPr>
        <p:spPr>
          <a:xfrm>
            <a:off x="8673328" y="1773238"/>
            <a:ext cx="1960114" cy="1727046"/>
          </a:xfrm>
        </p:spPr>
        <p:txBody>
          <a:bodyPr/>
          <a:lstStyle>
            <a:lvl1pPr>
              <a:defRPr>
                <a:solidFill>
                  <a:schemeClr val="tx1"/>
                </a:solidFill>
              </a:defRPr>
            </a:lvl1pPr>
          </a:lstStyle>
          <a:p>
            <a:r>
              <a:rPr lang="en-US" dirty="0"/>
              <a:t>Click icon to add picture</a:t>
            </a:r>
            <a:endParaRPr lang="en-GB" dirty="0"/>
          </a:p>
        </p:txBody>
      </p:sp>
      <p:sp>
        <p:nvSpPr>
          <p:cNvPr id="32" name="Content Placeholder 2">
            <a:extLst>
              <a:ext uri="{FF2B5EF4-FFF2-40B4-BE49-F238E27FC236}">
                <a16:creationId xmlns:a16="http://schemas.microsoft.com/office/drawing/2014/main" id="{52F3C564-C22E-4B38-BB5E-994080622E7B}"/>
              </a:ext>
            </a:extLst>
          </p:cNvPr>
          <p:cNvSpPr>
            <a:spLocks noGrp="1"/>
          </p:cNvSpPr>
          <p:nvPr>
            <p:ph sz="quarter" idx="40"/>
          </p:nvPr>
        </p:nvSpPr>
        <p:spPr>
          <a:xfrm>
            <a:off x="7938042" y="3938128"/>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3" name="Content Placeholder 2">
            <a:extLst>
              <a:ext uri="{FF2B5EF4-FFF2-40B4-BE49-F238E27FC236}">
                <a16:creationId xmlns:a16="http://schemas.microsoft.com/office/drawing/2014/main" id="{AE9B82E5-3B82-4E6F-BD12-BF224B93F591}"/>
              </a:ext>
            </a:extLst>
          </p:cNvPr>
          <p:cNvSpPr>
            <a:spLocks noGrp="1"/>
          </p:cNvSpPr>
          <p:nvPr>
            <p:ph sz="quarter" idx="41"/>
          </p:nvPr>
        </p:nvSpPr>
        <p:spPr>
          <a:xfrm>
            <a:off x="7938042" y="4272779"/>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4" name="Content Placeholder 2">
            <a:extLst>
              <a:ext uri="{FF2B5EF4-FFF2-40B4-BE49-F238E27FC236}">
                <a16:creationId xmlns:a16="http://schemas.microsoft.com/office/drawing/2014/main" id="{AFE0BCE8-7965-4F1B-87B8-F79D85BE17FB}"/>
              </a:ext>
            </a:extLst>
          </p:cNvPr>
          <p:cNvSpPr>
            <a:spLocks noGrp="1"/>
          </p:cNvSpPr>
          <p:nvPr>
            <p:ph sz="quarter" idx="42"/>
          </p:nvPr>
        </p:nvSpPr>
        <p:spPr>
          <a:xfrm>
            <a:off x="7938042" y="4607430"/>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5" name="Content Placeholder 2">
            <a:extLst>
              <a:ext uri="{FF2B5EF4-FFF2-40B4-BE49-F238E27FC236}">
                <a16:creationId xmlns:a16="http://schemas.microsoft.com/office/drawing/2014/main" id="{1D1CCAED-A255-491F-83BD-837E0900691F}"/>
              </a:ext>
            </a:extLst>
          </p:cNvPr>
          <p:cNvSpPr>
            <a:spLocks noGrp="1"/>
          </p:cNvSpPr>
          <p:nvPr>
            <p:ph sz="quarter" idx="43"/>
          </p:nvPr>
        </p:nvSpPr>
        <p:spPr>
          <a:xfrm>
            <a:off x="7938042" y="4942081"/>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6" name="Content Placeholder 2">
            <a:extLst>
              <a:ext uri="{FF2B5EF4-FFF2-40B4-BE49-F238E27FC236}">
                <a16:creationId xmlns:a16="http://schemas.microsoft.com/office/drawing/2014/main" id="{C6F6CA35-D6E1-4B6B-AD36-A5D7A4509676}"/>
              </a:ext>
            </a:extLst>
          </p:cNvPr>
          <p:cNvSpPr>
            <a:spLocks noGrp="1"/>
          </p:cNvSpPr>
          <p:nvPr>
            <p:ph sz="quarter" idx="44"/>
          </p:nvPr>
        </p:nvSpPr>
        <p:spPr>
          <a:xfrm>
            <a:off x="7938042" y="5276732"/>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
        <p:nvSpPr>
          <p:cNvPr id="37" name="Content Placeholder 2">
            <a:extLst>
              <a:ext uri="{FF2B5EF4-FFF2-40B4-BE49-F238E27FC236}">
                <a16:creationId xmlns:a16="http://schemas.microsoft.com/office/drawing/2014/main" id="{7B5A5F4E-9C88-4A05-B7FA-8950B48D4FF8}"/>
              </a:ext>
            </a:extLst>
          </p:cNvPr>
          <p:cNvSpPr>
            <a:spLocks noGrp="1"/>
          </p:cNvSpPr>
          <p:nvPr>
            <p:ph sz="quarter" idx="45"/>
          </p:nvPr>
        </p:nvSpPr>
        <p:spPr>
          <a:xfrm>
            <a:off x="7938042" y="5611385"/>
            <a:ext cx="3430684" cy="311606"/>
          </a:xfrm>
          <a:solidFill>
            <a:schemeClr val="bg1">
              <a:lumMod val="95000"/>
            </a:schemeClr>
          </a:solidFill>
        </p:spPr>
        <p:txBody>
          <a:bodyPr tIns="72000" bIns="72000" anchor="ctr" anchorCtr="0">
            <a:spAutoFit/>
          </a:bodyPr>
          <a:lstStyle>
            <a:lvl1pPr marL="0" indent="0">
              <a:buNone/>
              <a:defRPr sz="1200">
                <a:solidFill>
                  <a:schemeClr val="tx1"/>
                </a:solidFill>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1874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09" userDrawn="1">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E29076-F9E4-487F-821B-71BC80C27272}"/>
              </a:ext>
            </a:extLst>
          </p:cNvPr>
          <p:cNvSpPr>
            <a:spLocks noGrp="1"/>
          </p:cNvSpPr>
          <p:nvPr>
            <p:ph type="body" sz="quarter" idx="20"/>
          </p:nvPr>
        </p:nvSpPr>
        <p:spPr>
          <a:xfrm>
            <a:off x="575263"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4" name="Picture Placeholder 3">
            <a:extLst>
              <a:ext uri="{FF2B5EF4-FFF2-40B4-BE49-F238E27FC236}">
                <a16:creationId xmlns:a16="http://schemas.microsoft.com/office/drawing/2014/main" id="{B6E38E33-D6DE-4C97-A290-AD1129113C64}"/>
              </a:ext>
            </a:extLst>
          </p:cNvPr>
          <p:cNvSpPr>
            <a:spLocks noGrp="1"/>
          </p:cNvSpPr>
          <p:nvPr>
            <p:ph type="pic" sz="quarter" idx="19"/>
          </p:nvPr>
        </p:nvSpPr>
        <p:spPr>
          <a:xfrm>
            <a:off x="575264"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25" name="Text Placeholder 2">
            <a:extLst>
              <a:ext uri="{FF2B5EF4-FFF2-40B4-BE49-F238E27FC236}">
                <a16:creationId xmlns:a16="http://schemas.microsoft.com/office/drawing/2014/main" id="{3D8A87A0-8121-48E8-A6C5-3A18108B0AA6}"/>
              </a:ext>
            </a:extLst>
          </p:cNvPr>
          <p:cNvSpPr>
            <a:spLocks noGrp="1"/>
          </p:cNvSpPr>
          <p:nvPr>
            <p:ph type="body" sz="quarter" idx="21"/>
          </p:nvPr>
        </p:nvSpPr>
        <p:spPr>
          <a:xfrm>
            <a:off x="3310859"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A41295C7-A620-47F7-B072-E3243312F767}"/>
              </a:ext>
            </a:extLst>
          </p:cNvPr>
          <p:cNvSpPr>
            <a:spLocks noGrp="1"/>
          </p:cNvSpPr>
          <p:nvPr>
            <p:ph type="pic" sz="quarter" idx="22"/>
          </p:nvPr>
        </p:nvSpPr>
        <p:spPr>
          <a:xfrm>
            <a:off x="3310860"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38" name="Text Placeholder 2">
            <a:extLst>
              <a:ext uri="{FF2B5EF4-FFF2-40B4-BE49-F238E27FC236}">
                <a16:creationId xmlns:a16="http://schemas.microsoft.com/office/drawing/2014/main" id="{9809BF50-BDE4-49F4-A745-BAC4C536F638}"/>
              </a:ext>
            </a:extLst>
          </p:cNvPr>
          <p:cNvSpPr>
            <a:spLocks noGrp="1"/>
          </p:cNvSpPr>
          <p:nvPr>
            <p:ph type="body" sz="quarter" idx="23"/>
          </p:nvPr>
        </p:nvSpPr>
        <p:spPr>
          <a:xfrm>
            <a:off x="6046455"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0A7A6344-C611-4EC9-8145-94F551568811}"/>
              </a:ext>
            </a:extLst>
          </p:cNvPr>
          <p:cNvSpPr>
            <a:spLocks noGrp="1"/>
          </p:cNvSpPr>
          <p:nvPr>
            <p:ph type="pic" sz="quarter" idx="24"/>
          </p:nvPr>
        </p:nvSpPr>
        <p:spPr>
          <a:xfrm>
            <a:off x="6046456"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
        <p:nvSpPr>
          <p:cNvPr id="40" name="Text Placeholder 2">
            <a:extLst>
              <a:ext uri="{FF2B5EF4-FFF2-40B4-BE49-F238E27FC236}">
                <a16:creationId xmlns:a16="http://schemas.microsoft.com/office/drawing/2014/main" id="{0BDCA294-181B-425D-BE5C-9E7F539125F2}"/>
              </a:ext>
            </a:extLst>
          </p:cNvPr>
          <p:cNvSpPr>
            <a:spLocks noGrp="1"/>
          </p:cNvSpPr>
          <p:nvPr>
            <p:ph type="body" sz="quarter" idx="25"/>
          </p:nvPr>
        </p:nvSpPr>
        <p:spPr>
          <a:xfrm>
            <a:off x="8782050" y="4581832"/>
            <a:ext cx="2571749" cy="1042681"/>
          </a:xfrm>
        </p:spPr>
        <p:txBody>
          <a:bodyPr>
            <a:normAutofit/>
          </a:bodyPr>
          <a:lstStyle>
            <a:lvl1pPr marL="0" indent="0" algn="ctr">
              <a:buNone/>
              <a:defRPr sz="1400">
                <a:solidFill>
                  <a:schemeClr val="tx1"/>
                </a:solidFill>
              </a:defRPr>
            </a:lvl1pPr>
            <a:lvl2pPr marL="457200" indent="0" algn="ctr">
              <a:buNone/>
              <a:defRPr sz="1600">
                <a:solidFill>
                  <a:schemeClr val="tx2"/>
                </a:solidFill>
              </a:defRPr>
            </a:lvl2pPr>
            <a:lvl3pPr marL="914400" indent="0" algn="ctr">
              <a:buNone/>
              <a:defRPr sz="1400">
                <a:solidFill>
                  <a:schemeClr val="tx2"/>
                </a:solidFill>
              </a:defRPr>
            </a:lvl3pPr>
            <a:lvl4pPr marL="1371600" indent="0" algn="ctr">
              <a:buNone/>
              <a:defRPr sz="1200">
                <a:solidFill>
                  <a:schemeClr val="tx2"/>
                </a:solidFill>
              </a:defRPr>
            </a:lvl4pPr>
            <a:lvl5pPr marL="1828800" indent="0" algn="ctr">
              <a:buNone/>
              <a:defRPr sz="1200">
                <a:solidFill>
                  <a:schemeClr val="tx2"/>
                </a:solidFill>
              </a:defRPr>
            </a:lvl5pPr>
          </a:lstStyle>
          <a:p>
            <a:pPr lvl="0"/>
            <a:r>
              <a:rPr lang="en-US"/>
              <a:t>Click to edit Master text styles</a:t>
            </a:r>
          </a:p>
        </p:txBody>
      </p:sp>
      <p:sp>
        <p:nvSpPr>
          <p:cNvPr id="41" name="Picture Placeholder 3">
            <a:extLst>
              <a:ext uri="{FF2B5EF4-FFF2-40B4-BE49-F238E27FC236}">
                <a16:creationId xmlns:a16="http://schemas.microsoft.com/office/drawing/2014/main" id="{045EAAAF-1257-4AC4-BDFD-9F7747FF8B8E}"/>
              </a:ext>
            </a:extLst>
          </p:cNvPr>
          <p:cNvSpPr>
            <a:spLocks noGrp="1"/>
          </p:cNvSpPr>
          <p:nvPr>
            <p:ph type="pic" sz="quarter" idx="26"/>
          </p:nvPr>
        </p:nvSpPr>
        <p:spPr>
          <a:xfrm>
            <a:off x="8782051" y="1789415"/>
            <a:ext cx="2571749" cy="2571749"/>
          </a:xfrm>
          <a:solidFill>
            <a:schemeClr val="bg2"/>
          </a:solidFill>
        </p:spPr>
        <p:txBody>
          <a:bodyPr>
            <a:normAutofit/>
          </a:bodyPr>
          <a:lstStyle>
            <a:lvl1pPr>
              <a:defRPr sz="160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7760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2" name="Picture Placeholder 2">
            <a:extLst>
              <a:ext uri="{FF2B5EF4-FFF2-40B4-BE49-F238E27FC236}">
                <a16:creationId xmlns:a16="http://schemas.microsoft.com/office/drawing/2014/main" id="{73024D62-B471-4150-A745-094677B48111}"/>
              </a:ext>
            </a:extLst>
          </p:cNvPr>
          <p:cNvSpPr>
            <a:spLocks noGrp="1"/>
          </p:cNvSpPr>
          <p:nvPr>
            <p:ph type="pic" sz="quarter" idx="27" hasCustomPrompt="1"/>
          </p:nvPr>
        </p:nvSpPr>
        <p:spPr>
          <a:xfrm>
            <a:off x="1272586"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3" name="Picture Placeholder 2">
            <a:extLst>
              <a:ext uri="{FF2B5EF4-FFF2-40B4-BE49-F238E27FC236}">
                <a16:creationId xmlns:a16="http://schemas.microsoft.com/office/drawing/2014/main" id="{11B34630-EE12-41A7-825E-216FB577025C}"/>
              </a:ext>
            </a:extLst>
          </p:cNvPr>
          <p:cNvSpPr>
            <a:spLocks noGrp="1"/>
          </p:cNvSpPr>
          <p:nvPr>
            <p:ph type="pic" sz="quarter" idx="28" hasCustomPrompt="1"/>
          </p:nvPr>
        </p:nvSpPr>
        <p:spPr>
          <a:xfrm>
            <a:off x="3147832"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4" name="Picture Placeholder 2">
            <a:extLst>
              <a:ext uri="{FF2B5EF4-FFF2-40B4-BE49-F238E27FC236}">
                <a16:creationId xmlns:a16="http://schemas.microsoft.com/office/drawing/2014/main" id="{940549A9-86F4-4ACC-9D2E-D04582C24E8C}"/>
              </a:ext>
            </a:extLst>
          </p:cNvPr>
          <p:cNvSpPr>
            <a:spLocks noGrp="1"/>
          </p:cNvSpPr>
          <p:nvPr>
            <p:ph type="pic" sz="quarter" idx="29" hasCustomPrompt="1"/>
          </p:nvPr>
        </p:nvSpPr>
        <p:spPr>
          <a:xfrm>
            <a:off x="5023078"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5" name="Picture Placeholder 2">
            <a:extLst>
              <a:ext uri="{FF2B5EF4-FFF2-40B4-BE49-F238E27FC236}">
                <a16:creationId xmlns:a16="http://schemas.microsoft.com/office/drawing/2014/main" id="{AF29A063-5E2F-45F8-B5F8-910FFDA2F075}"/>
              </a:ext>
            </a:extLst>
          </p:cNvPr>
          <p:cNvSpPr>
            <a:spLocks noGrp="1"/>
          </p:cNvSpPr>
          <p:nvPr>
            <p:ph type="pic" sz="quarter" idx="30" hasCustomPrompt="1"/>
          </p:nvPr>
        </p:nvSpPr>
        <p:spPr>
          <a:xfrm>
            <a:off x="6898324"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6" name="Picture Placeholder 2">
            <a:extLst>
              <a:ext uri="{FF2B5EF4-FFF2-40B4-BE49-F238E27FC236}">
                <a16:creationId xmlns:a16="http://schemas.microsoft.com/office/drawing/2014/main" id="{355F2303-DE4B-4CBE-98EC-321ED5C0F202}"/>
              </a:ext>
            </a:extLst>
          </p:cNvPr>
          <p:cNvSpPr>
            <a:spLocks noGrp="1"/>
          </p:cNvSpPr>
          <p:nvPr>
            <p:ph type="pic" sz="quarter" idx="31" hasCustomPrompt="1"/>
          </p:nvPr>
        </p:nvSpPr>
        <p:spPr>
          <a:xfrm>
            <a:off x="8773570" y="1773238"/>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7" name="Picture Placeholder 2">
            <a:extLst>
              <a:ext uri="{FF2B5EF4-FFF2-40B4-BE49-F238E27FC236}">
                <a16:creationId xmlns:a16="http://schemas.microsoft.com/office/drawing/2014/main" id="{F9A15659-34A6-4BF4-9761-3AF1741D5B06}"/>
              </a:ext>
            </a:extLst>
          </p:cNvPr>
          <p:cNvSpPr>
            <a:spLocks noGrp="1"/>
          </p:cNvSpPr>
          <p:nvPr>
            <p:ph type="pic" sz="quarter" idx="32" hasCustomPrompt="1"/>
          </p:nvPr>
        </p:nvSpPr>
        <p:spPr>
          <a:xfrm>
            <a:off x="334963"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8" name="Picture Placeholder 2">
            <a:extLst>
              <a:ext uri="{FF2B5EF4-FFF2-40B4-BE49-F238E27FC236}">
                <a16:creationId xmlns:a16="http://schemas.microsoft.com/office/drawing/2014/main" id="{D29BD021-EFE6-446F-BF1E-84A76020B5DA}"/>
              </a:ext>
            </a:extLst>
          </p:cNvPr>
          <p:cNvSpPr>
            <a:spLocks noGrp="1"/>
          </p:cNvSpPr>
          <p:nvPr>
            <p:ph type="pic" sz="quarter" idx="33" hasCustomPrompt="1"/>
          </p:nvPr>
        </p:nvSpPr>
        <p:spPr>
          <a:xfrm>
            <a:off x="2210209"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49" name="Picture Placeholder 2">
            <a:extLst>
              <a:ext uri="{FF2B5EF4-FFF2-40B4-BE49-F238E27FC236}">
                <a16:creationId xmlns:a16="http://schemas.microsoft.com/office/drawing/2014/main" id="{8AF3A671-2383-4249-94DA-BF242BE3D2E8}"/>
              </a:ext>
            </a:extLst>
          </p:cNvPr>
          <p:cNvSpPr>
            <a:spLocks noGrp="1"/>
          </p:cNvSpPr>
          <p:nvPr>
            <p:ph type="pic" sz="quarter" idx="34" hasCustomPrompt="1"/>
          </p:nvPr>
        </p:nvSpPr>
        <p:spPr>
          <a:xfrm>
            <a:off x="4085455"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0" name="Picture Placeholder 2">
            <a:extLst>
              <a:ext uri="{FF2B5EF4-FFF2-40B4-BE49-F238E27FC236}">
                <a16:creationId xmlns:a16="http://schemas.microsoft.com/office/drawing/2014/main" id="{0A4223A7-567F-4BE5-B8AB-E770C5A942B9}"/>
              </a:ext>
            </a:extLst>
          </p:cNvPr>
          <p:cNvSpPr>
            <a:spLocks noGrp="1"/>
          </p:cNvSpPr>
          <p:nvPr>
            <p:ph type="pic" sz="quarter" idx="35" hasCustomPrompt="1"/>
          </p:nvPr>
        </p:nvSpPr>
        <p:spPr>
          <a:xfrm>
            <a:off x="5960701"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1" name="Picture Placeholder 2">
            <a:extLst>
              <a:ext uri="{FF2B5EF4-FFF2-40B4-BE49-F238E27FC236}">
                <a16:creationId xmlns:a16="http://schemas.microsoft.com/office/drawing/2014/main" id="{23DA670C-07DC-4FF5-B4AE-C2DB6A973B1D}"/>
              </a:ext>
            </a:extLst>
          </p:cNvPr>
          <p:cNvSpPr>
            <a:spLocks noGrp="1"/>
          </p:cNvSpPr>
          <p:nvPr>
            <p:ph type="pic" sz="quarter" idx="36" hasCustomPrompt="1"/>
          </p:nvPr>
        </p:nvSpPr>
        <p:spPr>
          <a:xfrm>
            <a:off x="7835947"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
        <p:nvSpPr>
          <p:cNvPr id="52" name="Picture Placeholder 2">
            <a:extLst>
              <a:ext uri="{FF2B5EF4-FFF2-40B4-BE49-F238E27FC236}">
                <a16:creationId xmlns:a16="http://schemas.microsoft.com/office/drawing/2014/main" id="{AAB48EFF-5703-496B-BB08-9B8AC9D91EE8}"/>
              </a:ext>
            </a:extLst>
          </p:cNvPr>
          <p:cNvSpPr>
            <a:spLocks noGrp="1"/>
          </p:cNvSpPr>
          <p:nvPr>
            <p:ph type="pic" sz="quarter" idx="37" hasCustomPrompt="1"/>
          </p:nvPr>
        </p:nvSpPr>
        <p:spPr>
          <a:xfrm>
            <a:off x="9711192" y="3675764"/>
            <a:ext cx="1676400" cy="1676400"/>
          </a:xfrm>
          <a:solidFill>
            <a:schemeClr val="accent1">
              <a:lumMod val="20000"/>
              <a:lumOff val="80000"/>
            </a:schemeClr>
          </a:solidFill>
        </p:spPr>
        <p:txBody>
          <a:bodyPr>
            <a:normAutofit/>
          </a:bodyPr>
          <a:lstStyle>
            <a:lvl1pPr marL="0" indent="0">
              <a:buNone/>
              <a:defRPr sz="1400">
                <a:solidFill>
                  <a:schemeClr val="tx1"/>
                </a:solidFill>
              </a:defRPr>
            </a:lvl1pPr>
          </a:lstStyle>
          <a:p>
            <a:r>
              <a:rPr lang="en-ZW" dirty="0"/>
              <a:t>image</a:t>
            </a:r>
            <a:endParaRPr lang="en-US" dirty="0"/>
          </a:p>
        </p:txBody>
      </p:sp>
    </p:spTree>
    <p:extLst>
      <p:ext uri="{BB962C8B-B14F-4D97-AF65-F5344CB8AC3E}">
        <p14:creationId xmlns:p14="http://schemas.microsoft.com/office/powerpoint/2010/main" val="11771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876690"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876690"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591258"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876690"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876690"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876690"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0" name="Text Placeholder 8">
            <a:extLst>
              <a:ext uri="{FF2B5EF4-FFF2-40B4-BE49-F238E27FC236}">
                <a16:creationId xmlns:a16="http://schemas.microsoft.com/office/drawing/2014/main" id="{A41A872A-6A1D-4C08-92EA-4723628BD309}"/>
              </a:ext>
            </a:extLst>
          </p:cNvPr>
          <p:cNvSpPr>
            <a:spLocks noGrp="1"/>
          </p:cNvSpPr>
          <p:nvPr>
            <p:ph type="body" sz="quarter" idx="35" hasCustomPrompt="1"/>
          </p:nvPr>
        </p:nvSpPr>
        <p:spPr>
          <a:xfrm>
            <a:off x="4637985"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1" name="Text Placeholder 8">
            <a:extLst>
              <a:ext uri="{FF2B5EF4-FFF2-40B4-BE49-F238E27FC236}">
                <a16:creationId xmlns:a16="http://schemas.microsoft.com/office/drawing/2014/main" id="{4D2DF789-BC62-4CFB-AEA0-22372BA59A4F}"/>
              </a:ext>
            </a:extLst>
          </p:cNvPr>
          <p:cNvSpPr>
            <a:spLocks noGrp="1"/>
          </p:cNvSpPr>
          <p:nvPr>
            <p:ph type="body" sz="quarter" idx="36" hasCustomPrompt="1"/>
          </p:nvPr>
        </p:nvSpPr>
        <p:spPr>
          <a:xfrm>
            <a:off x="4637985"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2" name="Text Placeholder 8">
            <a:extLst>
              <a:ext uri="{FF2B5EF4-FFF2-40B4-BE49-F238E27FC236}">
                <a16:creationId xmlns:a16="http://schemas.microsoft.com/office/drawing/2014/main" id="{D1EB0229-89F6-43C3-B31C-411331A4FE5A}"/>
              </a:ext>
            </a:extLst>
          </p:cNvPr>
          <p:cNvSpPr>
            <a:spLocks noGrp="1"/>
          </p:cNvSpPr>
          <p:nvPr>
            <p:ph type="body" sz="quarter" idx="37" hasCustomPrompt="1"/>
          </p:nvPr>
        </p:nvSpPr>
        <p:spPr>
          <a:xfrm>
            <a:off x="4352553"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3" name="Text Placeholder 8">
            <a:extLst>
              <a:ext uri="{FF2B5EF4-FFF2-40B4-BE49-F238E27FC236}">
                <a16:creationId xmlns:a16="http://schemas.microsoft.com/office/drawing/2014/main" id="{F051EA32-BC66-4326-9A9B-611D0FAD835F}"/>
              </a:ext>
            </a:extLst>
          </p:cNvPr>
          <p:cNvSpPr>
            <a:spLocks noGrp="1"/>
          </p:cNvSpPr>
          <p:nvPr>
            <p:ph type="body" sz="quarter" idx="38" hasCustomPrompt="1"/>
          </p:nvPr>
        </p:nvSpPr>
        <p:spPr>
          <a:xfrm>
            <a:off x="4637985"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4" name="Text Placeholder 8">
            <a:extLst>
              <a:ext uri="{FF2B5EF4-FFF2-40B4-BE49-F238E27FC236}">
                <a16:creationId xmlns:a16="http://schemas.microsoft.com/office/drawing/2014/main" id="{DC0F362C-B41C-4A27-A35F-138D29CE8D37}"/>
              </a:ext>
            </a:extLst>
          </p:cNvPr>
          <p:cNvSpPr>
            <a:spLocks noGrp="1"/>
          </p:cNvSpPr>
          <p:nvPr>
            <p:ph type="body" sz="quarter" idx="39" hasCustomPrompt="1"/>
          </p:nvPr>
        </p:nvSpPr>
        <p:spPr>
          <a:xfrm>
            <a:off x="4637985"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5" name="Text Placeholder 8">
            <a:extLst>
              <a:ext uri="{FF2B5EF4-FFF2-40B4-BE49-F238E27FC236}">
                <a16:creationId xmlns:a16="http://schemas.microsoft.com/office/drawing/2014/main" id="{001A6826-6F6C-498E-957B-19D62DEA4111}"/>
              </a:ext>
            </a:extLst>
          </p:cNvPr>
          <p:cNvSpPr>
            <a:spLocks noGrp="1"/>
          </p:cNvSpPr>
          <p:nvPr>
            <p:ph type="body" sz="quarter" idx="40" hasCustomPrompt="1"/>
          </p:nvPr>
        </p:nvSpPr>
        <p:spPr>
          <a:xfrm>
            <a:off x="4637985"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6" name="Text Placeholder 8">
            <a:extLst>
              <a:ext uri="{FF2B5EF4-FFF2-40B4-BE49-F238E27FC236}">
                <a16:creationId xmlns:a16="http://schemas.microsoft.com/office/drawing/2014/main" id="{EDA09E6C-823E-4402-8AED-3B769478C119}"/>
              </a:ext>
            </a:extLst>
          </p:cNvPr>
          <p:cNvSpPr>
            <a:spLocks noGrp="1"/>
          </p:cNvSpPr>
          <p:nvPr>
            <p:ph type="body" sz="quarter" idx="41" hasCustomPrompt="1"/>
          </p:nvPr>
        </p:nvSpPr>
        <p:spPr>
          <a:xfrm>
            <a:off x="8389853" y="2763628"/>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7" name="Text Placeholder 8">
            <a:extLst>
              <a:ext uri="{FF2B5EF4-FFF2-40B4-BE49-F238E27FC236}">
                <a16:creationId xmlns:a16="http://schemas.microsoft.com/office/drawing/2014/main" id="{62C32E91-D8E9-4BA8-A624-895DE8AA8491}"/>
              </a:ext>
            </a:extLst>
          </p:cNvPr>
          <p:cNvSpPr>
            <a:spLocks noGrp="1"/>
          </p:cNvSpPr>
          <p:nvPr>
            <p:ph type="body" sz="quarter" idx="42" hasCustomPrompt="1"/>
          </p:nvPr>
        </p:nvSpPr>
        <p:spPr>
          <a:xfrm>
            <a:off x="8389853" y="3308026"/>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78" name="Text Placeholder 8">
            <a:extLst>
              <a:ext uri="{FF2B5EF4-FFF2-40B4-BE49-F238E27FC236}">
                <a16:creationId xmlns:a16="http://schemas.microsoft.com/office/drawing/2014/main" id="{F1130669-0109-4E3E-A5C4-482856912438}"/>
              </a:ext>
            </a:extLst>
          </p:cNvPr>
          <p:cNvSpPr>
            <a:spLocks noGrp="1"/>
          </p:cNvSpPr>
          <p:nvPr>
            <p:ph type="body" sz="quarter" idx="43" hasCustomPrompt="1"/>
          </p:nvPr>
        </p:nvSpPr>
        <p:spPr>
          <a:xfrm>
            <a:off x="8104421" y="1849225"/>
            <a:ext cx="3495182" cy="724293"/>
          </a:xfrm>
          <a:prstGeom prst="roundRect">
            <a:avLst>
              <a:gd name="adj" fmla="val 11461"/>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79" name="Text Placeholder 8">
            <a:extLst>
              <a:ext uri="{FF2B5EF4-FFF2-40B4-BE49-F238E27FC236}">
                <a16:creationId xmlns:a16="http://schemas.microsoft.com/office/drawing/2014/main" id="{372F436A-01E7-4BEC-88F1-59F625CF962C}"/>
              </a:ext>
            </a:extLst>
          </p:cNvPr>
          <p:cNvSpPr>
            <a:spLocks noGrp="1"/>
          </p:cNvSpPr>
          <p:nvPr>
            <p:ph type="body" sz="quarter" idx="44" hasCustomPrompt="1"/>
          </p:nvPr>
        </p:nvSpPr>
        <p:spPr>
          <a:xfrm>
            <a:off x="8389853" y="3852424"/>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0" name="Text Placeholder 8">
            <a:extLst>
              <a:ext uri="{FF2B5EF4-FFF2-40B4-BE49-F238E27FC236}">
                <a16:creationId xmlns:a16="http://schemas.microsoft.com/office/drawing/2014/main" id="{99F4ECD3-E7D3-4293-B502-C28E5E9F2A76}"/>
              </a:ext>
            </a:extLst>
          </p:cNvPr>
          <p:cNvSpPr>
            <a:spLocks noGrp="1"/>
          </p:cNvSpPr>
          <p:nvPr>
            <p:ph type="body" sz="quarter" idx="45" hasCustomPrompt="1"/>
          </p:nvPr>
        </p:nvSpPr>
        <p:spPr>
          <a:xfrm>
            <a:off x="8389853" y="4396822"/>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81" name="Text Placeholder 8">
            <a:extLst>
              <a:ext uri="{FF2B5EF4-FFF2-40B4-BE49-F238E27FC236}">
                <a16:creationId xmlns:a16="http://schemas.microsoft.com/office/drawing/2014/main" id="{9AA73148-F0E8-4754-B397-8B4709A608BE}"/>
              </a:ext>
            </a:extLst>
          </p:cNvPr>
          <p:cNvSpPr>
            <a:spLocks noGrp="1"/>
          </p:cNvSpPr>
          <p:nvPr>
            <p:ph type="body" sz="quarter" idx="46" hasCustomPrompt="1"/>
          </p:nvPr>
        </p:nvSpPr>
        <p:spPr>
          <a:xfrm>
            <a:off x="8389853" y="4941221"/>
            <a:ext cx="3209750"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2842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134803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134803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106260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134803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134803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134803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394200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394200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365657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394200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394200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394200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6535982"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6535982"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6250550"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6535982"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6535982"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6535982"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9129957" y="2763628"/>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9129957" y="3308026"/>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8844525" y="1849225"/>
            <a:ext cx="2312196"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9129957" y="3852424"/>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9129957" y="4396822"/>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9129957" y="4941221"/>
            <a:ext cx="2026763"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13577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4 Objectiv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16" name="Title 1">
            <a:extLst>
              <a:ext uri="{FF2B5EF4-FFF2-40B4-BE49-F238E27FC236}">
                <a16:creationId xmlns:a16="http://schemas.microsoft.com/office/drawing/2014/main" id="{CA374119-1D8E-4E59-84A0-B1A0ABF81EE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0" name="Text Placeholder 15">
            <a:extLst>
              <a:ext uri="{FF2B5EF4-FFF2-40B4-BE49-F238E27FC236}">
                <a16:creationId xmlns:a16="http://schemas.microsoft.com/office/drawing/2014/main" id="{85F173DB-13B5-4297-A544-E58487465B5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46" name="Text Placeholder 8">
            <a:extLst>
              <a:ext uri="{FF2B5EF4-FFF2-40B4-BE49-F238E27FC236}">
                <a16:creationId xmlns:a16="http://schemas.microsoft.com/office/drawing/2014/main" id="{D79FCC77-B0AF-4F16-8A7A-7BFFD5FD1D3A}"/>
              </a:ext>
            </a:extLst>
          </p:cNvPr>
          <p:cNvSpPr>
            <a:spLocks noGrp="1"/>
          </p:cNvSpPr>
          <p:nvPr userDrawn="1">
            <p:ph type="body" sz="quarter" idx="25" hasCustomPrompt="1"/>
          </p:nvPr>
        </p:nvSpPr>
        <p:spPr>
          <a:xfrm>
            <a:off x="618748"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8" name="Text Placeholder 8">
            <a:extLst>
              <a:ext uri="{FF2B5EF4-FFF2-40B4-BE49-F238E27FC236}">
                <a16:creationId xmlns:a16="http://schemas.microsoft.com/office/drawing/2014/main" id="{57BD3087-2B9D-43DE-BCC5-E8A6F86DCE77}"/>
              </a:ext>
            </a:extLst>
          </p:cNvPr>
          <p:cNvSpPr>
            <a:spLocks noGrp="1"/>
          </p:cNvSpPr>
          <p:nvPr>
            <p:ph type="body" sz="quarter" idx="30" hasCustomPrompt="1"/>
          </p:nvPr>
        </p:nvSpPr>
        <p:spPr>
          <a:xfrm>
            <a:off x="618748"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9" name="Text Placeholder 8">
            <a:extLst>
              <a:ext uri="{FF2B5EF4-FFF2-40B4-BE49-F238E27FC236}">
                <a16:creationId xmlns:a16="http://schemas.microsoft.com/office/drawing/2014/main" id="{992DC1E7-02F3-4A5E-9B49-81C824BB5C54}"/>
              </a:ext>
            </a:extLst>
          </p:cNvPr>
          <p:cNvSpPr>
            <a:spLocks noGrp="1"/>
          </p:cNvSpPr>
          <p:nvPr>
            <p:ph type="body" sz="quarter" idx="31" hasCustomPrompt="1"/>
          </p:nvPr>
        </p:nvSpPr>
        <p:spPr>
          <a:xfrm>
            <a:off x="345458"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40" name="Text Placeholder 8">
            <a:extLst>
              <a:ext uri="{FF2B5EF4-FFF2-40B4-BE49-F238E27FC236}">
                <a16:creationId xmlns:a16="http://schemas.microsoft.com/office/drawing/2014/main" id="{4FB3919F-51ED-41F5-84B5-A1ABB9B738C7}"/>
              </a:ext>
            </a:extLst>
          </p:cNvPr>
          <p:cNvSpPr>
            <a:spLocks noGrp="1"/>
          </p:cNvSpPr>
          <p:nvPr>
            <p:ph type="body" sz="quarter" idx="32" hasCustomPrompt="1"/>
          </p:nvPr>
        </p:nvSpPr>
        <p:spPr>
          <a:xfrm>
            <a:off x="618748"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41" name="Text Placeholder 8">
            <a:extLst>
              <a:ext uri="{FF2B5EF4-FFF2-40B4-BE49-F238E27FC236}">
                <a16:creationId xmlns:a16="http://schemas.microsoft.com/office/drawing/2014/main" id="{415CF6F6-F379-4109-97EB-B1AA833F26B3}"/>
              </a:ext>
            </a:extLst>
          </p:cNvPr>
          <p:cNvSpPr>
            <a:spLocks noGrp="1"/>
          </p:cNvSpPr>
          <p:nvPr>
            <p:ph type="body" sz="quarter" idx="33" hasCustomPrompt="1"/>
          </p:nvPr>
        </p:nvSpPr>
        <p:spPr>
          <a:xfrm>
            <a:off x="618748"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1" name="Text Placeholder 8">
            <a:extLst>
              <a:ext uri="{FF2B5EF4-FFF2-40B4-BE49-F238E27FC236}">
                <a16:creationId xmlns:a16="http://schemas.microsoft.com/office/drawing/2014/main" id="{1EB75C63-906A-460F-8623-7FE720C14F97}"/>
              </a:ext>
            </a:extLst>
          </p:cNvPr>
          <p:cNvSpPr>
            <a:spLocks noGrp="1"/>
          </p:cNvSpPr>
          <p:nvPr>
            <p:ph type="body" sz="quarter" idx="34" hasCustomPrompt="1"/>
          </p:nvPr>
        </p:nvSpPr>
        <p:spPr>
          <a:xfrm>
            <a:off x="618748"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2" name="Text Placeholder 8">
            <a:extLst>
              <a:ext uri="{FF2B5EF4-FFF2-40B4-BE49-F238E27FC236}">
                <a16:creationId xmlns:a16="http://schemas.microsoft.com/office/drawing/2014/main" id="{0F125C9E-8F1E-4AEA-9212-F9DA22F160C3}"/>
              </a:ext>
            </a:extLst>
          </p:cNvPr>
          <p:cNvSpPr>
            <a:spLocks noGrp="1"/>
          </p:cNvSpPr>
          <p:nvPr>
            <p:ph type="body" sz="quarter" idx="35" hasCustomPrompt="1"/>
          </p:nvPr>
        </p:nvSpPr>
        <p:spPr>
          <a:xfrm>
            <a:off x="294056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3" name="Text Placeholder 8">
            <a:extLst>
              <a:ext uri="{FF2B5EF4-FFF2-40B4-BE49-F238E27FC236}">
                <a16:creationId xmlns:a16="http://schemas.microsoft.com/office/drawing/2014/main" id="{8C014905-6E32-49B1-B029-DC66C5E16B44}"/>
              </a:ext>
            </a:extLst>
          </p:cNvPr>
          <p:cNvSpPr>
            <a:spLocks noGrp="1"/>
          </p:cNvSpPr>
          <p:nvPr>
            <p:ph type="body" sz="quarter" idx="36" hasCustomPrompt="1"/>
          </p:nvPr>
        </p:nvSpPr>
        <p:spPr>
          <a:xfrm>
            <a:off x="294056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4" name="Text Placeholder 8">
            <a:extLst>
              <a:ext uri="{FF2B5EF4-FFF2-40B4-BE49-F238E27FC236}">
                <a16:creationId xmlns:a16="http://schemas.microsoft.com/office/drawing/2014/main" id="{5DF7D154-5DA0-46FB-BF83-1130C6061205}"/>
              </a:ext>
            </a:extLst>
          </p:cNvPr>
          <p:cNvSpPr>
            <a:spLocks noGrp="1"/>
          </p:cNvSpPr>
          <p:nvPr>
            <p:ph type="body" sz="quarter" idx="37" hasCustomPrompt="1"/>
          </p:nvPr>
        </p:nvSpPr>
        <p:spPr>
          <a:xfrm>
            <a:off x="266727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55" name="Text Placeholder 8">
            <a:extLst>
              <a:ext uri="{FF2B5EF4-FFF2-40B4-BE49-F238E27FC236}">
                <a16:creationId xmlns:a16="http://schemas.microsoft.com/office/drawing/2014/main" id="{63D370B0-F5C4-4120-A34C-C3D42970B575}"/>
              </a:ext>
            </a:extLst>
          </p:cNvPr>
          <p:cNvSpPr>
            <a:spLocks noGrp="1"/>
          </p:cNvSpPr>
          <p:nvPr>
            <p:ph type="body" sz="quarter" idx="38" hasCustomPrompt="1"/>
          </p:nvPr>
        </p:nvSpPr>
        <p:spPr>
          <a:xfrm>
            <a:off x="294056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6" name="Text Placeholder 8">
            <a:extLst>
              <a:ext uri="{FF2B5EF4-FFF2-40B4-BE49-F238E27FC236}">
                <a16:creationId xmlns:a16="http://schemas.microsoft.com/office/drawing/2014/main" id="{C9B40FC2-6152-4B43-9F38-5876CA3BFA37}"/>
              </a:ext>
            </a:extLst>
          </p:cNvPr>
          <p:cNvSpPr>
            <a:spLocks noGrp="1"/>
          </p:cNvSpPr>
          <p:nvPr>
            <p:ph type="body" sz="quarter" idx="39" hasCustomPrompt="1"/>
          </p:nvPr>
        </p:nvSpPr>
        <p:spPr>
          <a:xfrm>
            <a:off x="294056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7" name="Text Placeholder 8">
            <a:extLst>
              <a:ext uri="{FF2B5EF4-FFF2-40B4-BE49-F238E27FC236}">
                <a16:creationId xmlns:a16="http://schemas.microsoft.com/office/drawing/2014/main" id="{62FC250B-2D9F-4439-9DE5-28568953FA02}"/>
              </a:ext>
            </a:extLst>
          </p:cNvPr>
          <p:cNvSpPr>
            <a:spLocks noGrp="1"/>
          </p:cNvSpPr>
          <p:nvPr>
            <p:ph type="body" sz="quarter" idx="40" hasCustomPrompt="1"/>
          </p:nvPr>
        </p:nvSpPr>
        <p:spPr>
          <a:xfrm>
            <a:off x="294056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8" name="Text Placeholder 8">
            <a:extLst>
              <a:ext uri="{FF2B5EF4-FFF2-40B4-BE49-F238E27FC236}">
                <a16:creationId xmlns:a16="http://schemas.microsoft.com/office/drawing/2014/main" id="{FE22E975-7F56-433B-955A-AEFD08B16C88}"/>
              </a:ext>
            </a:extLst>
          </p:cNvPr>
          <p:cNvSpPr>
            <a:spLocks noGrp="1"/>
          </p:cNvSpPr>
          <p:nvPr>
            <p:ph type="body" sz="quarter" idx="41" hasCustomPrompt="1"/>
          </p:nvPr>
        </p:nvSpPr>
        <p:spPr>
          <a:xfrm>
            <a:off x="5262374"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59" name="Text Placeholder 8">
            <a:extLst>
              <a:ext uri="{FF2B5EF4-FFF2-40B4-BE49-F238E27FC236}">
                <a16:creationId xmlns:a16="http://schemas.microsoft.com/office/drawing/2014/main" id="{1B1D088D-51CB-423C-B539-7045EF3EA634}"/>
              </a:ext>
            </a:extLst>
          </p:cNvPr>
          <p:cNvSpPr>
            <a:spLocks noGrp="1"/>
          </p:cNvSpPr>
          <p:nvPr>
            <p:ph type="body" sz="quarter" idx="42" hasCustomPrompt="1"/>
          </p:nvPr>
        </p:nvSpPr>
        <p:spPr>
          <a:xfrm>
            <a:off x="5262374"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0" name="Text Placeholder 8">
            <a:extLst>
              <a:ext uri="{FF2B5EF4-FFF2-40B4-BE49-F238E27FC236}">
                <a16:creationId xmlns:a16="http://schemas.microsoft.com/office/drawing/2014/main" id="{CEB4FAC7-1BCA-497A-B05D-87585DF8ADDE}"/>
              </a:ext>
            </a:extLst>
          </p:cNvPr>
          <p:cNvSpPr>
            <a:spLocks noGrp="1"/>
          </p:cNvSpPr>
          <p:nvPr>
            <p:ph type="body" sz="quarter" idx="43" hasCustomPrompt="1"/>
          </p:nvPr>
        </p:nvSpPr>
        <p:spPr>
          <a:xfrm>
            <a:off x="4989084"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1" name="Text Placeholder 8">
            <a:extLst>
              <a:ext uri="{FF2B5EF4-FFF2-40B4-BE49-F238E27FC236}">
                <a16:creationId xmlns:a16="http://schemas.microsoft.com/office/drawing/2014/main" id="{F0DB9DA3-D101-4E7E-B27E-8803C8753067}"/>
              </a:ext>
            </a:extLst>
          </p:cNvPr>
          <p:cNvSpPr>
            <a:spLocks noGrp="1"/>
          </p:cNvSpPr>
          <p:nvPr>
            <p:ph type="body" sz="quarter" idx="44" hasCustomPrompt="1"/>
          </p:nvPr>
        </p:nvSpPr>
        <p:spPr>
          <a:xfrm>
            <a:off x="5262374"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2" name="Text Placeholder 8">
            <a:extLst>
              <a:ext uri="{FF2B5EF4-FFF2-40B4-BE49-F238E27FC236}">
                <a16:creationId xmlns:a16="http://schemas.microsoft.com/office/drawing/2014/main" id="{62A721C1-FD90-413D-BE32-935076D92EC8}"/>
              </a:ext>
            </a:extLst>
          </p:cNvPr>
          <p:cNvSpPr>
            <a:spLocks noGrp="1"/>
          </p:cNvSpPr>
          <p:nvPr>
            <p:ph type="body" sz="quarter" idx="45" hasCustomPrompt="1"/>
          </p:nvPr>
        </p:nvSpPr>
        <p:spPr>
          <a:xfrm>
            <a:off x="5262374"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3" name="Text Placeholder 8">
            <a:extLst>
              <a:ext uri="{FF2B5EF4-FFF2-40B4-BE49-F238E27FC236}">
                <a16:creationId xmlns:a16="http://schemas.microsoft.com/office/drawing/2014/main" id="{5FB380CE-3398-49CF-B983-2BB34A6BCF20}"/>
              </a:ext>
            </a:extLst>
          </p:cNvPr>
          <p:cNvSpPr>
            <a:spLocks noGrp="1"/>
          </p:cNvSpPr>
          <p:nvPr>
            <p:ph type="body" sz="quarter" idx="46" hasCustomPrompt="1"/>
          </p:nvPr>
        </p:nvSpPr>
        <p:spPr>
          <a:xfrm>
            <a:off x="5262374"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4" name="Text Placeholder 8">
            <a:extLst>
              <a:ext uri="{FF2B5EF4-FFF2-40B4-BE49-F238E27FC236}">
                <a16:creationId xmlns:a16="http://schemas.microsoft.com/office/drawing/2014/main" id="{67EB024D-CD92-4442-9E9B-7176FD3E8696}"/>
              </a:ext>
            </a:extLst>
          </p:cNvPr>
          <p:cNvSpPr>
            <a:spLocks noGrp="1"/>
          </p:cNvSpPr>
          <p:nvPr>
            <p:ph type="body" sz="quarter" idx="47" hasCustomPrompt="1"/>
          </p:nvPr>
        </p:nvSpPr>
        <p:spPr>
          <a:xfrm>
            <a:off x="7584187"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5" name="Text Placeholder 8">
            <a:extLst>
              <a:ext uri="{FF2B5EF4-FFF2-40B4-BE49-F238E27FC236}">
                <a16:creationId xmlns:a16="http://schemas.microsoft.com/office/drawing/2014/main" id="{303A2B01-1ACF-476E-A3C1-817231CA1B56}"/>
              </a:ext>
            </a:extLst>
          </p:cNvPr>
          <p:cNvSpPr>
            <a:spLocks noGrp="1"/>
          </p:cNvSpPr>
          <p:nvPr>
            <p:ph type="body" sz="quarter" idx="48" hasCustomPrompt="1"/>
          </p:nvPr>
        </p:nvSpPr>
        <p:spPr>
          <a:xfrm>
            <a:off x="7584187"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6" name="Text Placeholder 8">
            <a:extLst>
              <a:ext uri="{FF2B5EF4-FFF2-40B4-BE49-F238E27FC236}">
                <a16:creationId xmlns:a16="http://schemas.microsoft.com/office/drawing/2014/main" id="{56CBF29C-4A3C-45AB-A9B6-B75D4B7B96A5}"/>
              </a:ext>
            </a:extLst>
          </p:cNvPr>
          <p:cNvSpPr>
            <a:spLocks noGrp="1"/>
          </p:cNvSpPr>
          <p:nvPr>
            <p:ph type="body" sz="quarter" idx="49" hasCustomPrompt="1"/>
          </p:nvPr>
        </p:nvSpPr>
        <p:spPr>
          <a:xfrm>
            <a:off x="7310897"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67" name="Text Placeholder 8">
            <a:extLst>
              <a:ext uri="{FF2B5EF4-FFF2-40B4-BE49-F238E27FC236}">
                <a16:creationId xmlns:a16="http://schemas.microsoft.com/office/drawing/2014/main" id="{7B15A0F6-40BC-446C-A67F-9053BF859349}"/>
              </a:ext>
            </a:extLst>
          </p:cNvPr>
          <p:cNvSpPr>
            <a:spLocks noGrp="1"/>
          </p:cNvSpPr>
          <p:nvPr>
            <p:ph type="body" sz="quarter" idx="50" hasCustomPrompt="1"/>
          </p:nvPr>
        </p:nvSpPr>
        <p:spPr>
          <a:xfrm>
            <a:off x="7584187"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8" name="Text Placeholder 8">
            <a:extLst>
              <a:ext uri="{FF2B5EF4-FFF2-40B4-BE49-F238E27FC236}">
                <a16:creationId xmlns:a16="http://schemas.microsoft.com/office/drawing/2014/main" id="{56BBFFB0-31A5-448D-8AB9-3B5C35F5A138}"/>
              </a:ext>
            </a:extLst>
          </p:cNvPr>
          <p:cNvSpPr>
            <a:spLocks noGrp="1"/>
          </p:cNvSpPr>
          <p:nvPr>
            <p:ph type="body" sz="quarter" idx="51" hasCustomPrompt="1"/>
          </p:nvPr>
        </p:nvSpPr>
        <p:spPr>
          <a:xfrm>
            <a:off x="7584187"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69" name="Text Placeholder 8">
            <a:extLst>
              <a:ext uri="{FF2B5EF4-FFF2-40B4-BE49-F238E27FC236}">
                <a16:creationId xmlns:a16="http://schemas.microsoft.com/office/drawing/2014/main" id="{38655B6D-3576-4702-A4B6-31176E224A2F}"/>
              </a:ext>
            </a:extLst>
          </p:cNvPr>
          <p:cNvSpPr>
            <a:spLocks noGrp="1"/>
          </p:cNvSpPr>
          <p:nvPr>
            <p:ph type="body" sz="quarter" idx="52" hasCustomPrompt="1"/>
          </p:nvPr>
        </p:nvSpPr>
        <p:spPr>
          <a:xfrm>
            <a:off x="7584187"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0" name="Text Placeholder 8">
            <a:extLst>
              <a:ext uri="{FF2B5EF4-FFF2-40B4-BE49-F238E27FC236}">
                <a16:creationId xmlns:a16="http://schemas.microsoft.com/office/drawing/2014/main" id="{80AC20E9-2630-4957-8CB1-54AA62DA38E5}"/>
              </a:ext>
            </a:extLst>
          </p:cNvPr>
          <p:cNvSpPr>
            <a:spLocks noGrp="1"/>
          </p:cNvSpPr>
          <p:nvPr>
            <p:ph type="body" sz="quarter" idx="53" hasCustomPrompt="1"/>
          </p:nvPr>
        </p:nvSpPr>
        <p:spPr>
          <a:xfrm>
            <a:off x="9930521" y="2763628"/>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1" name="Text Placeholder 8">
            <a:extLst>
              <a:ext uri="{FF2B5EF4-FFF2-40B4-BE49-F238E27FC236}">
                <a16:creationId xmlns:a16="http://schemas.microsoft.com/office/drawing/2014/main" id="{B16395D1-AC3C-40EF-A985-C449ACB4B8FD}"/>
              </a:ext>
            </a:extLst>
          </p:cNvPr>
          <p:cNvSpPr>
            <a:spLocks noGrp="1"/>
          </p:cNvSpPr>
          <p:nvPr>
            <p:ph type="body" sz="quarter" idx="54" hasCustomPrompt="1"/>
          </p:nvPr>
        </p:nvSpPr>
        <p:spPr>
          <a:xfrm>
            <a:off x="9930521" y="3308026"/>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2" name="Text Placeholder 8">
            <a:extLst>
              <a:ext uri="{FF2B5EF4-FFF2-40B4-BE49-F238E27FC236}">
                <a16:creationId xmlns:a16="http://schemas.microsoft.com/office/drawing/2014/main" id="{72A4F081-2F59-49A8-8F4E-F4CDD13EC4E8}"/>
              </a:ext>
            </a:extLst>
          </p:cNvPr>
          <p:cNvSpPr>
            <a:spLocks noGrp="1"/>
          </p:cNvSpPr>
          <p:nvPr>
            <p:ph type="body" sz="quarter" idx="55" hasCustomPrompt="1"/>
          </p:nvPr>
        </p:nvSpPr>
        <p:spPr>
          <a:xfrm>
            <a:off x="9657231" y="1849225"/>
            <a:ext cx="2213831" cy="724293"/>
          </a:xfrm>
          <a:prstGeom prst="roundRect">
            <a:avLst/>
          </a:prstGeom>
          <a:ln>
            <a:solidFill>
              <a:schemeClr val="accent2"/>
            </a:solidFill>
          </a:ln>
        </p:spPr>
        <p:txBody>
          <a:bodyPr anchor="ctr" anchorCtr="0">
            <a:normAutofit/>
          </a:bodyPr>
          <a:lstStyle>
            <a:lvl1pPr marL="0" indent="0" algn="ctr">
              <a:buNone/>
              <a:defRPr sz="3000">
                <a:solidFill>
                  <a:schemeClr val="tx1"/>
                </a:solidFill>
              </a:defRPr>
            </a:lvl1pPr>
          </a:lstStyle>
          <a:p>
            <a:pPr lvl="0"/>
            <a:r>
              <a:rPr lang="en-US" dirty="0"/>
              <a:t>Objective</a:t>
            </a:r>
          </a:p>
        </p:txBody>
      </p:sp>
      <p:sp>
        <p:nvSpPr>
          <p:cNvPr id="33" name="Text Placeholder 8">
            <a:extLst>
              <a:ext uri="{FF2B5EF4-FFF2-40B4-BE49-F238E27FC236}">
                <a16:creationId xmlns:a16="http://schemas.microsoft.com/office/drawing/2014/main" id="{0839627E-CB4B-4D36-9812-475B1E9B9571}"/>
              </a:ext>
            </a:extLst>
          </p:cNvPr>
          <p:cNvSpPr>
            <a:spLocks noGrp="1"/>
          </p:cNvSpPr>
          <p:nvPr>
            <p:ph type="body" sz="quarter" idx="56" hasCustomPrompt="1"/>
          </p:nvPr>
        </p:nvSpPr>
        <p:spPr>
          <a:xfrm>
            <a:off x="9930521" y="3852424"/>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4" name="Text Placeholder 8">
            <a:extLst>
              <a:ext uri="{FF2B5EF4-FFF2-40B4-BE49-F238E27FC236}">
                <a16:creationId xmlns:a16="http://schemas.microsoft.com/office/drawing/2014/main" id="{BB4F870B-C7F7-45E0-B77E-55532957AE1F}"/>
              </a:ext>
            </a:extLst>
          </p:cNvPr>
          <p:cNvSpPr>
            <a:spLocks noGrp="1"/>
          </p:cNvSpPr>
          <p:nvPr>
            <p:ph type="body" sz="quarter" idx="57" hasCustomPrompt="1"/>
          </p:nvPr>
        </p:nvSpPr>
        <p:spPr>
          <a:xfrm>
            <a:off x="9930521" y="4396822"/>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
        <p:nvSpPr>
          <p:cNvPr id="35" name="Text Placeholder 8">
            <a:extLst>
              <a:ext uri="{FF2B5EF4-FFF2-40B4-BE49-F238E27FC236}">
                <a16:creationId xmlns:a16="http://schemas.microsoft.com/office/drawing/2014/main" id="{2BDA3741-4679-4220-9ADD-24C50B4D4C70}"/>
              </a:ext>
            </a:extLst>
          </p:cNvPr>
          <p:cNvSpPr>
            <a:spLocks noGrp="1"/>
          </p:cNvSpPr>
          <p:nvPr>
            <p:ph type="body" sz="quarter" idx="58" hasCustomPrompt="1"/>
          </p:nvPr>
        </p:nvSpPr>
        <p:spPr>
          <a:xfrm>
            <a:off x="9930521" y="4941221"/>
            <a:ext cx="1940541" cy="430212"/>
          </a:xfrm>
          <a:prstGeom prst="roundRect">
            <a:avLst/>
          </a:prstGeom>
          <a:ln>
            <a:solidFill>
              <a:schemeClr val="accent2"/>
            </a:solidFill>
          </a:ln>
        </p:spPr>
        <p:txBody>
          <a:bodyPr anchor="ctr" anchorCtr="0">
            <a:normAutofit/>
          </a:bodyPr>
          <a:lstStyle>
            <a:lvl1pPr marL="0" indent="0" algn="ctr">
              <a:buNone/>
              <a:defRPr sz="1400">
                <a:solidFill>
                  <a:schemeClr val="tx1"/>
                </a:solidFill>
              </a:defRPr>
            </a:lvl1pPr>
          </a:lstStyle>
          <a:p>
            <a:pPr lvl="0"/>
            <a:r>
              <a:rPr lang="en-US" dirty="0"/>
              <a:t>Sub point</a:t>
            </a:r>
          </a:p>
        </p:txBody>
      </p:sp>
    </p:spTree>
    <p:extLst>
      <p:ext uri="{BB962C8B-B14F-4D97-AF65-F5344CB8AC3E}">
        <p14:creationId xmlns:p14="http://schemas.microsoft.com/office/powerpoint/2010/main" val="275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chnical Appendix">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7" name="Shape 1164">
            <a:extLst>
              <a:ext uri="{FF2B5EF4-FFF2-40B4-BE49-F238E27FC236}">
                <a16:creationId xmlns:a16="http://schemas.microsoft.com/office/drawing/2014/main" id="{EDD0DAFE-FA9B-4FD6-A68F-6DC1768FD838}"/>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Title 1">
            <a:extLst>
              <a:ext uri="{FF2B5EF4-FFF2-40B4-BE49-F238E27FC236}">
                <a16:creationId xmlns:a16="http://schemas.microsoft.com/office/drawing/2014/main" id="{4FA640F1-DB6F-4748-BCA7-BD5CF821447C}"/>
              </a:ext>
            </a:extLst>
          </p:cNvPr>
          <p:cNvSpPr>
            <a:spLocks noGrp="1"/>
          </p:cNvSpPr>
          <p:nvPr>
            <p:ph type="title"/>
          </p:nvPr>
        </p:nvSpPr>
        <p:spPr>
          <a:xfrm>
            <a:off x="334963" y="828475"/>
            <a:ext cx="11053761"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8" name="Text Placeholder 15">
            <a:extLst>
              <a:ext uri="{FF2B5EF4-FFF2-40B4-BE49-F238E27FC236}">
                <a16:creationId xmlns:a16="http://schemas.microsoft.com/office/drawing/2014/main" id="{1C1424D3-AAB0-4D9B-8CD3-528D2238AF45}"/>
              </a:ext>
            </a:extLst>
          </p:cNvPr>
          <p:cNvSpPr>
            <a:spLocks noGrp="1"/>
          </p:cNvSpPr>
          <p:nvPr>
            <p:ph type="body" sz="quarter" idx="11" hasCustomPrompt="1"/>
          </p:nvPr>
        </p:nvSpPr>
        <p:spPr>
          <a:xfrm>
            <a:off x="334963" y="180789"/>
            <a:ext cx="11053779"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1" name="Text Placeholder 20">
            <a:extLst>
              <a:ext uri="{FF2B5EF4-FFF2-40B4-BE49-F238E27FC236}">
                <a16:creationId xmlns:a16="http://schemas.microsoft.com/office/drawing/2014/main" id="{DE48DAB3-EA5E-406A-A36C-E9D17D543B01}"/>
              </a:ext>
            </a:extLst>
          </p:cNvPr>
          <p:cNvSpPr>
            <a:spLocks noGrp="1"/>
          </p:cNvSpPr>
          <p:nvPr>
            <p:ph type="body" sz="quarter" idx="18"/>
          </p:nvPr>
        </p:nvSpPr>
        <p:spPr>
          <a:xfrm>
            <a:off x="334962" y="1773238"/>
            <a:ext cx="11053761" cy="4140200"/>
          </a:xfrm>
        </p:spPr>
        <p:txBody>
          <a:bodyPr>
            <a:normAutofit/>
          </a:bodyPr>
          <a:lstStyle>
            <a:lvl1pPr marL="0" indent="0">
              <a:spcBef>
                <a:spcPts val="800"/>
              </a:spcBef>
              <a:buNone/>
              <a:defRPr sz="1200">
                <a:solidFill>
                  <a:schemeClr val="tx1"/>
                </a:solidFill>
              </a:defRPr>
            </a:lvl1pPr>
            <a:lvl2pPr marL="179388" indent="-179388">
              <a:spcBef>
                <a:spcPts val="0"/>
              </a:spcBef>
              <a:spcAft>
                <a:spcPts val="600"/>
              </a:spcAft>
              <a:buFont typeface="Arial" panose="020B0604020202020204" pitchFamily="34" charset="0"/>
              <a:buChar char="•"/>
              <a:defRPr sz="1200">
                <a:solidFill>
                  <a:schemeClr val="tx1"/>
                </a:solidFill>
              </a:defRPr>
            </a:lvl2pPr>
            <a:lvl3pPr marL="358775" indent="-179388">
              <a:spcBef>
                <a:spcPts val="0"/>
              </a:spcBef>
              <a:spcAft>
                <a:spcPts val="600"/>
              </a:spcAft>
              <a:defRPr sz="1200">
                <a:solidFill>
                  <a:schemeClr val="tx1"/>
                </a:solidFill>
              </a:defRPr>
            </a:lvl3pPr>
            <a:lvl4pPr marL="358775" indent="-179388">
              <a:defRPr sz="1200"/>
            </a:lvl4pPr>
            <a:lvl5pPr marL="358775" indent="-179388">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48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p:txBody>
          <a:bodyPr/>
          <a:lstStyle>
            <a:lvl1pPr>
              <a:defRPr>
                <a:solidFill>
                  <a:schemeClr val="tx1"/>
                </a:solidFill>
              </a:defRPr>
            </a:lvl1pPr>
          </a:lstStyle>
          <a:p>
            <a:fld id="{3CF2D5F0-42C9-44CC-9D46-F1CEB28D430F}" type="slidenum">
              <a:rPr lang="en-GB" smtClean="0"/>
              <a:pPr/>
              <a:t>‹#›</a:t>
            </a:fld>
            <a:endParaRPr lang="en-GB" dirty="0"/>
          </a:p>
        </p:txBody>
      </p:sp>
      <p:sp>
        <p:nvSpPr>
          <p:cNvPr id="10" name="Text Placeholder 15">
            <a:extLst>
              <a:ext uri="{FF2B5EF4-FFF2-40B4-BE49-F238E27FC236}">
                <a16:creationId xmlns:a16="http://schemas.microsoft.com/office/drawing/2014/main" id="{92D1609D-7758-40DF-80EF-992AD510CACA}"/>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Thank</a:t>
            </a:r>
          </a:p>
        </p:txBody>
      </p:sp>
      <p:sp>
        <p:nvSpPr>
          <p:cNvPr id="13" name="Title 1">
            <a:extLst>
              <a:ext uri="{FF2B5EF4-FFF2-40B4-BE49-F238E27FC236}">
                <a16:creationId xmlns:a16="http://schemas.microsoft.com/office/drawing/2014/main" id="{A3FB55F1-292B-4A81-B7F8-A65CD2FCD443}"/>
              </a:ext>
            </a:extLst>
          </p:cNvPr>
          <p:cNvSpPr>
            <a:spLocks noGrp="1"/>
          </p:cNvSpPr>
          <p:nvPr>
            <p:ph type="title" hasCustomPrompt="1"/>
          </p:nvPr>
        </p:nvSpPr>
        <p:spPr>
          <a:xfrm>
            <a:off x="334963" y="828475"/>
            <a:ext cx="4356083" cy="653022"/>
          </a:xfrm>
        </p:spPr>
        <p:txBody>
          <a:bodyPr lIns="72000" tIns="0" bIns="0"/>
          <a:lstStyle>
            <a:lvl1pPr>
              <a:defRPr>
                <a:solidFill>
                  <a:schemeClr val="tx1"/>
                </a:solidFill>
              </a:defRPr>
            </a:lvl1pPr>
          </a:lstStyle>
          <a:p>
            <a:r>
              <a:rPr lang="en-US" dirty="0"/>
              <a:t>You</a:t>
            </a:r>
            <a:endParaRPr lang="en-GB" dirty="0"/>
          </a:p>
        </p:txBody>
      </p:sp>
      <p:sp>
        <p:nvSpPr>
          <p:cNvPr id="14" name="Shape 1164">
            <a:extLst>
              <a:ext uri="{FF2B5EF4-FFF2-40B4-BE49-F238E27FC236}">
                <a16:creationId xmlns:a16="http://schemas.microsoft.com/office/drawing/2014/main" id="{C8D4B34F-2F5D-4FD1-94FF-74F08A0F7E3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9" name="Text Placeholder 8">
            <a:extLst>
              <a:ext uri="{FF2B5EF4-FFF2-40B4-BE49-F238E27FC236}">
                <a16:creationId xmlns:a16="http://schemas.microsoft.com/office/drawing/2014/main" id="{C88A7A83-EB77-4F82-AD76-7A4AB0CE8965}"/>
              </a:ext>
            </a:extLst>
          </p:cNvPr>
          <p:cNvSpPr>
            <a:spLocks noGrp="1"/>
          </p:cNvSpPr>
          <p:nvPr>
            <p:ph type="body" sz="quarter" idx="31" hasCustomPrompt="1"/>
          </p:nvPr>
        </p:nvSpPr>
        <p:spPr>
          <a:xfrm>
            <a:off x="334963" y="1849225"/>
            <a:ext cx="4608512" cy="724293"/>
          </a:xfrm>
          <a:prstGeom prst="roundRect">
            <a:avLst>
              <a:gd name="adj" fmla="val 0"/>
            </a:avLst>
          </a:prstGeom>
          <a:ln>
            <a:noFill/>
          </a:ln>
        </p:spPr>
        <p:txBody>
          <a:bodyPr lIns="0" anchor="ctr" anchorCtr="0">
            <a:noAutofit/>
          </a:bodyPr>
          <a:lstStyle>
            <a:lvl1pPr marL="0" indent="0" algn="l">
              <a:buNone/>
              <a:defRPr sz="3000">
                <a:solidFill>
                  <a:schemeClr val="tx1"/>
                </a:solidFill>
              </a:defRPr>
            </a:lvl1pPr>
          </a:lstStyle>
          <a:p>
            <a:pPr lvl="0"/>
            <a:r>
              <a:rPr lang="en-US" dirty="0"/>
              <a:t>Contact</a:t>
            </a:r>
          </a:p>
        </p:txBody>
      </p:sp>
      <p:sp>
        <p:nvSpPr>
          <p:cNvPr id="11" name="Text Placeholder 8">
            <a:extLst>
              <a:ext uri="{FF2B5EF4-FFF2-40B4-BE49-F238E27FC236}">
                <a16:creationId xmlns:a16="http://schemas.microsoft.com/office/drawing/2014/main" id="{D0D41DF7-0259-46E9-89E9-C0C9B63AFEB3}"/>
              </a:ext>
            </a:extLst>
          </p:cNvPr>
          <p:cNvSpPr>
            <a:spLocks noGrp="1"/>
          </p:cNvSpPr>
          <p:nvPr>
            <p:ph type="body" sz="quarter" idx="32" hasCustomPrompt="1"/>
          </p:nvPr>
        </p:nvSpPr>
        <p:spPr>
          <a:xfrm>
            <a:off x="334963" y="2857894"/>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2" name="Text Placeholder 8">
            <a:extLst>
              <a:ext uri="{FF2B5EF4-FFF2-40B4-BE49-F238E27FC236}">
                <a16:creationId xmlns:a16="http://schemas.microsoft.com/office/drawing/2014/main" id="{F85406AD-D908-4D9A-BA0A-6061D23C9E08}"/>
              </a:ext>
            </a:extLst>
          </p:cNvPr>
          <p:cNvSpPr>
            <a:spLocks noGrp="1"/>
          </p:cNvSpPr>
          <p:nvPr>
            <p:ph type="body" sz="quarter" idx="33" hasCustomPrompt="1"/>
          </p:nvPr>
        </p:nvSpPr>
        <p:spPr>
          <a:xfrm>
            <a:off x="334963" y="3187832"/>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17" name="Text Placeholder 8">
            <a:extLst>
              <a:ext uri="{FF2B5EF4-FFF2-40B4-BE49-F238E27FC236}">
                <a16:creationId xmlns:a16="http://schemas.microsoft.com/office/drawing/2014/main" id="{78BD595C-E605-4EF1-944D-F917626BED0F}"/>
              </a:ext>
            </a:extLst>
          </p:cNvPr>
          <p:cNvSpPr>
            <a:spLocks noGrp="1"/>
          </p:cNvSpPr>
          <p:nvPr>
            <p:ph type="body" sz="quarter" idx="34" hasCustomPrompt="1"/>
          </p:nvPr>
        </p:nvSpPr>
        <p:spPr>
          <a:xfrm>
            <a:off x="334963" y="3979685"/>
            <a:ext cx="4608512" cy="290660"/>
          </a:xfrm>
          <a:prstGeom prst="roundRect">
            <a:avLst>
              <a:gd name="adj" fmla="val 0"/>
            </a:avLst>
          </a:prstGeom>
          <a:ln>
            <a:noFill/>
          </a:ln>
        </p:spPr>
        <p:txBody>
          <a:bodyPr lIns="0" anchor="ctr" anchorCtr="0">
            <a:noAutofit/>
          </a:bodyPr>
          <a:lstStyle>
            <a:lvl1pPr marL="0" indent="0" algn="l">
              <a:buNone/>
              <a:defRPr sz="1800" b="1">
                <a:solidFill>
                  <a:schemeClr val="tx1"/>
                </a:solidFill>
              </a:defRPr>
            </a:lvl1pPr>
          </a:lstStyle>
          <a:p>
            <a:pPr lvl="0"/>
            <a:r>
              <a:rPr lang="en-US" dirty="0"/>
              <a:t>Contact name</a:t>
            </a:r>
          </a:p>
        </p:txBody>
      </p:sp>
      <p:sp>
        <p:nvSpPr>
          <p:cNvPr id="18" name="Text Placeholder 8">
            <a:extLst>
              <a:ext uri="{FF2B5EF4-FFF2-40B4-BE49-F238E27FC236}">
                <a16:creationId xmlns:a16="http://schemas.microsoft.com/office/drawing/2014/main" id="{5DEE3D86-E1F8-487A-BB50-436D0D1A30B0}"/>
              </a:ext>
            </a:extLst>
          </p:cNvPr>
          <p:cNvSpPr>
            <a:spLocks noGrp="1"/>
          </p:cNvSpPr>
          <p:nvPr>
            <p:ph type="body" sz="quarter" idx="35" hasCustomPrompt="1"/>
          </p:nvPr>
        </p:nvSpPr>
        <p:spPr>
          <a:xfrm>
            <a:off x="334963" y="4309623"/>
            <a:ext cx="4608512" cy="290660"/>
          </a:xfrm>
          <a:prstGeom prst="roundRect">
            <a:avLst>
              <a:gd name="adj" fmla="val 0"/>
            </a:avLst>
          </a:prstGeom>
          <a:ln>
            <a:noFill/>
          </a:ln>
        </p:spPr>
        <p:txBody>
          <a:bodyPr lIns="0" anchor="ctr" anchorCtr="0">
            <a:noAutofit/>
          </a:bodyPr>
          <a:lstStyle>
            <a:lvl1pPr marL="0" indent="0" algn="l">
              <a:buNone/>
              <a:defRPr sz="1600">
                <a:solidFill>
                  <a:schemeClr val="tx1"/>
                </a:solidFill>
              </a:defRPr>
            </a:lvl1pPr>
          </a:lstStyle>
          <a:p>
            <a:pPr lvl="0"/>
            <a:r>
              <a:rPr lang="en-US" dirty="0"/>
              <a:t>Contact email</a:t>
            </a:r>
          </a:p>
        </p:txBody>
      </p:sp>
      <p:sp>
        <p:nvSpPr>
          <p:cNvPr id="2" name="Rectangle 1">
            <a:extLst>
              <a:ext uri="{FF2B5EF4-FFF2-40B4-BE49-F238E27FC236}">
                <a16:creationId xmlns:a16="http://schemas.microsoft.com/office/drawing/2014/main" id="{3B15FBC7-328D-45ED-BCC7-40C2F6C590B0}"/>
              </a:ext>
            </a:extLst>
          </p:cNvPr>
          <p:cNvSpPr/>
          <p:nvPr userDrawn="1"/>
        </p:nvSpPr>
        <p:spPr>
          <a:xfrm>
            <a:off x="5461950" y="2829613"/>
            <a:ext cx="5926775" cy="1877437"/>
          </a:xfrm>
          <a:prstGeom prst="rect">
            <a:avLst/>
          </a:prstGeom>
        </p:spPr>
        <p:txBody>
          <a:bodyPr wrap="square" lIns="0">
            <a:spAutoFit/>
          </a:bodyPr>
          <a:lstStyle/>
          <a:p>
            <a:r>
              <a:rPr lang="en-GB" sz="1600" b="1" dirty="0">
                <a:solidFill>
                  <a:schemeClr val="tx1"/>
                </a:solidFill>
                <a:latin typeface="Calibri" panose="020F0502020204030204" pitchFamily="34" charset="0"/>
              </a:rPr>
              <a:t>Progressive Partnership </a:t>
            </a:r>
            <a:br>
              <a:rPr lang="en-GB" sz="1600" b="1"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Q Court, 3 Quality Street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Edinburgh,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EH4 5BP </a:t>
            </a:r>
          </a:p>
          <a:p>
            <a:r>
              <a:rPr lang="en-GB" sz="1000" dirty="0">
                <a:solidFill>
                  <a:schemeClr val="tx1"/>
                </a:solidFill>
                <a:latin typeface="Calibri" panose="020F0502020204030204" pitchFamily="34" charset="0"/>
              </a:rPr>
              <a:t/>
            </a:r>
            <a:br>
              <a:rPr lang="en-GB" sz="10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0131 316 1900 </a:t>
            </a:r>
          </a:p>
          <a:p>
            <a:endParaRPr lang="en-GB" sz="10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hlinkClick r:id="rId2"/>
              </a:rPr>
              <a:t>info@progressivepartnership.co.uk</a:t>
            </a:r>
            <a:endParaRPr lang="en-US" sz="1600" dirty="0">
              <a:solidFill>
                <a:schemeClr val="tx1"/>
              </a:solidFill>
            </a:endParaRPr>
          </a:p>
        </p:txBody>
      </p:sp>
    </p:spTree>
    <p:extLst>
      <p:ext uri="{BB962C8B-B14F-4D97-AF65-F5344CB8AC3E}">
        <p14:creationId xmlns:p14="http://schemas.microsoft.com/office/powerpoint/2010/main" val="29114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1930" userDrawn="1">
          <p15:clr>
            <a:srgbClr val="FBAE40"/>
          </p15:clr>
        </p15:guide>
        <p15:guide id="8" orient="horz" pos="263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7AFF-02C7-42D3-B4B6-C43CABB00129}"/>
              </a:ext>
            </a:extLst>
          </p:cNvPr>
          <p:cNvSpPr>
            <a:spLocks noGrp="1"/>
          </p:cNvSpPr>
          <p:nvPr>
            <p:ph type="ctrTitle"/>
          </p:nvPr>
        </p:nvSpPr>
        <p:spPr>
          <a:xfrm>
            <a:off x="392865" y="2217927"/>
            <a:ext cx="8366958" cy="1525603"/>
          </a:xfrm>
        </p:spPr>
        <p:txBody>
          <a:bodyPr tIns="0" bIns="0" anchor="ctr" anchorCtr="0">
            <a:noAutofit/>
          </a:bodyPr>
          <a:lstStyle>
            <a:lvl1pPr algn="l">
              <a:defRPr sz="4400">
                <a:solidFill>
                  <a:schemeClr val="tx1"/>
                </a:solidFill>
              </a:defRPr>
            </a:lvl1pPr>
          </a:lstStyle>
          <a:p>
            <a:r>
              <a:rPr lang="en-US"/>
              <a:t>Click to edit Master title style</a:t>
            </a:r>
            <a:endParaRPr lang="en-GB" dirty="0"/>
          </a:p>
        </p:txBody>
      </p:sp>
      <p:sp>
        <p:nvSpPr>
          <p:cNvPr id="12" name="Shape 1164">
            <a:extLst>
              <a:ext uri="{FF2B5EF4-FFF2-40B4-BE49-F238E27FC236}">
                <a16:creationId xmlns:a16="http://schemas.microsoft.com/office/drawing/2014/main" id="{D1AE36B1-5D41-4B9E-826A-D73D8447567F}"/>
              </a:ext>
            </a:extLst>
          </p:cNvPr>
          <p:cNvSpPr/>
          <p:nvPr userDrawn="1"/>
        </p:nvSpPr>
        <p:spPr>
          <a:xfrm flipH="1">
            <a:off x="392865" y="2226734"/>
            <a:ext cx="0" cy="1525603"/>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7" name="Picture Placeholder 6">
            <a:extLst>
              <a:ext uri="{FF2B5EF4-FFF2-40B4-BE49-F238E27FC236}">
                <a16:creationId xmlns:a16="http://schemas.microsoft.com/office/drawing/2014/main" id="{865931DE-F18A-497F-BF1E-D8BFC20042D1}"/>
              </a:ext>
            </a:extLst>
          </p:cNvPr>
          <p:cNvSpPr>
            <a:spLocks noGrp="1"/>
          </p:cNvSpPr>
          <p:nvPr>
            <p:ph type="pic" sz="quarter" idx="13" hasCustomPrompt="1"/>
          </p:nvPr>
        </p:nvSpPr>
        <p:spPr>
          <a:xfrm>
            <a:off x="371473" y="782425"/>
            <a:ext cx="1163563" cy="1161936"/>
          </a:xfrm>
          <a:prstGeom prst="ellipse">
            <a:avLst/>
          </a:prstGeom>
          <a:solidFill>
            <a:schemeClr val="accent1"/>
          </a:solidFill>
          <a:ln>
            <a:solidFill>
              <a:schemeClr val="accent1"/>
            </a:solidFill>
          </a:ln>
        </p:spPr>
        <p:txBody>
          <a:bodyPr anchor="ctr" anchorCtr="0">
            <a:noAutofit/>
          </a:bodyPr>
          <a:lstStyle>
            <a:lvl1pPr marL="0" indent="0" algn="ctr">
              <a:buNone/>
              <a:defRPr sz="1400">
                <a:solidFill>
                  <a:schemeClr val="tx1"/>
                </a:solidFill>
              </a:defRPr>
            </a:lvl1pPr>
          </a:lstStyle>
          <a:p>
            <a:r>
              <a:rPr lang="en-US" dirty="0"/>
              <a:t>Icon</a:t>
            </a:r>
          </a:p>
        </p:txBody>
      </p:sp>
      <p:sp>
        <p:nvSpPr>
          <p:cNvPr id="10" name="Slide Number Placeholder 5">
            <a:extLst>
              <a:ext uri="{FF2B5EF4-FFF2-40B4-BE49-F238E27FC236}">
                <a16:creationId xmlns:a16="http://schemas.microsoft.com/office/drawing/2014/main" id="{036C57A2-6C24-4492-B2C2-71EC9270530B}"/>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pic>
        <p:nvPicPr>
          <p:cNvPr id="8" name="Picture 7">
            <a:extLst>
              <a:ext uri="{FF2B5EF4-FFF2-40B4-BE49-F238E27FC236}">
                <a16:creationId xmlns:a16="http://schemas.microsoft.com/office/drawing/2014/main" id="{0A61BA11-2A26-4A14-BC2E-8D0CBF34D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Tree>
    <p:extLst>
      <p:ext uri="{BB962C8B-B14F-4D97-AF65-F5344CB8AC3E}">
        <p14:creationId xmlns:p14="http://schemas.microsoft.com/office/powerpoint/2010/main" val="3548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userDrawn="1">
          <p15:clr>
            <a:srgbClr val="FBAE40"/>
          </p15:clr>
        </p15:guide>
        <p15:guide id="2" orient="horz" pos="1956">
          <p15:clr>
            <a:srgbClr val="FBAE40"/>
          </p15:clr>
        </p15:guide>
        <p15:guide id="3" orient="horz" pos="2001">
          <p15:clr>
            <a:srgbClr val="FBAE40"/>
          </p15:clr>
        </p15:guide>
        <p15:guide id="4" orient="horz" pos="2364">
          <p15:clr>
            <a:srgbClr val="FBAE40"/>
          </p15:clr>
        </p15:guide>
        <p15:guide id="5" orient="horz" pos="2409">
          <p15:clr>
            <a:srgbClr val="FBAE40"/>
          </p15:clr>
        </p15:guide>
        <p15:guide id="6" orient="horz" pos="2727">
          <p15:clr>
            <a:srgbClr val="FBAE40"/>
          </p15:clr>
        </p15:guide>
        <p15:guide id="7" pos="55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4983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6" name="Text Placeholder 3">
            <a:extLst>
              <a:ext uri="{FF2B5EF4-FFF2-40B4-BE49-F238E27FC236}">
                <a16:creationId xmlns:a16="http://schemas.microsoft.com/office/drawing/2014/main" id="{1B6B5E03-0DE4-47DE-AADA-448A62CFAD11}"/>
              </a:ext>
            </a:extLst>
          </p:cNvPr>
          <p:cNvSpPr>
            <a:spLocks noGrp="1"/>
          </p:cNvSpPr>
          <p:nvPr>
            <p:ph type="body" sz="quarter" idx="15"/>
          </p:nvPr>
        </p:nvSpPr>
        <p:spPr>
          <a:xfrm>
            <a:off x="4878727" y="1808000"/>
            <a:ext cx="2434546" cy="783160"/>
          </a:xfrm>
          <a:solidFill>
            <a:schemeClr val="accent1"/>
          </a:solidFill>
        </p:spPr>
        <p:txBody>
          <a:bodyPr anchor="ctr" anchorCtr="0">
            <a:normAutofit/>
          </a:bodyPr>
          <a:lstStyle>
            <a:lvl1pPr marL="0" indent="0" algn="ctr">
              <a:buNone/>
              <a:defRPr sz="1800" b="1" i="1">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7" name="Text Placeholder 3">
            <a:extLst>
              <a:ext uri="{FF2B5EF4-FFF2-40B4-BE49-F238E27FC236}">
                <a16:creationId xmlns:a16="http://schemas.microsoft.com/office/drawing/2014/main" id="{C3C4298C-40AC-4CF3-981E-A18D6557F7AC}"/>
              </a:ext>
            </a:extLst>
          </p:cNvPr>
          <p:cNvSpPr>
            <a:spLocks noGrp="1"/>
          </p:cNvSpPr>
          <p:nvPr>
            <p:ph type="body" sz="quarter" idx="16"/>
          </p:nvPr>
        </p:nvSpPr>
        <p:spPr>
          <a:xfrm>
            <a:off x="1050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5" name="Text Placeholder 3">
            <a:extLst>
              <a:ext uri="{FF2B5EF4-FFF2-40B4-BE49-F238E27FC236}">
                <a16:creationId xmlns:a16="http://schemas.microsoft.com/office/drawing/2014/main" id="{AD55EEB5-4707-49DF-B76F-2D049DE62236}"/>
              </a:ext>
            </a:extLst>
          </p:cNvPr>
          <p:cNvSpPr>
            <a:spLocks noGrp="1"/>
          </p:cNvSpPr>
          <p:nvPr>
            <p:ph type="body" sz="quarter" idx="17"/>
          </p:nvPr>
        </p:nvSpPr>
        <p:spPr>
          <a:xfrm>
            <a:off x="3717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6" name="Text Placeholder 3">
            <a:extLst>
              <a:ext uri="{FF2B5EF4-FFF2-40B4-BE49-F238E27FC236}">
                <a16:creationId xmlns:a16="http://schemas.microsoft.com/office/drawing/2014/main" id="{0E5BEC11-092B-46C9-9E1A-CCA8E1B7A319}"/>
              </a:ext>
            </a:extLst>
          </p:cNvPr>
          <p:cNvSpPr>
            <a:spLocks noGrp="1"/>
          </p:cNvSpPr>
          <p:nvPr>
            <p:ph type="body" sz="quarter" idx="18"/>
          </p:nvPr>
        </p:nvSpPr>
        <p:spPr>
          <a:xfrm>
            <a:off x="6384925" y="3078161"/>
            <a:ext cx="2349111" cy="744539"/>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7" name="Text Placeholder 3">
            <a:extLst>
              <a:ext uri="{FF2B5EF4-FFF2-40B4-BE49-F238E27FC236}">
                <a16:creationId xmlns:a16="http://schemas.microsoft.com/office/drawing/2014/main" id="{D6A8B98F-F133-4833-9870-8DE7D7A78DD3}"/>
              </a:ext>
            </a:extLst>
          </p:cNvPr>
          <p:cNvSpPr>
            <a:spLocks noGrp="1"/>
          </p:cNvSpPr>
          <p:nvPr>
            <p:ph type="body" sz="quarter" idx="19"/>
          </p:nvPr>
        </p:nvSpPr>
        <p:spPr>
          <a:xfrm>
            <a:off x="9051925" y="3078161"/>
            <a:ext cx="2349111" cy="744539"/>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bg1"/>
                </a:solidFill>
                <a:latin typeface="Calibri" panose="020F0502020204030204" pitchFamily="34" charset="0"/>
              </a:defRPr>
            </a:lvl1pPr>
          </a:lstStyle>
          <a:p>
            <a:pPr marL="0" lvl="0" algn="ctr">
              <a:lnSpc>
                <a:spcPct val="80000"/>
              </a:lnSpc>
            </a:pPr>
            <a:r>
              <a:rPr lang="en-US"/>
              <a:t>Click to edit Master text styles</a:t>
            </a:r>
          </a:p>
        </p:txBody>
      </p:sp>
      <p:sp>
        <p:nvSpPr>
          <p:cNvPr id="38" name="Text Placeholder 3">
            <a:extLst>
              <a:ext uri="{FF2B5EF4-FFF2-40B4-BE49-F238E27FC236}">
                <a16:creationId xmlns:a16="http://schemas.microsoft.com/office/drawing/2014/main" id="{41DADAEC-D12F-4992-94C9-EC0473715E7F}"/>
              </a:ext>
            </a:extLst>
          </p:cNvPr>
          <p:cNvSpPr>
            <a:spLocks noGrp="1"/>
          </p:cNvSpPr>
          <p:nvPr>
            <p:ph type="body" sz="quarter" idx="20"/>
          </p:nvPr>
        </p:nvSpPr>
        <p:spPr>
          <a:xfrm>
            <a:off x="4286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39" name="Text Placeholder 3">
            <a:extLst>
              <a:ext uri="{FF2B5EF4-FFF2-40B4-BE49-F238E27FC236}">
                <a16:creationId xmlns:a16="http://schemas.microsoft.com/office/drawing/2014/main" id="{09E4AB13-2331-4206-A004-7FE030351ABC}"/>
              </a:ext>
            </a:extLst>
          </p:cNvPr>
          <p:cNvSpPr>
            <a:spLocks noGrp="1"/>
          </p:cNvSpPr>
          <p:nvPr>
            <p:ph type="body" sz="quarter" idx="21"/>
          </p:nvPr>
        </p:nvSpPr>
        <p:spPr>
          <a:xfrm>
            <a:off x="2282825" y="4170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0" name="Text Placeholder 3">
            <a:extLst>
              <a:ext uri="{FF2B5EF4-FFF2-40B4-BE49-F238E27FC236}">
                <a16:creationId xmlns:a16="http://schemas.microsoft.com/office/drawing/2014/main" id="{FBBEC0C4-BC61-4BB5-A400-4FE5B18C2237}"/>
              </a:ext>
            </a:extLst>
          </p:cNvPr>
          <p:cNvSpPr>
            <a:spLocks noGrp="1"/>
          </p:cNvSpPr>
          <p:nvPr>
            <p:ph type="body" sz="quarter" idx="22"/>
          </p:nvPr>
        </p:nvSpPr>
        <p:spPr>
          <a:xfrm>
            <a:off x="4286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1" name="Text Placeholder 3">
            <a:extLst>
              <a:ext uri="{FF2B5EF4-FFF2-40B4-BE49-F238E27FC236}">
                <a16:creationId xmlns:a16="http://schemas.microsoft.com/office/drawing/2014/main" id="{813888E9-B1CF-49BC-806F-6257E5A13617}"/>
              </a:ext>
            </a:extLst>
          </p:cNvPr>
          <p:cNvSpPr>
            <a:spLocks noGrp="1"/>
          </p:cNvSpPr>
          <p:nvPr>
            <p:ph type="body" sz="quarter" idx="23"/>
          </p:nvPr>
        </p:nvSpPr>
        <p:spPr>
          <a:xfrm>
            <a:off x="2282825" y="46466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2" name="Text Placeholder 3">
            <a:extLst>
              <a:ext uri="{FF2B5EF4-FFF2-40B4-BE49-F238E27FC236}">
                <a16:creationId xmlns:a16="http://schemas.microsoft.com/office/drawing/2014/main" id="{7B49EAB0-221D-4A97-82ED-A07C9FAAF43A}"/>
              </a:ext>
            </a:extLst>
          </p:cNvPr>
          <p:cNvSpPr>
            <a:spLocks noGrp="1"/>
          </p:cNvSpPr>
          <p:nvPr>
            <p:ph type="body" sz="quarter" idx="24"/>
          </p:nvPr>
        </p:nvSpPr>
        <p:spPr>
          <a:xfrm>
            <a:off x="4286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3" name="Text Placeholder 3">
            <a:extLst>
              <a:ext uri="{FF2B5EF4-FFF2-40B4-BE49-F238E27FC236}">
                <a16:creationId xmlns:a16="http://schemas.microsoft.com/office/drawing/2014/main" id="{243FEC88-14A9-4D69-B572-053F0FFF1D82}"/>
              </a:ext>
            </a:extLst>
          </p:cNvPr>
          <p:cNvSpPr>
            <a:spLocks noGrp="1"/>
          </p:cNvSpPr>
          <p:nvPr>
            <p:ph type="body" sz="quarter" idx="25"/>
          </p:nvPr>
        </p:nvSpPr>
        <p:spPr>
          <a:xfrm>
            <a:off x="2282825" y="51228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4" name="Text Placeholder 3">
            <a:extLst>
              <a:ext uri="{FF2B5EF4-FFF2-40B4-BE49-F238E27FC236}">
                <a16:creationId xmlns:a16="http://schemas.microsoft.com/office/drawing/2014/main" id="{139C8642-5863-4363-AC16-D7C506736573}"/>
              </a:ext>
            </a:extLst>
          </p:cNvPr>
          <p:cNvSpPr>
            <a:spLocks noGrp="1"/>
          </p:cNvSpPr>
          <p:nvPr>
            <p:ph type="body" sz="quarter" idx="26"/>
          </p:nvPr>
        </p:nvSpPr>
        <p:spPr>
          <a:xfrm>
            <a:off x="4286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5" name="Text Placeholder 3">
            <a:extLst>
              <a:ext uri="{FF2B5EF4-FFF2-40B4-BE49-F238E27FC236}">
                <a16:creationId xmlns:a16="http://schemas.microsoft.com/office/drawing/2014/main" id="{8657389A-7C58-499D-9A9B-ED1B30DDAC85}"/>
              </a:ext>
            </a:extLst>
          </p:cNvPr>
          <p:cNvSpPr>
            <a:spLocks noGrp="1"/>
          </p:cNvSpPr>
          <p:nvPr>
            <p:ph type="body" sz="quarter" idx="27"/>
          </p:nvPr>
        </p:nvSpPr>
        <p:spPr>
          <a:xfrm>
            <a:off x="2282825" y="559911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6" name="Text Placeholder 3">
            <a:extLst>
              <a:ext uri="{FF2B5EF4-FFF2-40B4-BE49-F238E27FC236}">
                <a16:creationId xmlns:a16="http://schemas.microsoft.com/office/drawing/2014/main" id="{197DE97A-D809-4D66-8547-55FC52F4F202}"/>
              </a:ext>
            </a:extLst>
          </p:cNvPr>
          <p:cNvSpPr>
            <a:spLocks noGrp="1"/>
          </p:cNvSpPr>
          <p:nvPr>
            <p:ph type="body" sz="quarter" idx="28"/>
          </p:nvPr>
        </p:nvSpPr>
        <p:spPr>
          <a:xfrm>
            <a:off x="2282825" y="6075362"/>
            <a:ext cx="1701227" cy="41433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7" name="Text Placeholder 3">
            <a:extLst>
              <a:ext uri="{FF2B5EF4-FFF2-40B4-BE49-F238E27FC236}">
                <a16:creationId xmlns:a16="http://schemas.microsoft.com/office/drawing/2014/main" id="{36D3F0D7-A3DF-4348-AB67-C388780C5147}"/>
              </a:ext>
            </a:extLst>
          </p:cNvPr>
          <p:cNvSpPr>
            <a:spLocks noGrp="1"/>
          </p:cNvSpPr>
          <p:nvPr>
            <p:ph type="body" sz="quarter" idx="29"/>
          </p:nvPr>
        </p:nvSpPr>
        <p:spPr>
          <a:xfrm>
            <a:off x="9051925" y="41703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8" name="Text Placeholder 3">
            <a:extLst>
              <a:ext uri="{FF2B5EF4-FFF2-40B4-BE49-F238E27FC236}">
                <a16:creationId xmlns:a16="http://schemas.microsoft.com/office/drawing/2014/main" id="{F44528D5-34A3-43AA-8ECC-83D5AD6697F2}"/>
              </a:ext>
            </a:extLst>
          </p:cNvPr>
          <p:cNvSpPr>
            <a:spLocks noGrp="1"/>
          </p:cNvSpPr>
          <p:nvPr>
            <p:ph type="body" sz="quarter" idx="30"/>
          </p:nvPr>
        </p:nvSpPr>
        <p:spPr>
          <a:xfrm>
            <a:off x="9051925" y="46466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49" name="Text Placeholder 3">
            <a:extLst>
              <a:ext uri="{FF2B5EF4-FFF2-40B4-BE49-F238E27FC236}">
                <a16:creationId xmlns:a16="http://schemas.microsoft.com/office/drawing/2014/main" id="{B0708596-18AF-48E3-9739-99D2C62936DA}"/>
              </a:ext>
            </a:extLst>
          </p:cNvPr>
          <p:cNvSpPr>
            <a:spLocks noGrp="1"/>
          </p:cNvSpPr>
          <p:nvPr>
            <p:ph type="body" sz="quarter" idx="31"/>
          </p:nvPr>
        </p:nvSpPr>
        <p:spPr>
          <a:xfrm>
            <a:off x="9051925" y="512286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
        <p:nvSpPr>
          <p:cNvPr id="50" name="Text Placeholder 3">
            <a:extLst>
              <a:ext uri="{FF2B5EF4-FFF2-40B4-BE49-F238E27FC236}">
                <a16:creationId xmlns:a16="http://schemas.microsoft.com/office/drawing/2014/main" id="{31994D44-8CD5-469D-9483-9B7D24806B03}"/>
              </a:ext>
            </a:extLst>
          </p:cNvPr>
          <p:cNvSpPr>
            <a:spLocks noGrp="1"/>
          </p:cNvSpPr>
          <p:nvPr>
            <p:ph type="body" sz="quarter" idx="32"/>
          </p:nvPr>
        </p:nvSpPr>
        <p:spPr>
          <a:xfrm>
            <a:off x="9051925" y="5599112"/>
            <a:ext cx="2349111" cy="414337"/>
          </a:xfr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lgn="ctr">
              <a:buNone/>
              <a:defRPr lang="en-US" sz="1400" dirty="0">
                <a:solidFill>
                  <a:schemeClr val="tx1"/>
                </a:solidFill>
                <a:latin typeface="Calibri" panose="020F0502020204030204" pitchFamily="34" charset="0"/>
              </a:defRPr>
            </a:lvl1pPr>
          </a:lstStyle>
          <a:p>
            <a:pPr marL="0" lvl="0" algn="ctr">
              <a:lnSpc>
                <a:spcPct val="80000"/>
              </a:lnSpc>
            </a:pPr>
            <a:r>
              <a:rPr lang="en-US"/>
              <a:t>Click to edit Master text styles</a:t>
            </a:r>
          </a:p>
        </p:txBody>
      </p:sp>
    </p:spTree>
    <p:extLst>
      <p:ext uri="{BB962C8B-B14F-4D97-AF65-F5344CB8AC3E}">
        <p14:creationId xmlns:p14="http://schemas.microsoft.com/office/powerpoint/2010/main" val="31776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 - Text Boxes">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AC7174C0-80A5-4342-A3CC-9F04C0AB1F15}"/>
              </a:ext>
            </a:extLst>
          </p:cNvPr>
          <p:cNvSpPr>
            <a:spLocks noGrp="1"/>
          </p:cNvSpPr>
          <p:nvPr>
            <p:ph type="body" sz="quarter" idx="15"/>
          </p:nvPr>
        </p:nvSpPr>
        <p:spPr>
          <a:xfrm>
            <a:off x="428625" y="2687638"/>
            <a:ext cx="5343525" cy="355600"/>
          </a:xfrm>
          <a:solidFill>
            <a:schemeClr val="accent2"/>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5" name="Text Placeholder 3">
            <a:extLst>
              <a:ext uri="{FF2B5EF4-FFF2-40B4-BE49-F238E27FC236}">
                <a16:creationId xmlns:a16="http://schemas.microsoft.com/office/drawing/2014/main" id="{4E53D4F7-B538-47BA-B4B0-F14C1D63F562}"/>
              </a:ext>
            </a:extLst>
          </p:cNvPr>
          <p:cNvSpPr>
            <a:spLocks noGrp="1"/>
          </p:cNvSpPr>
          <p:nvPr>
            <p:ph type="body" sz="quarter" idx="14"/>
          </p:nvPr>
        </p:nvSpPr>
        <p:spPr>
          <a:xfrm>
            <a:off x="334963" y="2173288"/>
            <a:ext cx="11053762" cy="355600"/>
          </a:xfrm>
          <a:noFill/>
        </p:spPr>
        <p:txBody>
          <a:bodyPr anchor="ctr" anchorCtr="0">
            <a:normAutofit/>
          </a:bodyPr>
          <a:lstStyle>
            <a:lvl1pPr marL="0" indent="0" algn="ctr">
              <a:buNone/>
              <a:defRPr sz="1800">
                <a:solidFill>
                  <a:schemeClr val="tx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4" name="Text Placeholder 3">
            <a:extLst>
              <a:ext uri="{FF2B5EF4-FFF2-40B4-BE49-F238E27FC236}">
                <a16:creationId xmlns:a16="http://schemas.microsoft.com/office/drawing/2014/main" id="{B31DA6E3-44C6-43B1-AC03-2FBD670DD379}"/>
              </a:ext>
            </a:extLst>
          </p:cNvPr>
          <p:cNvSpPr>
            <a:spLocks noGrp="1"/>
          </p:cNvSpPr>
          <p:nvPr>
            <p:ph type="body" sz="quarter" idx="13"/>
          </p:nvPr>
        </p:nvSpPr>
        <p:spPr>
          <a:xfrm>
            <a:off x="334963" y="1773238"/>
            <a:ext cx="11053762" cy="355600"/>
          </a:xfrm>
          <a:solidFill>
            <a:schemeClr val="accent1"/>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 name="Title 1">
            <a:extLst>
              <a:ext uri="{FF2B5EF4-FFF2-40B4-BE49-F238E27FC236}">
                <a16:creationId xmlns:a16="http://schemas.microsoft.com/office/drawing/2014/main" id="{95EC12AF-120D-4624-B482-2C84BF89782C}"/>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sp>
        <p:nvSpPr>
          <p:cNvPr id="24" name="Text Placeholder 15">
            <a:extLst>
              <a:ext uri="{FF2B5EF4-FFF2-40B4-BE49-F238E27FC236}">
                <a16:creationId xmlns:a16="http://schemas.microsoft.com/office/drawing/2014/main" id="{B9FE2189-FAA4-4EC9-BCA0-8A6052D96AD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lide Number Placeholder 5">
            <a:extLst>
              <a:ext uri="{FF2B5EF4-FFF2-40B4-BE49-F238E27FC236}">
                <a16:creationId xmlns:a16="http://schemas.microsoft.com/office/drawing/2014/main" id="{8A74B032-60D2-4360-9843-7088F0C2CD2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7" name="Text Placeholder 3">
            <a:extLst>
              <a:ext uri="{FF2B5EF4-FFF2-40B4-BE49-F238E27FC236}">
                <a16:creationId xmlns:a16="http://schemas.microsoft.com/office/drawing/2014/main" id="{AAFFBC41-42B4-4940-80FF-AB5F3F07D393}"/>
              </a:ext>
            </a:extLst>
          </p:cNvPr>
          <p:cNvSpPr>
            <a:spLocks noGrp="1"/>
          </p:cNvSpPr>
          <p:nvPr>
            <p:ph type="body" sz="quarter" idx="16"/>
          </p:nvPr>
        </p:nvSpPr>
        <p:spPr>
          <a:xfrm>
            <a:off x="428625" y="309260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8" name="Text Placeholder 3">
            <a:extLst>
              <a:ext uri="{FF2B5EF4-FFF2-40B4-BE49-F238E27FC236}">
                <a16:creationId xmlns:a16="http://schemas.microsoft.com/office/drawing/2014/main" id="{AED2DB75-260A-4EA2-8163-A3A69A10F01A}"/>
              </a:ext>
            </a:extLst>
          </p:cNvPr>
          <p:cNvSpPr>
            <a:spLocks noGrp="1"/>
          </p:cNvSpPr>
          <p:nvPr>
            <p:ph type="body" sz="quarter" idx="17"/>
          </p:nvPr>
        </p:nvSpPr>
        <p:spPr>
          <a:xfrm>
            <a:off x="428625" y="359411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29" name="Text Placeholder 3">
            <a:extLst>
              <a:ext uri="{FF2B5EF4-FFF2-40B4-BE49-F238E27FC236}">
                <a16:creationId xmlns:a16="http://schemas.microsoft.com/office/drawing/2014/main" id="{D8F4CF5D-5EE5-41EE-A6FD-1F29FDECAA32}"/>
              </a:ext>
            </a:extLst>
          </p:cNvPr>
          <p:cNvSpPr>
            <a:spLocks noGrp="1"/>
          </p:cNvSpPr>
          <p:nvPr>
            <p:ph type="body" sz="quarter" idx="18"/>
          </p:nvPr>
        </p:nvSpPr>
        <p:spPr>
          <a:xfrm>
            <a:off x="428625" y="409561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0" name="Text Placeholder 3">
            <a:extLst>
              <a:ext uri="{FF2B5EF4-FFF2-40B4-BE49-F238E27FC236}">
                <a16:creationId xmlns:a16="http://schemas.microsoft.com/office/drawing/2014/main" id="{19644F64-31D7-4853-BAE6-6C7E3D57E0CF}"/>
              </a:ext>
            </a:extLst>
          </p:cNvPr>
          <p:cNvSpPr>
            <a:spLocks noGrp="1"/>
          </p:cNvSpPr>
          <p:nvPr>
            <p:ph type="body" sz="quarter" idx="19"/>
          </p:nvPr>
        </p:nvSpPr>
        <p:spPr>
          <a:xfrm>
            <a:off x="428625" y="4597121"/>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1" name="Text Placeholder 3">
            <a:extLst>
              <a:ext uri="{FF2B5EF4-FFF2-40B4-BE49-F238E27FC236}">
                <a16:creationId xmlns:a16="http://schemas.microsoft.com/office/drawing/2014/main" id="{15D4F098-CD79-4228-B5F5-DB2F60850DA1}"/>
              </a:ext>
            </a:extLst>
          </p:cNvPr>
          <p:cNvSpPr>
            <a:spLocks noGrp="1"/>
          </p:cNvSpPr>
          <p:nvPr>
            <p:ph type="body" sz="quarter" idx="20"/>
          </p:nvPr>
        </p:nvSpPr>
        <p:spPr>
          <a:xfrm>
            <a:off x="428625" y="5098626"/>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2" name="Text Placeholder 3">
            <a:extLst>
              <a:ext uri="{FF2B5EF4-FFF2-40B4-BE49-F238E27FC236}">
                <a16:creationId xmlns:a16="http://schemas.microsoft.com/office/drawing/2014/main" id="{A3E43D5A-D6D9-480C-B304-CB2034E92E1A}"/>
              </a:ext>
            </a:extLst>
          </p:cNvPr>
          <p:cNvSpPr>
            <a:spLocks noGrp="1"/>
          </p:cNvSpPr>
          <p:nvPr>
            <p:ph type="body" sz="quarter" idx="21"/>
          </p:nvPr>
        </p:nvSpPr>
        <p:spPr>
          <a:xfrm>
            <a:off x="428625" y="5600129"/>
            <a:ext cx="5343525" cy="448360"/>
          </a:xfr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3" name="Text Placeholder 3">
            <a:extLst>
              <a:ext uri="{FF2B5EF4-FFF2-40B4-BE49-F238E27FC236}">
                <a16:creationId xmlns:a16="http://schemas.microsoft.com/office/drawing/2014/main" id="{67F68B22-CF63-4B8B-BED6-A0177F523F68}"/>
              </a:ext>
            </a:extLst>
          </p:cNvPr>
          <p:cNvSpPr>
            <a:spLocks noGrp="1"/>
          </p:cNvSpPr>
          <p:nvPr>
            <p:ph type="body" sz="quarter" idx="22"/>
          </p:nvPr>
        </p:nvSpPr>
        <p:spPr>
          <a:xfrm>
            <a:off x="5981700" y="309260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4" name="Text Placeholder 3">
            <a:extLst>
              <a:ext uri="{FF2B5EF4-FFF2-40B4-BE49-F238E27FC236}">
                <a16:creationId xmlns:a16="http://schemas.microsoft.com/office/drawing/2014/main" id="{0BA2F974-DA7A-457B-BB09-D46137004C8E}"/>
              </a:ext>
            </a:extLst>
          </p:cNvPr>
          <p:cNvSpPr>
            <a:spLocks noGrp="1"/>
          </p:cNvSpPr>
          <p:nvPr>
            <p:ph type="body" sz="quarter" idx="23"/>
          </p:nvPr>
        </p:nvSpPr>
        <p:spPr>
          <a:xfrm>
            <a:off x="5981700" y="359411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5" name="Text Placeholder 3">
            <a:extLst>
              <a:ext uri="{FF2B5EF4-FFF2-40B4-BE49-F238E27FC236}">
                <a16:creationId xmlns:a16="http://schemas.microsoft.com/office/drawing/2014/main" id="{F37BB99F-3BE1-4CD3-B6B6-F078ACA55A04}"/>
              </a:ext>
            </a:extLst>
          </p:cNvPr>
          <p:cNvSpPr>
            <a:spLocks noGrp="1"/>
          </p:cNvSpPr>
          <p:nvPr>
            <p:ph type="body" sz="quarter" idx="24"/>
          </p:nvPr>
        </p:nvSpPr>
        <p:spPr>
          <a:xfrm>
            <a:off x="5981700" y="409561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6" name="Text Placeholder 3">
            <a:extLst>
              <a:ext uri="{FF2B5EF4-FFF2-40B4-BE49-F238E27FC236}">
                <a16:creationId xmlns:a16="http://schemas.microsoft.com/office/drawing/2014/main" id="{AAF9FBFE-C419-43C0-BEBE-2822255DB6AC}"/>
              </a:ext>
            </a:extLst>
          </p:cNvPr>
          <p:cNvSpPr>
            <a:spLocks noGrp="1"/>
          </p:cNvSpPr>
          <p:nvPr>
            <p:ph type="body" sz="quarter" idx="25"/>
          </p:nvPr>
        </p:nvSpPr>
        <p:spPr>
          <a:xfrm>
            <a:off x="5981700" y="4597121"/>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7" name="Text Placeholder 3">
            <a:extLst>
              <a:ext uri="{FF2B5EF4-FFF2-40B4-BE49-F238E27FC236}">
                <a16:creationId xmlns:a16="http://schemas.microsoft.com/office/drawing/2014/main" id="{894199EB-E9C0-4D78-AE7E-FB0765BACF05}"/>
              </a:ext>
            </a:extLst>
          </p:cNvPr>
          <p:cNvSpPr>
            <a:spLocks noGrp="1"/>
          </p:cNvSpPr>
          <p:nvPr>
            <p:ph type="body" sz="quarter" idx="26"/>
          </p:nvPr>
        </p:nvSpPr>
        <p:spPr>
          <a:xfrm>
            <a:off x="5981700" y="5600129"/>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
        <p:nvSpPr>
          <p:cNvPr id="38" name="Text Placeholder 3">
            <a:extLst>
              <a:ext uri="{FF2B5EF4-FFF2-40B4-BE49-F238E27FC236}">
                <a16:creationId xmlns:a16="http://schemas.microsoft.com/office/drawing/2014/main" id="{A471076A-80CE-4091-A311-9B095BDD095E}"/>
              </a:ext>
            </a:extLst>
          </p:cNvPr>
          <p:cNvSpPr>
            <a:spLocks noGrp="1"/>
          </p:cNvSpPr>
          <p:nvPr>
            <p:ph type="body" sz="quarter" idx="27"/>
          </p:nvPr>
        </p:nvSpPr>
        <p:spPr>
          <a:xfrm>
            <a:off x="5981700" y="2687638"/>
            <a:ext cx="5343526" cy="355600"/>
          </a:xfrm>
          <a:solidFill>
            <a:schemeClr val="accent2">
              <a:lumMod val="60000"/>
              <a:lumOff val="40000"/>
            </a:schemeClr>
          </a:solidFill>
        </p:spPr>
        <p:txBody>
          <a:bodyPr anchor="ctr" anchorCtr="0">
            <a:normAutofit/>
          </a:bodyPr>
          <a:lstStyle>
            <a:lvl1pPr marL="0" indent="0" algn="ctr">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r>
              <a:rPr lang="en-US"/>
              <a:t>Click to edit Master text styles</a:t>
            </a:r>
          </a:p>
        </p:txBody>
      </p:sp>
      <p:sp>
        <p:nvSpPr>
          <p:cNvPr id="22" name="Text Placeholder 3">
            <a:extLst>
              <a:ext uri="{FF2B5EF4-FFF2-40B4-BE49-F238E27FC236}">
                <a16:creationId xmlns:a16="http://schemas.microsoft.com/office/drawing/2014/main" id="{FC054381-063F-4E84-9A03-EE3344367266}"/>
              </a:ext>
            </a:extLst>
          </p:cNvPr>
          <p:cNvSpPr>
            <a:spLocks noGrp="1"/>
          </p:cNvSpPr>
          <p:nvPr>
            <p:ph type="body" sz="quarter" idx="28"/>
          </p:nvPr>
        </p:nvSpPr>
        <p:spPr>
          <a:xfrm>
            <a:off x="5981700" y="5098626"/>
            <a:ext cx="5343525" cy="448360"/>
          </a:xfr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bIns="126000" rtlCol="0" anchor="ctr">
            <a:spAutoFit/>
          </a:bodyPr>
          <a:lstStyle>
            <a:lvl1pPr marL="0" indent="0">
              <a:buNone/>
              <a:defRPr lang="en-US" sz="1400" dirty="0">
                <a:solidFill>
                  <a:schemeClr val="tx1"/>
                </a:solidFill>
              </a:defRPr>
            </a:lvl1pPr>
          </a:lstStyle>
          <a:p>
            <a:pPr marL="0" lvl="0"/>
            <a:r>
              <a:rPr lang="en-US"/>
              <a:t>Click to edit Master text styles</a:t>
            </a:r>
          </a:p>
        </p:txBody>
      </p:sp>
    </p:spTree>
    <p:extLst>
      <p:ext uri="{BB962C8B-B14F-4D97-AF65-F5344CB8AC3E}">
        <p14:creationId xmlns:p14="http://schemas.microsoft.com/office/powerpoint/2010/main" val="367174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3238"/>
            <a:ext cx="6419169" cy="414020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2" name="Subtitle 2">
            <a:extLst>
              <a:ext uri="{FF2B5EF4-FFF2-40B4-BE49-F238E27FC236}">
                <a16:creationId xmlns:a16="http://schemas.microsoft.com/office/drawing/2014/main" id="{6B73036E-03E0-4BC8-A1DA-B54489EC8F54}"/>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Title 1">
            <a:extLst>
              <a:ext uri="{FF2B5EF4-FFF2-40B4-BE49-F238E27FC236}">
                <a16:creationId xmlns:a16="http://schemas.microsoft.com/office/drawing/2014/main" id="{5D8861A1-2098-4A9A-8082-B69749034F3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4" name="Text Placeholder 15">
            <a:extLst>
              <a:ext uri="{FF2B5EF4-FFF2-40B4-BE49-F238E27FC236}">
                <a16:creationId xmlns:a16="http://schemas.microsoft.com/office/drawing/2014/main" id="{9F5DA177-EBEB-4456-9E97-EB20BA509A6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5" name="Slide Number Placeholder 5">
            <a:extLst>
              <a:ext uri="{FF2B5EF4-FFF2-40B4-BE49-F238E27FC236}">
                <a16:creationId xmlns:a16="http://schemas.microsoft.com/office/drawing/2014/main" id="{DC564927-45F2-46F4-ADD6-026787ADC088}"/>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343337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guide id="7" orient="horz" pos="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54C031-8B4D-4FA0-BDE8-AF15EA630F42}"/>
              </a:ext>
            </a:extLst>
          </p:cNvPr>
          <p:cNvSpPr>
            <a:spLocks noGrp="1"/>
          </p:cNvSpPr>
          <p:nvPr>
            <p:ph type="pic" sz="quarter" idx="21"/>
          </p:nvPr>
        </p:nvSpPr>
        <p:spPr>
          <a:xfrm>
            <a:off x="4968875" y="1773238"/>
            <a:ext cx="6419850" cy="4140200"/>
          </a:xfrm>
        </p:spPr>
        <p:txBody>
          <a:bodyPr/>
          <a:lstStyle>
            <a:lvl1pPr>
              <a:defRPr>
                <a:solidFill>
                  <a:schemeClr val="tx1"/>
                </a:solidFill>
              </a:defRPr>
            </a:lvl1pPr>
          </a:lstStyle>
          <a:p>
            <a:r>
              <a:rPr lang="en-US" dirty="0"/>
              <a:t>Click icon to add picture</a:t>
            </a:r>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4" name="Title 1">
            <a:extLst>
              <a:ext uri="{FF2B5EF4-FFF2-40B4-BE49-F238E27FC236}">
                <a16:creationId xmlns:a16="http://schemas.microsoft.com/office/drawing/2014/main" id="{C0F3B955-9A8F-443F-9072-EE58F9F7FA5B}"/>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38C8F27D-B720-49FD-BA9A-2D3CA5B24D81}"/>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3" name="Subtitle 2">
            <a:extLst>
              <a:ext uri="{FF2B5EF4-FFF2-40B4-BE49-F238E27FC236}">
                <a16:creationId xmlns:a16="http://schemas.microsoft.com/office/drawing/2014/main" id="{8898E0E6-56FB-45EA-9FA9-86DC943AF5B3}"/>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
        <p:nvSpPr>
          <p:cNvPr id="16" name="Slide Number Placeholder 5">
            <a:extLst>
              <a:ext uri="{FF2B5EF4-FFF2-40B4-BE49-F238E27FC236}">
                <a16:creationId xmlns:a16="http://schemas.microsoft.com/office/drawing/2014/main" id="{06DDDFAC-040A-4EE8-BAD7-D2D2D117953A}"/>
              </a:ext>
            </a:extLst>
          </p:cNvPr>
          <p:cNvSpPr>
            <a:spLocks noGrp="1"/>
          </p:cNvSpPr>
          <p:nvPr>
            <p:ph type="sldNum" sz="quarter" idx="12"/>
          </p:nvPr>
        </p:nvSpPr>
        <p:spPr>
          <a:xfrm>
            <a:off x="11353800" y="6356350"/>
            <a:ext cx="838200" cy="530019"/>
          </a:xfrm>
        </p:spPr>
        <p:txBody>
          <a:bodyPr/>
          <a:lstStyle>
            <a:lvl1pPr>
              <a:defRPr>
                <a:solidFill>
                  <a:schemeClr val="tx1"/>
                </a:solidFill>
              </a:defRPr>
            </a:lvl1pPr>
          </a:lstStyle>
          <a:p>
            <a:fld id="{3CF2D5F0-42C9-44CC-9D46-F1CEB28D430F}" type="slidenum">
              <a:rPr lang="en-GB" smtClean="0"/>
              <a:pPr/>
              <a:t>‹#›</a:t>
            </a:fld>
            <a:endParaRPr lang="en-GB" dirty="0"/>
          </a:p>
        </p:txBody>
      </p:sp>
    </p:spTree>
    <p:extLst>
      <p:ext uri="{BB962C8B-B14F-4D97-AF65-F5344CB8AC3E}">
        <p14:creationId xmlns:p14="http://schemas.microsoft.com/office/powerpoint/2010/main" val="27834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Charts and Content">
    <p:spTree>
      <p:nvGrpSpPr>
        <p:cNvPr id="1" name=""/>
        <p:cNvGrpSpPr/>
        <p:nvPr/>
      </p:nvGrpSpPr>
      <p:grpSpPr>
        <a:xfrm>
          <a:off x="0" y="0"/>
          <a:ext cx="0" cy="0"/>
          <a:chOff x="0" y="0"/>
          <a:chExt cx="0" cy="0"/>
        </a:xfrm>
      </p:grpSpPr>
      <p:sp>
        <p:nvSpPr>
          <p:cNvPr id="16" name="Chart Placeholder 15">
            <a:extLst>
              <a:ext uri="{FF2B5EF4-FFF2-40B4-BE49-F238E27FC236}">
                <a16:creationId xmlns:a16="http://schemas.microsoft.com/office/drawing/2014/main" id="{3D28CB36-D6BB-4908-BAB1-20AB873E9EC1}"/>
              </a:ext>
            </a:extLst>
          </p:cNvPr>
          <p:cNvSpPr>
            <a:spLocks noGrp="1"/>
          </p:cNvSpPr>
          <p:nvPr>
            <p:ph type="chart" sz="quarter" idx="16"/>
          </p:nvPr>
        </p:nvSpPr>
        <p:spPr>
          <a:xfrm>
            <a:off x="4969556" y="1775666"/>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6" name="Slide Number Placeholder 5">
            <a:extLst>
              <a:ext uri="{FF2B5EF4-FFF2-40B4-BE49-F238E27FC236}">
                <a16:creationId xmlns:a16="http://schemas.microsoft.com/office/drawing/2014/main" id="{CCF8812C-F3E6-43F3-8DA6-66757153B7B0}"/>
              </a:ext>
            </a:extLst>
          </p:cNvPr>
          <p:cNvSpPr>
            <a:spLocks noGrp="1"/>
          </p:cNvSpPr>
          <p:nvPr>
            <p:ph type="sldNum" sz="quarter" idx="12"/>
          </p:nvPr>
        </p:nvSpPr>
        <p:spPr>
          <a:xfrm>
            <a:off x="11388724" y="6356350"/>
            <a:ext cx="803275" cy="530019"/>
          </a:xfrm>
        </p:spPr>
        <p:txBody>
          <a:bodyPr/>
          <a:lstStyle>
            <a:lvl1pPr>
              <a:defRPr>
                <a:solidFill>
                  <a:schemeClr val="tx1"/>
                </a:solidFill>
              </a:defRPr>
            </a:lvl1pPr>
          </a:lstStyle>
          <a:p>
            <a:fld id="{3CF2D5F0-42C9-44CC-9D46-F1CEB28D430F}" type="slidenum">
              <a:rPr lang="en-GB" smtClean="0"/>
              <a:pPr/>
              <a:t>‹#›</a:t>
            </a:fld>
            <a:endParaRPr lang="en-GB" dirty="0"/>
          </a:p>
        </p:txBody>
      </p:sp>
      <p:sp>
        <p:nvSpPr>
          <p:cNvPr id="21" name="Text Placeholder 20">
            <a:extLst>
              <a:ext uri="{FF2B5EF4-FFF2-40B4-BE49-F238E27FC236}">
                <a16:creationId xmlns:a16="http://schemas.microsoft.com/office/drawing/2014/main" id="{FEC6329B-4D6C-4125-94F0-1030A2604448}"/>
              </a:ext>
            </a:extLst>
          </p:cNvPr>
          <p:cNvSpPr>
            <a:spLocks noGrp="1"/>
          </p:cNvSpPr>
          <p:nvPr>
            <p:ph type="body" sz="quarter" idx="18"/>
          </p:nvPr>
        </p:nvSpPr>
        <p:spPr>
          <a:xfrm>
            <a:off x="334963" y="1773238"/>
            <a:ext cx="4356091" cy="414020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5">
            <a:extLst>
              <a:ext uri="{FF2B5EF4-FFF2-40B4-BE49-F238E27FC236}">
                <a16:creationId xmlns:a16="http://schemas.microsoft.com/office/drawing/2014/main" id="{F2A97D82-1BAC-4D88-86D5-59D4E2AC926E}"/>
              </a:ext>
            </a:extLst>
          </p:cNvPr>
          <p:cNvSpPr>
            <a:spLocks noGrp="1"/>
          </p:cNvSpPr>
          <p:nvPr>
            <p:ph type="body" sz="quarter" idx="19"/>
          </p:nvPr>
        </p:nvSpPr>
        <p:spPr>
          <a:xfrm>
            <a:off x="4943477" y="6114064"/>
            <a:ext cx="4367674" cy="344487"/>
          </a:xfrm>
          <a:prstGeom prst="rect">
            <a:avLst/>
          </a:prstGeom>
        </p:spPr>
        <p:txBody>
          <a:bodyPr anchor="b" anchorCtr="0">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23" name="Shape 1164">
            <a:extLst>
              <a:ext uri="{FF2B5EF4-FFF2-40B4-BE49-F238E27FC236}">
                <a16:creationId xmlns:a16="http://schemas.microsoft.com/office/drawing/2014/main" id="{66EC86FA-FC7D-4CBD-9273-9370E73CA98F}"/>
              </a:ext>
            </a:extLst>
          </p:cNvPr>
          <p:cNvSpPr/>
          <p:nvPr userDrawn="1"/>
        </p:nvSpPr>
        <p:spPr>
          <a:xfrm flipH="1">
            <a:off x="308881" y="180128"/>
            <a:ext cx="0" cy="1311128"/>
          </a:xfrm>
          <a:prstGeom prst="line">
            <a:avLst/>
          </a:prstGeom>
          <a:ln w="76200">
            <a:solidFill>
              <a:srgbClr val="9F962B"/>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dirty="0">
              <a:solidFill>
                <a:schemeClr val="tx1"/>
              </a:solidFill>
            </a:endParaRPr>
          </a:p>
        </p:txBody>
      </p:sp>
      <p:cxnSp>
        <p:nvCxnSpPr>
          <p:cNvPr id="10" name="Straight Connector 9">
            <a:extLst>
              <a:ext uri="{FF2B5EF4-FFF2-40B4-BE49-F238E27FC236}">
                <a16:creationId xmlns:a16="http://schemas.microsoft.com/office/drawing/2014/main" id="{C09600BD-552C-4991-8556-7E3DB5313396}"/>
              </a:ext>
            </a:extLst>
          </p:cNvPr>
          <p:cNvCxnSpPr/>
          <p:nvPr userDrawn="1"/>
        </p:nvCxnSpPr>
        <p:spPr>
          <a:xfrm>
            <a:off x="4687272" y="0"/>
            <a:ext cx="0" cy="6734695"/>
          </a:xfrm>
          <a:prstGeom prst="line">
            <a:avLst/>
          </a:prstGeom>
          <a:noFill/>
          <a:ln w="12700" cap="flat">
            <a:solidFill>
              <a:srgbClr val="9FA052"/>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5">
            <a:extLst>
              <a:ext uri="{FF2B5EF4-FFF2-40B4-BE49-F238E27FC236}">
                <a16:creationId xmlns:a16="http://schemas.microsoft.com/office/drawing/2014/main" id="{76455754-034B-4FE0-8D3A-6BDB29E0E168}"/>
              </a:ext>
            </a:extLst>
          </p:cNvPr>
          <p:cNvSpPr>
            <a:spLocks noGrp="1"/>
          </p:cNvSpPr>
          <p:nvPr>
            <p:ph type="body" sz="quarter" idx="20"/>
          </p:nvPr>
        </p:nvSpPr>
        <p:spPr>
          <a:xfrm>
            <a:off x="9311150" y="6114063"/>
            <a:ext cx="2077576" cy="344487"/>
          </a:xfrm>
          <a:prstGeom prst="rect">
            <a:avLst/>
          </a:prstGeom>
        </p:spPr>
        <p:txBody>
          <a:bodyPr anchor="b" anchorCtr="0">
            <a:noAutofit/>
          </a:bodyPr>
          <a:lstStyle>
            <a:lvl1pPr marL="0" marR="0" indent="0" algn="r" defTabSz="914400" eaLnBrk="1" fontAlgn="auto" latinLnBrk="0" hangingPunct="1">
              <a:lnSpc>
                <a:spcPct val="90000"/>
              </a:lnSpc>
              <a:spcBef>
                <a:spcPts val="1000"/>
              </a:spcBef>
              <a:spcAft>
                <a:spcPts val="0"/>
              </a:spcAft>
              <a:buClrTx/>
              <a:buSzPct val="100000"/>
              <a:buFont typeface="Arial"/>
              <a:buNone/>
              <a:tabLst/>
              <a:defRPr sz="1200" b="1">
                <a:solidFill>
                  <a:schemeClr val="tx1"/>
                </a:solidFill>
                <a:latin typeface="+mj-lt"/>
              </a:defRPr>
            </a:lvl1pPr>
          </a:lstStyle>
          <a:p>
            <a:pPr marL="0" marR="0" lvl="0" indent="0" algn="l" defTabSz="914400" eaLnBrk="1" fontAlgn="auto" latinLnBrk="0" hangingPunct="1">
              <a:lnSpc>
                <a:spcPct val="90000"/>
              </a:lnSpc>
              <a:spcBef>
                <a:spcPts val="1000"/>
              </a:spcBef>
              <a:spcAft>
                <a:spcPts val="0"/>
              </a:spcAft>
              <a:buClrTx/>
              <a:buSzPct val="100000"/>
              <a:buFont typeface="Arial"/>
              <a:buNone/>
              <a:tabLst/>
              <a:defRPr/>
            </a:pPr>
            <a:r>
              <a:rPr lang="en-US" sz="1200" spc="0">
                <a:solidFill>
                  <a:srgbClr val="5F5F5F"/>
                </a:solidFill>
                <a:latin typeface="Calibri" panose="020F0502020204030204" pitchFamily="34" charset="0"/>
              </a:rPr>
              <a:t>Click to edit Master text styles</a:t>
            </a:r>
          </a:p>
        </p:txBody>
      </p:sp>
      <p:sp>
        <p:nvSpPr>
          <p:cNvPr id="13" name="Chart Placeholder 15">
            <a:extLst>
              <a:ext uri="{FF2B5EF4-FFF2-40B4-BE49-F238E27FC236}">
                <a16:creationId xmlns:a16="http://schemas.microsoft.com/office/drawing/2014/main" id="{AA0A2279-7B6C-4193-A5E4-3CA2087F071F}"/>
              </a:ext>
            </a:extLst>
          </p:cNvPr>
          <p:cNvSpPr>
            <a:spLocks noGrp="1"/>
          </p:cNvSpPr>
          <p:nvPr>
            <p:ph type="chart" sz="quarter" idx="21"/>
          </p:nvPr>
        </p:nvSpPr>
        <p:spPr>
          <a:xfrm>
            <a:off x="4969555" y="3896798"/>
            <a:ext cx="6419169" cy="2016640"/>
          </a:xfrm>
        </p:spPr>
        <p:txBody>
          <a:bodyPr>
            <a:normAutofit/>
          </a:bodyPr>
          <a:lstStyle>
            <a:lvl1pPr marL="0" indent="0">
              <a:buNone/>
              <a:defRPr sz="2400">
                <a:solidFill>
                  <a:schemeClr val="tx1"/>
                </a:solidFill>
              </a:defRPr>
            </a:lvl1pPr>
          </a:lstStyle>
          <a:p>
            <a:r>
              <a:rPr lang="en-US" dirty="0"/>
              <a:t>Click icon to add chart</a:t>
            </a:r>
            <a:endParaRPr lang="en-GB" dirty="0"/>
          </a:p>
        </p:txBody>
      </p:sp>
      <p:sp>
        <p:nvSpPr>
          <p:cNvPr id="14" name="Title 1">
            <a:extLst>
              <a:ext uri="{FF2B5EF4-FFF2-40B4-BE49-F238E27FC236}">
                <a16:creationId xmlns:a16="http://schemas.microsoft.com/office/drawing/2014/main" id="{758746CB-0715-4CFC-8448-2B9C4A95B3D9}"/>
              </a:ext>
            </a:extLst>
          </p:cNvPr>
          <p:cNvSpPr>
            <a:spLocks noGrp="1"/>
          </p:cNvSpPr>
          <p:nvPr>
            <p:ph type="title"/>
          </p:nvPr>
        </p:nvSpPr>
        <p:spPr>
          <a:xfrm>
            <a:off x="334963" y="828475"/>
            <a:ext cx="4356083" cy="653022"/>
          </a:xfrm>
        </p:spPr>
        <p:txBody>
          <a:bodyPr lIns="72000" tIns="0" bIns="0">
            <a:normAutofit/>
          </a:bodyPr>
          <a:lstStyle>
            <a:lvl1pPr>
              <a:defRPr sz="3600">
                <a:solidFill>
                  <a:schemeClr val="tx1"/>
                </a:solidFill>
              </a:defRPr>
            </a:lvl1pPr>
          </a:lstStyle>
          <a:p>
            <a:r>
              <a:rPr lang="en-US"/>
              <a:t>Click to edit Master title style</a:t>
            </a:r>
            <a:endParaRPr lang="en-GB" dirty="0"/>
          </a:p>
        </p:txBody>
      </p:sp>
      <p:sp>
        <p:nvSpPr>
          <p:cNvPr id="15" name="Text Placeholder 15">
            <a:extLst>
              <a:ext uri="{FF2B5EF4-FFF2-40B4-BE49-F238E27FC236}">
                <a16:creationId xmlns:a16="http://schemas.microsoft.com/office/drawing/2014/main" id="{81B001C3-295F-4BFC-94CA-ABC1A2F5CFE6}"/>
              </a:ext>
            </a:extLst>
          </p:cNvPr>
          <p:cNvSpPr>
            <a:spLocks noGrp="1"/>
          </p:cNvSpPr>
          <p:nvPr>
            <p:ph type="body" sz="quarter" idx="11" hasCustomPrompt="1"/>
          </p:nvPr>
        </p:nvSpPr>
        <p:spPr>
          <a:xfrm>
            <a:off x="334964" y="180789"/>
            <a:ext cx="4356090" cy="653022"/>
          </a:xfrm>
          <a:prstGeom prst="rect">
            <a:avLst/>
          </a:prstGeom>
        </p:spPr>
        <p:txBody>
          <a:bodyPr lIns="72000" tIns="0" rIns="0" bIns="0" anchor="ctr" anchorCtr="0"/>
          <a:lstStyle>
            <a:lvl1pPr marL="0" marR="0" indent="0" algn="l" defTabSz="914400" rtl="0" fontAlgn="auto" latinLnBrk="0" hangingPunct="0">
              <a:lnSpc>
                <a:spcPct val="90000"/>
              </a:lnSpc>
              <a:spcBef>
                <a:spcPts val="0"/>
              </a:spcBef>
              <a:spcAft>
                <a:spcPts val="0"/>
              </a:spcAft>
              <a:buClrTx/>
              <a:buSzTx/>
              <a:buFontTx/>
              <a:buNone/>
              <a:tabLst/>
              <a:defRPr kumimoji="0" lang="en-GB" sz="4400" b="0" i="0" u="none" strike="noStrike" cap="none" spc="0" normalizeH="0" baseline="0" dirty="0" smtClean="0">
                <a:ln>
                  <a:noFill/>
                </a:ln>
                <a:solidFill>
                  <a:schemeClr val="tx1"/>
                </a:solidFill>
                <a:effectLst/>
                <a:uFillTx/>
                <a:latin typeface="Calibri" panose="020F0502020204030204" pitchFamily="34" charset="0"/>
                <a:ea typeface="+mj-ea"/>
                <a:cs typeface="Myriad Pro"/>
                <a:sym typeface="Montserrat"/>
              </a:defRPr>
            </a:lvl1pPr>
          </a:lstStyle>
          <a:p>
            <a:pPr>
              <a:lnSpc>
                <a:spcPct val="90000"/>
              </a:lnSpc>
              <a:defRPr sz="4400">
                <a:latin typeface="+mj-lt"/>
                <a:ea typeface="+mj-ea"/>
                <a:cs typeface="+mj-cs"/>
                <a:sym typeface="Montserrat"/>
              </a:defRPr>
            </a:pPr>
            <a:r>
              <a:rPr lang="en-GB" sz="4400" dirty="0">
                <a:latin typeface="Calibri" panose="020F0502020204030204" pitchFamily="34" charset="0"/>
                <a:cs typeface="Myriad Pro"/>
                <a:sym typeface="Montserrat"/>
              </a:rPr>
              <a:t>Extant things</a:t>
            </a:r>
          </a:p>
        </p:txBody>
      </p:sp>
      <p:sp>
        <p:nvSpPr>
          <p:cNvPr id="17" name="Subtitle 2">
            <a:extLst>
              <a:ext uri="{FF2B5EF4-FFF2-40B4-BE49-F238E27FC236}">
                <a16:creationId xmlns:a16="http://schemas.microsoft.com/office/drawing/2014/main" id="{8AB2B771-B26B-4A1C-97E9-A881BA3439EE}"/>
              </a:ext>
            </a:extLst>
          </p:cNvPr>
          <p:cNvSpPr>
            <a:spLocks noGrp="1"/>
          </p:cNvSpPr>
          <p:nvPr>
            <p:ph type="subTitle" idx="1"/>
          </p:nvPr>
        </p:nvSpPr>
        <p:spPr>
          <a:xfrm>
            <a:off x="4969556" y="327507"/>
            <a:ext cx="5879420" cy="882145"/>
          </a:xfrm>
        </p:spPr>
        <p:txBody>
          <a:bodyPr vert="horz" lIns="91440" tIns="45720" rIns="91440" bIns="45720" rtlCol="0">
            <a:normAutofit/>
          </a:bodyPr>
          <a:lstStyle>
            <a:lvl1pPr marL="0" indent="0">
              <a:buFontTx/>
              <a:buNone/>
              <a:defRPr lang="en-GB" dirty="0">
                <a:solidFill>
                  <a:schemeClr val="tx1"/>
                </a:solidFill>
                <a:latin typeface="Calibri" panose="020F0502020204030204" pitchFamily="34" charset="0"/>
                <a:cs typeface="Myriad Pro"/>
              </a:defRPr>
            </a:lvl1pPr>
          </a:lstStyle>
          <a:p>
            <a:pPr marL="228600" lvl="0" indent="-228600"/>
            <a:r>
              <a:rPr lang="en-US"/>
              <a:t>Click to edit Master subtitle style</a:t>
            </a:r>
            <a:endParaRPr lang="en-GB" dirty="0"/>
          </a:p>
        </p:txBody>
      </p:sp>
    </p:spTree>
    <p:extLst>
      <p:ext uri="{BB962C8B-B14F-4D97-AF65-F5344CB8AC3E}">
        <p14:creationId xmlns:p14="http://schemas.microsoft.com/office/powerpoint/2010/main" val="11319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FBAE40"/>
          </p15:clr>
        </p15:guide>
        <p15:guide id="2" pos="211">
          <p15:clr>
            <a:srgbClr val="FBAE40"/>
          </p15:clr>
        </p15:guide>
        <p15:guide id="3" pos="3114">
          <p15:clr>
            <a:srgbClr val="FBAE40"/>
          </p15:clr>
        </p15:guide>
        <p15:guide id="4" pos="3432">
          <p15:clr>
            <a:srgbClr val="FBAE40"/>
          </p15:clr>
        </p15:guide>
        <p15:guide id="5" pos="7174">
          <p15:clr>
            <a:srgbClr val="FBAE40"/>
          </p15:clr>
        </p15:guide>
        <p15:guide id="6" orient="horz" pos="37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20DD60-B84D-4E39-B02E-1A0E9A9D27AB}"/>
              </a:ext>
            </a:extLst>
          </p:cNvPr>
          <p:cNvSpPr>
            <a:spLocks noGrp="1"/>
          </p:cNvSpPr>
          <p:nvPr>
            <p:ph type="sldNum" sz="quarter" idx="4"/>
          </p:nvPr>
        </p:nvSpPr>
        <p:spPr>
          <a:xfrm>
            <a:off x="11353800" y="6356350"/>
            <a:ext cx="838200" cy="530019"/>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3CF2D5F0-42C9-44CC-9D46-F1CEB28D430F}" type="slidenum">
              <a:rPr lang="en-GB" smtClean="0"/>
              <a:pPr/>
              <a:t>‹#›</a:t>
            </a:fld>
            <a:endParaRPr lang="en-GB" dirty="0"/>
          </a:p>
        </p:txBody>
      </p:sp>
      <p:sp>
        <p:nvSpPr>
          <p:cNvPr id="2" name="Title Placeholder 1">
            <a:extLst>
              <a:ext uri="{FF2B5EF4-FFF2-40B4-BE49-F238E27FC236}">
                <a16:creationId xmlns:a16="http://schemas.microsoft.com/office/drawing/2014/main" id="{F3677B5B-E2F4-452D-A6E9-010FD6040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0618B95-7BAD-40C4-96AA-6AE939079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45D9C78A-42D2-4820-B680-64E54A9EDED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081516" y="170703"/>
            <a:ext cx="974628" cy="976693"/>
          </a:xfrm>
          <a:prstGeom prst="rect">
            <a:avLst/>
          </a:prstGeom>
        </p:spPr>
      </p:pic>
      <p:sp>
        <p:nvSpPr>
          <p:cNvPr id="9" name="Rectangle 8">
            <a:extLst>
              <a:ext uri="{FF2B5EF4-FFF2-40B4-BE49-F238E27FC236}">
                <a16:creationId xmlns:a16="http://schemas.microsoft.com/office/drawing/2014/main" id="{E741FDFC-B648-4422-A302-B2CDB631C208}"/>
              </a:ext>
            </a:extLst>
          </p:cNvPr>
          <p:cNvSpPr/>
          <p:nvPr userDrawn="1"/>
        </p:nvSpPr>
        <p:spPr>
          <a:xfrm>
            <a:off x="0" y="6749209"/>
            <a:ext cx="12192000" cy="137160"/>
          </a:xfrm>
          <a:prstGeom prst="rect">
            <a:avLst/>
          </a:prstGeom>
          <a:solidFill>
            <a:srgbClr val="9FA052"/>
          </a:solidFill>
          <a:ln w="127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031110131"/>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6" r:id="rId3"/>
    <p:sldLayoutId id="2147483677" r:id="rId4"/>
    <p:sldLayoutId id="2147483689" r:id="rId5"/>
    <p:sldLayoutId id="2147483688" r:id="rId6"/>
    <p:sldLayoutId id="2147483665" r:id="rId7"/>
    <p:sldLayoutId id="2147483669" r:id="rId8"/>
    <p:sldLayoutId id="2147483668" r:id="rId9"/>
    <p:sldLayoutId id="2147483664" r:id="rId10"/>
    <p:sldLayoutId id="2147483660" r:id="rId11"/>
    <p:sldLayoutId id="2147483686" r:id="rId12"/>
    <p:sldLayoutId id="2147483662" r:id="rId13"/>
    <p:sldLayoutId id="2147483671" r:id="rId14"/>
    <p:sldLayoutId id="2147483681" r:id="rId15"/>
    <p:sldLayoutId id="2147483673" r:id="rId16"/>
    <p:sldLayoutId id="2147483667" r:id="rId17"/>
    <p:sldLayoutId id="2147483680" r:id="rId18"/>
    <p:sldLayoutId id="2147483685" r:id="rId19"/>
    <p:sldLayoutId id="2147483672" r:id="rId20"/>
    <p:sldLayoutId id="2147483670" r:id="rId21"/>
    <p:sldLayoutId id="2147483675" r:id="rId22"/>
    <p:sldLayoutId id="2147483674" r:id="rId23"/>
    <p:sldLayoutId id="2147483678" r:id="rId24"/>
    <p:sldLayoutId id="2147483679" r:id="rId25"/>
    <p:sldLayoutId id="2147483687" r:id="rId26"/>
    <p:sldLayoutId id="2147483683" r:id="rId27"/>
    <p:sldLayoutId id="214748368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chart" Target="../charts/char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chart" Target="../charts/chart45.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0.xml"/><Relationship Id="rId1" Type="http://schemas.openxmlformats.org/officeDocument/2006/relationships/slideLayout" Target="../slideLayouts/slideLayout17.xml"/><Relationship Id="rId4" Type="http://schemas.openxmlformats.org/officeDocument/2006/relationships/chart" Target="../charts/char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2.xml"/><Relationship Id="rId1" Type="http://schemas.openxmlformats.org/officeDocument/2006/relationships/slideLayout" Target="../slideLayouts/slideLayout17.xml"/><Relationship Id="rId5" Type="http://schemas.openxmlformats.org/officeDocument/2006/relationships/chart" Target="../charts/chart52.xml"/><Relationship Id="rId4" Type="http://schemas.openxmlformats.org/officeDocument/2006/relationships/chart" Target="../charts/chart51.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69.xml"/><Relationship Id="rId1" Type="http://schemas.openxmlformats.org/officeDocument/2006/relationships/slideLayout" Target="../slideLayouts/slideLayout28.xml"/><Relationship Id="rId4" Type="http://schemas.openxmlformats.org/officeDocument/2006/relationships/hyperlink" Target="mailto:ruth.bryan@progressivepartnership.co.uk"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349513-6B86-453F-A701-0AC9483FAC7C}"/>
              </a:ext>
            </a:extLst>
          </p:cNvPr>
          <p:cNvSpPr>
            <a:spLocks noGrp="1"/>
          </p:cNvSpPr>
          <p:nvPr>
            <p:ph type="ctrTitle"/>
          </p:nvPr>
        </p:nvSpPr>
        <p:spPr>
          <a:xfrm>
            <a:off x="2640012" y="3494340"/>
            <a:ext cx="6119810" cy="540626"/>
          </a:xfrm>
        </p:spPr>
        <p:txBody>
          <a:bodyPr/>
          <a:lstStyle/>
          <a:p>
            <a:r>
              <a:rPr lang="en-GB" sz="2400" dirty="0"/>
              <a:t>Transport Scotland</a:t>
            </a:r>
          </a:p>
        </p:txBody>
      </p:sp>
      <p:sp>
        <p:nvSpPr>
          <p:cNvPr id="8" name="Subtitle 7">
            <a:extLst>
              <a:ext uri="{FF2B5EF4-FFF2-40B4-BE49-F238E27FC236}">
                <a16:creationId xmlns:a16="http://schemas.microsoft.com/office/drawing/2014/main" id="{5406DC3F-C932-4984-864E-6B629ED0F235}"/>
              </a:ext>
            </a:extLst>
          </p:cNvPr>
          <p:cNvSpPr>
            <a:spLocks noGrp="1"/>
          </p:cNvSpPr>
          <p:nvPr>
            <p:ph type="subTitle" idx="1"/>
          </p:nvPr>
        </p:nvSpPr>
        <p:spPr>
          <a:xfrm>
            <a:off x="2640012" y="2420811"/>
            <a:ext cx="6808788" cy="1073530"/>
          </a:xfrm>
        </p:spPr>
        <p:txBody>
          <a:bodyPr>
            <a:noAutofit/>
          </a:bodyPr>
          <a:lstStyle/>
          <a:p>
            <a:pPr>
              <a:lnSpc>
                <a:spcPct val="100000"/>
              </a:lnSpc>
              <a:spcBef>
                <a:spcPts val="0"/>
              </a:spcBef>
            </a:pPr>
            <a:r>
              <a:rPr lang="en-GB" sz="2400" b="1" dirty="0"/>
              <a:t>RITS: Driver attitudes and behaviours tracker</a:t>
            </a:r>
          </a:p>
          <a:p>
            <a:pPr>
              <a:lnSpc>
                <a:spcPct val="100000"/>
              </a:lnSpc>
              <a:spcBef>
                <a:spcPts val="0"/>
              </a:spcBef>
            </a:pPr>
            <a:endParaRPr lang="en-GB" sz="1000" b="1" dirty="0"/>
          </a:p>
          <a:p>
            <a:pPr>
              <a:lnSpc>
                <a:spcPct val="100000"/>
              </a:lnSpc>
              <a:spcBef>
                <a:spcPts val="0"/>
              </a:spcBef>
            </a:pPr>
            <a:r>
              <a:rPr lang="en-GB" sz="2400" dirty="0"/>
              <a:t>Wave 22 – February 2022</a:t>
            </a:r>
            <a:endParaRPr lang="en-US" sz="2400" dirty="0"/>
          </a:p>
        </p:txBody>
      </p:sp>
      <p:sp>
        <p:nvSpPr>
          <p:cNvPr id="9" name="Text Placeholder 8">
            <a:extLst>
              <a:ext uri="{FF2B5EF4-FFF2-40B4-BE49-F238E27FC236}">
                <a16:creationId xmlns:a16="http://schemas.microsoft.com/office/drawing/2014/main" id="{C94C6595-0C02-47A0-8973-204F3D2629E0}"/>
              </a:ext>
            </a:extLst>
          </p:cNvPr>
          <p:cNvSpPr>
            <a:spLocks noGrp="1"/>
          </p:cNvSpPr>
          <p:nvPr>
            <p:ph type="body" sz="quarter" idx="15"/>
          </p:nvPr>
        </p:nvSpPr>
        <p:spPr>
          <a:xfrm>
            <a:off x="2640024" y="4138209"/>
            <a:ext cx="6119798" cy="394201"/>
          </a:xfrm>
        </p:spPr>
        <p:txBody>
          <a:bodyPr>
            <a:normAutofit/>
          </a:bodyPr>
          <a:lstStyle/>
          <a:p>
            <a:r>
              <a:rPr lang="en-US" sz="2000" dirty="0"/>
              <a:t>M</a:t>
            </a:r>
            <a:r>
              <a:rPr lang="en-GB" sz="2000" dirty="0"/>
              <a:t>arch 2022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318" y="5950424"/>
            <a:ext cx="922508" cy="777922"/>
          </a:xfrm>
          <a:prstGeom prst="rect">
            <a:avLst/>
          </a:prstGeom>
        </p:spPr>
      </p:pic>
    </p:spTree>
    <p:extLst>
      <p:ext uri="{BB962C8B-B14F-4D97-AF65-F5344CB8AC3E}">
        <p14:creationId xmlns:p14="http://schemas.microsoft.com/office/powerpoint/2010/main" val="92150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10</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Agreement with statements about driving on country roads continues to be consistent in Feb ’22, with much higher agreement that drivers should continually adjust there speed on country roads than there is agreement that there should be a maximum speed limit on these roads.</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a:t>
            </a:r>
            <a:endParaRPr lang="en-GB" sz="1000" b="1" dirty="0"/>
          </a:p>
        </p:txBody>
      </p:sp>
      <p:graphicFrame>
        <p:nvGraphicFramePr>
          <p:cNvPr id="6" name="Chart 5"/>
          <p:cNvGraphicFramePr/>
          <p:nvPr>
            <p:extLst>
              <p:ext uri="{D42A27DB-BD31-4B8C-83A1-F6EECF244321}">
                <p14:modId xmlns:p14="http://schemas.microsoft.com/office/powerpoint/2010/main" val="107449052"/>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p>
          <a:p>
            <a:pPr marL="0" indent="0">
              <a:lnSpc>
                <a:spcPct val="100000"/>
              </a:lnSpc>
              <a:spcBef>
                <a:spcPts val="0"/>
              </a:spcBef>
              <a:buNone/>
            </a:pPr>
            <a:endParaRPr lang="en-GB" sz="1000" b="1" dirty="0"/>
          </a:p>
        </p:txBody>
      </p:sp>
      <p:sp>
        <p:nvSpPr>
          <p:cNvPr id="2" name="TextBox 1"/>
          <p:cNvSpPr txBox="1"/>
          <p:nvPr/>
        </p:nvSpPr>
        <p:spPr>
          <a:xfrm>
            <a:off x="8464446" y="5484710"/>
            <a:ext cx="2527208" cy="400110"/>
          </a:xfrm>
          <a:prstGeom prst="rect">
            <a:avLst/>
          </a:prstGeom>
          <a:noFill/>
          <a:ln>
            <a:solidFill>
              <a:schemeClr val="accent1"/>
            </a:solidFill>
          </a:ln>
        </p:spPr>
        <p:txBody>
          <a:bodyPr wrap="square" rtlCol="0">
            <a:spAutoFit/>
          </a:bodyPr>
          <a:lstStyle>
            <a:defPPr>
              <a:defRPr lang="en-US"/>
            </a:defPPr>
            <a:lvl1pPr>
              <a:defRPr sz="1000"/>
            </a:lvl1pPr>
          </a:lstStyle>
          <a:p>
            <a:r>
              <a:rPr lang="en-GB" dirty="0"/>
              <a:t>*Wording change in W19 from ‘more fatal accidents …’ to ‘more fatal collisions …’</a:t>
            </a:r>
          </a:p>
        </p:txBody>
      </p:sp>
    </p:spTree>
    <p:extLst>
      <p:ext uri="{BB962C8B-B14F-4D97-AF65-F5344CB8AC3E}">
        <p14:creationId xmlns:p14="http://schemas.microsoft.com/office/powerpoint/2010/main" val="27412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11</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GB" sz="2400" dirty="0"/>
              <a:t>Drivers consistently agree that it may be necessary to drive below the speed limit in built up areas. As has been the case since Aug ‘20, roughly three in five strongly agreed with this in Feb ‘22.</a:t>
            </a:r>
          </a:p>
        </p:txBody>
      </p:sp>
      <p:sp>
        <p:nvSpPr>
          <p:cNvPr id="11" name="Text Placeholder 7"/>
          <p:cNvSpPr>
            <a:spLocks noGrp="1"/>
          </p:cNvSpPr>
          <p:nvPr>
            <p:ph type="body" sz="quarter" idx="4294967295"/>
          </p:nvPr>
        </p:nvSpPr>
        <p:spPr>
          <a:xfrm>
            <a:off x="146428" y="6399895"/>
            <a:ext cx="9109121" cy="382250"/>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 Percentages &lt;3% are not shown for intelligibility.</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317234413"/>
              </p:ext>
            </p:extLst>
          </p:nvPr>
        </p:nvGraphicFramePr>
        <p:xfrm>
          <a:off x="505089" y="1639128"/>
          <a:ext cx="10618908" cy="4717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96665906"/>
              </p:ext>
            </p:extLst>
          </p:nvPr>
        </p:nvGraphicFramePr>
        <p:xfrm>
          <a:off x="10520747" y="1724025"/>
          <a:ext cx="1515416" cy="4223550"/>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gridCol w="757708">
                  <a:extLst>
                    <a:ext uri="{9D8B030D-6E8A-4147-A177-3AD203B41FA5}">
                      <a16:colId xmlns:a16="http://schemas.microsoft.com/office/drawing/2014/main" val="20001"/>
                    </a:ext>
                  </a:extLst>
                </a:gridCol>
              </a:tblGrid>
              <a:tr h="500043">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Mean 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539">
                <a:tc>
                  <a:txBody>
                    <a:bodyPr/>
                    <a:lstStyle/>
                    <a:p>
                      <a:pPr algn="ctr"/>
                      <a:r>
                        <a:rPr lang="en-GB" sz="1400" b="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539">
                <a:tc>
                  <a:txBody>
                    <a:bodyPr/>
                    <a:lstStyle/>
                    <a:p>
                      <a:pPr algn="ctr"/>
                      <a:r>
                        <a:rPr lang="en-GB" sz="1400" b="0" dirty="0"/>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539">
                <a:tc>
                  <a:txBody>
                    <a:bodyPr/>
                    <a:lstStyle/>
                    <a:p>
                      <a:pPr algn="ctr"/>
                      <a:r>
                        <a:rPr lang="en-GB" sz="1400" b="0" dirty="0"/>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539">
                <a:tc>
                  <a:txBody>
                    <a:bodyPr/>
                    <a:lstStyle/>
                    <a:p>
                      <a:pPr algn="ctr"/>
                      <a:r>
                        <a:rPr lang="en-GB" sz="1400" b="0" dirty="0"/>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539">
                <a:tc>
                  <a:txBody>
                    <a:bodyPr/>
                    <a:lstStyle/>
                    <a:p>
                      <a:pPr algn="ctr"/>
                      <a:r>
                        <a:rPr lang="en-GB" sz="1400" b="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539">
                <a:tc>
                  <a:txBody>
                    <a:bodyPr/>
                    <a:lstStyle/>
                    <a:p>
                      <a:pPr algn="ctr"/>
                      <a:r>
                        <a:rPr lang="en-GB" sz="1400" b="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539">
                <a:tc>
                  <a:txBody>
                    <a:bodyPr/>
                    <a:lstStyle/>
                    <a:p>
                      <a:pPr algn="ctr"/>
                      <a:r>
                        <a:rPr lang="en-GB" sz="1400" b="0" dirty="0"/>
                        <a:t>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539">
                <a:tc>
                  <a:txBody>
                    <a:bodyPr/>
                    <a:lstStyle/>
                    <a:p>
                      <a:pPr algn="ctr"/>
                      <a:r>
                        <a:rPr lang="en-GB" sz="1400" b="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1.45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0539">
                <a:tc>
                  <a:txBody>
                    <a:bodyPr/>
                    <a:lstStyle/>
                    <a:p>
                      <a:pPr algn="ctr"/>
                      <a:r>
                        <a:rPr lang="en-US" sz="1400" b="0" dirty="0"/>
                        <a:t>89%</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1.45</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1759785"/>
                  </a:ext>
                </a:extLst>
              </a:tr>
              <a:tr h="370539">
                <a:tc>
                  <a:txBody>
                    <a:bodyPr/>
                    <a:lstStyle/>
                    <a:p>
                      <a:pPr algn="ctr"/>
                      <a:r>
                        <a:rPr lang="en-US" sz="1400" b="0" dirty="0">
                          <a:solidFill>
                            <a:schemeClr val="tx1"/>
                          </a:solidFill>
                        </a:rPr>
                        <a:t>88%</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chemeClr val="tx1"/>
                          </a:solidFill>
                        </a:rPr>
                        <a:t>1.41</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2880843"/>
                  </a:ext>
                </a:extLst>
              </a:tr>
            </a:tbl>
          </a:graphicData>
        </a:graphic>
      </p:graphicFrame>
      <p:sp>
        <p:nvSpPr>
          <p:cNvPr id="2" name="TextBox 1"/>
          <p:cNvSpPr txBox="1"/>
          <p:nvPr/>
        </p:nvSpPr>
        <p:spPr>
          <a:xfrm>
            <a:off x="597091" y="1498859"/>
            <a:ext cx="8658458" cy="646331"/>
          </a:xfrm>
          <a:prstGeom prst="rect">
            <a:avLst/>
          </a:prstGeom>
          <a:noFill/>
        </p:spPr>
        <p:txBody>
          <a:bodyPr wrap="square" rtlCol="0">
            <a:spAutoFit/>
          </a:bodyPr>
          <a:lstStyle/>
          <a:p>
            <a:r>
              <a:rPr lang="en-GB" dirty="0"/>
              <a:t>In built up areas, where there are pedestrians and people on pedal bikes, it may be necessary to drive below the speed limit</a:t>
            </a:r>
          </a:p>
        </p:txBody>
      </p:sp>
      <p:sp>
        <p:nvSpPr>
          <p:cNvPr id="13"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Tree>
    <p:extLst>
      <p:ext uri="{BB962C8B-B14F-4D97-AF65-F5344CB8AC3E}">
        <p14:creationId xmlns:p14="http://schemas.microsoft.com/office/powerpoint/2010/main" val="423496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12</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US" sz="2400" dirty="0"/>
              <a:t>S</a:t>
            </a:r>
            <a:r>
              <a:rPr lang="en-GB" sz="2400" dirty="0"/>
              <a:t>ince this question was introduced in Feb ’21, roughly three quarters of drivers agree that van delivery drivers drive too fast in built-up areas.</a:t>
            </a:r>
          </a:p>
        </p:txBody>
      </p:sp>
      <p:sp>
        <p:nvSpPr>
          <p:cNvPr id="11" name="Text Placeholder 7"/>
          <p:cNvSpPr>
            <a:spLocks noGrp="1"/>
          </p:cNvSpPr>
          <p:nvPr>
            <p:ph type="body" sz="quarter" idx="4294967295"/>
          </p:nvPr>
        </p:nvSpPr>
        <p:spPr>
          <a:xfrm>
            <a:off x="146428" y="6496619"/>
            <a:ext cx="9109121" cy="285526"/>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224646200"/>
              </p:ext>
            </p:extLst>
          </p:nvPr>
        </p:nvGraphicFramePr>
        <p:xfrm>
          <a:off x="0" y="2415692"/>
          <a:ext cx="10618908" cy="3780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00659382"/>
              </p:ext>
            </p:extLst>
          </p:nvPr>
        </p:nvGraphicFramePr>
        <p:xfrm>
          <a:off x="10135524" y="2059691"/>
          <a:ext cx="1515416" cy="3162621"/>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gridCol w="757708">
                  <a:extLst>
                    <a:ext uri="{9D8B030D-6E8A-4147-A177-3AD203B41FA5}">
                      <a16:colId xmlns:a16="http://schemas.microsoft.com/office/drawing/2014/main" val="20001"/>
                    </a:ext>
                  </a:extLst>
                </a:gridCol>
              </a:tblGrid>
              <a:tr h="771999">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Mean 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6874">
                <a:tc>
                  <a:txBody>
                    <a:bodyPr/>
                    <a:lstStyle/>
                    <a:p>
                      <a:pPr algn="ctr"/>
                      <a:r>
                        <a:rPr lang="en-GB" sz="1400" b="0" dirty="0"/>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0" dirty="0"/>
                        <a:t>0.92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96874">
                <a:tc>
                  <a:txBody>
                    <a:bodyPr/>
                    <a:lstStyle/>
                    <a:p>
                      <a:pPr algn="ctr"/>
                      <a:r>
                        <a:rPr lang="en-US" sz="1400" b="0" dirty="0"/>
                        <a:t>75%</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t>1.03</a:t>
                      </a:r>
                      <a:endParaRPr lang="en-GB"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327555"/>
                  </a:ext>
                </a:extLst>
              </a:tr>
              <a:tr h="796874">
                <a:tc>
                  <a:txBody>
                    <a:bodyPr/>
                    <a:lstStyle/>
                    <a:p>
                      <a:pPr algn="ctr"/>
                      <a:r>
                        <a:rPr lang="en-US" sz="1400" b="0" dirty="0">
                          <a:solidFill>
                            <a:schemeClr val="tx1"/>
                          </a:solidFill>
                        </a:rPr>
                        <a:t>73%</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chemeClr val="tx1"/>
                          </a:solidFill>
                        </a:rPr>
                        <a:t>1.01</a:t>
                      </a:r>
                      <a:endParaRPr lang="en-GB"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317122"/>
                  </a:ext>
                </a:extLst>
              </a:tr>
            </a:tbl>
          </a:graphicData>
        </a:graphic>
      </p:graphicFrame>
      <p:sp>
        <p:nvSpPr>
          <p:cNvPr id="2" name="TextBox 1"/>
          <p:cNvSpPr txBox="1"/>
          <p:nvPr/>
        </p:nvSpPr>
        <p:spPr>
          <a:xfrm>
            <a:off x="597091" y="2059691"/>
            <a:ext cx="8658458" cy="369332"/>
          </a:xfrm>
          <a:prstGeom prst="rect">
            <a:avLst/>
          </a:prstGeom>
          <a:noFill/>
        </p:spPr>
        <p:txBody>
          <a:bodyPr wrap="square" rtlCol="0">
            <a:spAutoFit/>
          </a:bodyPr>
          <a:lstStyle/>
          <a:p>
            <a:r>
              <a:rPr lang="en-GB" dirty="0"/>
              <a:t>Van delivery drivers drive too fast in built-up areas</a:t>
            </a:r>
          </a:p>
        </p:txBody>
      </p:sp>
      <p:sp>
        <p:nvSpPr>
          <p:cNvPr id="13"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15" name="TextBox 14"/>
          <p:cNvSpPr txBox="1"/>
          <p:nvPr/>
        </p:nvSpPr>
        <p:spPr>
          <a:xfrm>
            <a:off x="9618438" y="6195735"/>
            <a:ext cx="2154462" cy="246221"/>
          </a:xfrm>
          <a:prstGeom prst="rect">
            <a:avLst/>
          </a:prstGeom>
          <a:noFill/>
          <a:ln>
            <a:solidFill>
              <a:schemeClr val="accent1"/>
            </a:solidFill>
          </a:ln>
        </p:spPr>
        <p:txBody>
          <a:bodyPr wrap="square" rtlCol="0">
            <a:spAutoFit/>
          </a:bodyPr>
          <a:lstStyle>
            <a:defPPr>
              <a:defRPr lang="en-US"/>
            </a:defPPr>
            <a:lvl1pPr>
              <a:defRPr sz="1000"/>
            </a:lvl1pPr>
          </a:lstStyle>
          <a:p>
            <a:pPr algn="ctr"/>
            <a:r>
              <a:rPr lang="en-GB" dirty="0"/>
              <a:t>New statement for W20 (Feb 2021)</a:t>
            </a:r>
          </a:p>
        </p:txBody>
      </p:sp>
    </p:spTree>
    <p:extLst>
      <p:ext uri="{BB962C8B-B14F-4D97-AF65-F5344CB8AC3E}">
        <p14:creationId xmlns:p14="http://schemas.microsoft.com/office/powerpoint/2010/main" val="379746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13</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The trend towards </a:t>
            </a:r>
            <a:r>
              <a:rPr lang="en-US" sz="2400" u="sng" dirty="0"/>
              <a:t>fewer</a:t>
            </a:r>
            <a:r>
              <a:rPr lang="en-US" sz="2400" dirty="0"/>
              <a:t> drivers thinking that not adjusting speed on country roads and driving +10 mph in cities/towns are very serious </a:t>
            </a:r>
            <a:r>
              <a:rPr lang="en-GB" sz="2400" dirty="0"/>
              <a:t>behaviours</a:t>
            </a:r>
            <a:r>
              <a:rPr lang="en-US" sz="2400" dirty="0"/>
              <a:t> is sustained in Feb ‘22. Speeding </a:t>
            </a:r>
            <a:r>
              <a:rPr lang="en-US" sz="2400" dirty="0" err="1"/>
              <a:t>behaviours</a:t>
            </a:r>
            <a:r>
              <a:rPr lang="en-US" sz="2400" dirty="0"/>
              <a:t> are generally considered the less serious by drivers.</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a:t>Q5. 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2918353502"/>
              </p:ext>
            </p:extLst>
          </p:nvPr>
        </p:nvGraphicFramePr>
        <p:xfrm>
          <a:off x="298752" y="1577753"/>
          <a:ext cx="754638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7" name="TextBox 6"/>
          <p:cNvSpPr txBox="1"/>
          <p:nvPr/>
        </p:nvSpPr>
        <p:spPr>
          <a:xfrm>
            <a:off x="8255834" y="1487434"/>
            <a:ext cx="3936166" cy="584775"/>
          </a:xfrm>
          <a:prstGeom prst="rect">
            <a:avLst/>
          </a:prstGeom>
          <a:noFill/>
        </p:spPr>
        <p:txBody>
          <a:bodyPr wrap="square" rtlCol="0">
            <a:spAutoFit/>
          </a:bodyPr>
          <a:lstStyle/>
          <a:p>
            <a:r>
              <a:rPr lang="en-GB" sz="1600" dirty="0"/>
              <a:t>% rating ‘very serious’ across all behaviours </a:t>
            </a:r>
          </a:p>
          <a:p>
            <a:r>
              <a:rPr lang="en-GB" sz="1600" dirty="0"/>
              <a:t>– Feb 2022</a:t>
            </a:r>
          </a:p>
        </p:txBody>
      </p:sp>
      <p:graphicFrame>
        <p:nvGraphicFramePr>
          <p:cNvPr id="15" name="Chart 14"/>
          <p:cNvGraphicFramePr/>
          <p:nvPr>
            <p:extLst>
              <p:ext uri="{D42A27DB-BD31-4B8C-83A1-F6EECF244321}">
                <p14:modId xmlns:p14="http://schemas.microsoft.com/office/powerpoint/2010/main" val="64673846"/>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43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1411452254"/>
              </p:ext>
            </p:extLst>
          </p:nvPr>
        </p:nvGraphicFramePr>
        <p:xfrm>
          <a:off x="634294" y="1303917"/>
          <a:ext cx="10526905" cy="5230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48435148"/>
              </p:ext>
            </p:extLst>
          </p:nvPr>
        </p:nvGraphicFramePr>
        <p:xfrm>
          <a:off x="10541670" y="1600200"/>
          <a:ext cx="940118" cy="4564293"/>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14778">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301">
                <a:tc>
                  <a:txBody>
                    <a:bodyPr/>
                    <a:lstStyle/>
                    <a:p>
                      <a:pPr algn="ctr"/>
                      <a:r>
                        <a:rPr lang="en-GB" sz="1200" b="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3301">
                <a:tc>
                  <a:txBody>
                    <a:bodyPr/>
                    <a:lstStyle/>
                    <a:p>
                      <a:pPr algn="ctr"/>
                      <a:r>
                        <a:rPr lang="en-GB" sz="1200" b="0" dirty="0"/>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3301">
                <a:tc>
                  <a:txBody>
                    <a:bodyPr/>
                    <a:lstStyle/>
                    <a:p>
                      <a:pPr algn="ctr"/>
                      <a:r>
                        <a:rPr lang="en-GB" sz="1200" b="0" dirty="0"/>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3301">
                <a:tc>
                  <a:txBody>
                    <a:bodyPr/>
                    <a:lstStyle/>
                    <a:p>
                      <a:pPr algn="ctr"/>
                      <a:r>
                        <a:rPr lang="en-US" sz="1200" b="0" dirty="0"/>
                        <a:t>75%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3301">
                <a:tc>
                  <a:txBody>
                    <a:bodyPr/>
                    <a:lstStyle/>
                    <a:p>
                      <a:pPr algn="ctr"/>
                      <a:r>
                        <a:rPr lang="en-GB" sz="1200" b="0" dirty="0"/>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834804"/>
                  </a:ext>
                </a:extLst>
              </a:tr>
              <a:tr h="283301">
                <a:tc>
                  <a:txBody>
                    <a:bodyPr/>
                    <a:lstStyle/>
                    <a:p>
                      <a:pPr algn="ctr"/>
                      <a:r>
                        <a:rPr lang="en-GB" sz="1200" b="0" dirty="0"/>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3301">
                <a:tc>
                  <a:txBody>
                    <a:bodyPr/>
                    <a:lstStyle/>
                    <a:p>
                      <a:pPr algn="ctr"/>
                      <a:r>
                        <a:rPr lang="en-GB" sz="1200" b="0" dirty="0"/>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3301">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3301">
                <a:tc>
                  <a:txBody>
                    <a:bodyPr/>
                    <a:lstStyle/>
                    <a:p>
                      <a:pPr algn="ctr"/>
                      <a:r>
                        <a:rPr lang="en-US" sz="1200" b="0" dirty="0"/>
                        <a:t>68%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3301">
                <a:tc>
                  <a:txBody>
                    <a:bodyPr/>
                    <a:lstStyle/>
                    <a:p>
                      <a:pPr algn="ctr"/>
                      <a:r>
                        <a:rPr lang="en-GB" sz="1200" b="0" dirty="0"/>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4257515"/>
                  </a:ext>
                </a:extLst>
              </a:tr>
              <a:tr h="283301">
                <a:tc>
                  <a:txBody>
                    <a:bodyPr/>
                    <a:lstStyle/>
                    <a:p>
                      <a:pPr algn="ctr"/>
                      <a:r>
                        <a:rPr lang="en-GB" sz="1200" b="0" dirty="0"/>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3301">
                <a:tc>
                  <a:txBody>
                    <a:bodyPr/>
                    <a:lstStyle/>
                    <a:p>
                      <a:pPr algn="ctr"/>
                      <a:r>
                        <a:rPr lang="en-GB" sz="1200" b="0" dirty="0"/>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4261640"/>
                  </a:ext>
                </a:extLst>
              </a:tr>
              <a:tr h="283301">
                <a:tc>
                  <a:txBody>
                    <a:bodyPr/>
                    <a:lstStyle/>
                    <a:p>
                      <a:pPr algn="ctr"/>
                      <a:r>
                        <a:rPr lang="en-GB" sz="1200" b="0" dirty="0"/>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31251"/>
                  </a:ext>
                </a:extLst>
              </a:tr>
              <a:tr h="283301">
                <a:tc>
                  <a:txBody>
                    <a:bodyPr/>
                    <a:lstStyle/>
                    <a:p>
                      <a:pPr algn="ctr"/>
                      <a:r>
                        <a:rPr lang="en-US" sz="1200" b="0" dirty="0"/>
                        <a:t>68%</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285812"/>
                  </a:ext>
                </a:extLst>
              </a:tr>
              <a:tr h="283301">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608905"/>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14</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The majority agree that it’s important to adhere to 20 mph limits and recognise the benefits of these limits for communities and for road safety. Agreement with statements are now closer to their Feb ‘21 levels. </a:t>
            </a:r>
          </a:p>
        </p:txBody>
      </p:sp>
      <p:sp>
        <p:nvSpPr>
          <p:cNvPr id="11" name="Text Placeholder 7"/>
          <p:cNvSpPr>
            <a:spLocks noGrp="1"/>
          </p:cNvSpPr>
          <p:nvPr>
            <p:ph type="body" sz="quarter" idx="4294967295"/>
          </p:nvPr>
        </p:nvSpPr>
        <p:spPr>
          <a:xfrm>
            <a:off x="146428" y="6534284"/>
            <a:ext cx="9109121" cy="191862"/>
          </a:xfrm>
          <a:prstGeom prst="rect">
            <a:avLst/>
          </a:prstGeom>
        </p:spPr>
        <p:txBody>
          <a:bodyPr>
            <a:noAutofit/>
          </a:bodyPr>
          <a:lstStyle/>
          <a:p>
            <a:pPr marL="0" indent="0">
              <a:lnSpc>
                <a:spcPct val="100000"/>
              </a:lnSpc>
              <a:spcBef>
                <a:spcPts val="0"/>
              </a:spcBef>
              <a:buNone/>
            </a:pPr>
            <a:r>
              <a:rPr lang="en-GB" sz="1000" dirty="0"/>
              <a:t>Q9. Here are some statements made by other people about 20mph speed limits. How much do you agree or disagree with each?</a:t>
            </a:r>
            <a:endParaRPr lang="en-GB" sz="1000" b="1" dirty="0"/>
          </a:p>
        </p:txBody>
      </p:sp>
      <p:sp>
        <p:nvSpPr>
          <p:cNvPr id="2" name="TextBox 1"/>
          <p:cNvSpPr txBox="1"/>
          <p:nvPr/>
        </p:nvSpPr>
        <p:spPr>
          <a:xfrm>
            <a:off x="902049" y="1584053"/>
            <a:ext cx="8658458" cy="369332"/>
          </a:xfrm>
          <a:prstGeom prst="rect">
            <a:avLst/>
          </a:prstGeom>
          <a:noFill/>
        </p:spPr>
        <p:txBody>
          <a:bodyPr wrap="square" rtlCol="0">
            <a:spAutoFit/>
          </a:bodyPr>
          <a:lstStyle/>
          <a:p>
            <a:r>
              <a:rPr lang="en-GB" dirty="0"/>
              <a:t>Agreement with statements about 20 mph speed limits (%)</a:t>
            </a:r>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14" name="TextBox 13"/>
          <p:cNvSpPr txBox="1"/>
          <p:nvPr/>
        </p:nvSpPr>
        <p:spPr>
          <a:xfrm>
            <a:off x="1011618" y="2449798"/>
            <a:ext cx="2603108" cy="523220"/>
          </a:xfrm>
          <a:prstGeom prst="rect">
            <a:avLst/>
          </a:prstGeom>
          <a:noFill/>
        </p:spPr>
        <p:txBody>
          <a:bodyPr wrap="square" rtlCol="0">
            <a:spAutoFit/>
          </a:bodyPr>
          <a:lstStyle/>
          <a:p>
            <a:pPr algn="ctr"/>
            <a:r>
              <a:rPr lang="en-GB" sz="1400" dirty="0"/>
              <a:t>It is important to always adhere to 20 mph speed limits </a:t>
            </a:r>
          </a:p>
        </p:txBody>
      </p:sp>
      <p:sp>
        <p:nvSpPr>
          <p:cNvPr id="15" name="TextBox 14"/>
          <p:cNvSpPr txBox="1"/>
          <p:nvPr/>
        </p:nvSpPr>
        <p:spPr>
          <a:xfrm>
            <a:off x="1011618" y="3828085"/>
            <a:ext cx="2603108" cy="523220"/>
          </a:xfrm>
          <a:prstGeom prst="rect">
            <a:avLst/>
          </a:prstGeom>
          <a:noFill/>
        </p:spPr>
        <p:txBody>
          <a:bodyPr wrap="square" rtlCol="0">
            <a:spAutoFit/>
          </a:bodyPr>
          <a:lstStyle/>
          <a:p>
            <a:pPr algn="ctr"/>
            <a:r>
              <a:rPr lang="en-GB" sz="1400" dirty="0"/>
              <a:t>20 mph speed limits help to reduce collisions*</a:t>
            </a:r>
          </a:p>
        </p:txBody>
      </p:sp>
      <p:sp>
        <p:nvSpPr>
          <p:cNvPr id="16" name="TextBox 15"/>
          <p:cNvSpPr txBox="1"/>
          <p:nvPr/>
        </p:nvSpPr>
        <p:spPr>
          <a:xfrm>
            <a:off x="798704" y="4978717"/>
            <a:ext cx="3028935" cy="738664"/>
          </a:xfrm>
          <a:prstGeom prst="rect">
            <a:avLst/>
          </a:prstGeom>
          <a:noFill/>
        </p:spPr>
        <p:txBody>
          <a:bodyPr wrap="square" rtlCol="0">
            <a:spAutoFit/>
          </a:bodyPr>
          <a:lstStyle/>
          <a:p>
            <a:pPr algn="ctr"/>
            <a:r>
              <a:rPr lang="en-GB" sz="1400" dirty="0"/>
              <a:t>Introducing a 20 mph speed limit makes communities better places for people to walk, wheel and cycle**</a:t>
            </a:r>
          </a:p>
        </p:txBody>
      </p:sp>
      <p:cxnSp>
        <p:nvCxnSpPr>
          <p:cNvPr id="18" name="Straight Connector 17"/>
          <p:cNvCxnSpPr/>
          <p:nvPr/>
        </p:nvCxnSpPr>
        <p:spPr>
          <a:xfrm>
            <a:off x="385556" y="3346147"/>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556" y="4730683"/>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3098" y="6121467"/>
            <a:ext cx="3860352" cy="400110"/>
          </a:xfrm>
          <a:prstGeom prst="rect">
            <a:avLst/>
          </a:prstGeom>
          <a:noFill/>
          <a:ln>
            <a:solidFill>
              <a:schemeClr val="accent1"/>
            </a:solidFill>
          </a:ln>
        </p:spPr>
        <p:txBody>
          <a:bodyPr wrap="square" rtlCol="0">
            <a:spAutoFit/>
          </a:bodyPr>
          <a:lstStyle>
            <a:defPPr>
              <a:defRPr lang="en-US"/>
            </a:defPPr>
            <a:lvl1pPr algn="ctr">
              <a:defRPr sz="1000"/>
            </a:lvl1pPr>
          </a:lstStyle>
          <a:p>
            <a:pPr algn="l"/>
            <a:r>
              <a:rPr lang="en-GB" dirty="0"/>
              <a:t>*Wording change in W19 from ‘reduce accidents’ to ‘reduce collisions’</a:t>
            </a:r>
          </a:p>
          <a:p>
            <a:pPr algn="l"/>
            <a:r>
              <a:rPr lang="en-GB" dirty="0"/>
              <a:t>** The word ‘wheel’ added in W19</a:t>
            </a:r>
          </a:p>
        </p:txBody>
      </p:sp>
      <p:sp>
        <p:nvSpPr>
          <p:cNvPr id="17" name="Oval 16">
            <a:extLst>
              <a:ext uri="{FF2B5EF4-FFF2-40B4-BE49-F238E27FC236}">
                <a16:creationId xmlns:a16="http://schemas.microsoft.com/office/drawing/2014/main" id="{B86E2579-D50E-4933-B8DA-AC56C124EAF7}"/>
              </a:ext>
            </a:extLst>
          </p:cNvPr>
          <p:cNvSpPr/>
          <p:nvPr/>
        </p:nvSpPr>
        <p:spPr>
          <a:xfrm>
            <a:off x="7190602" y="5905122"/>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1" name="Oval 20">
            <a:extLst>
              <a:ext uri="{FF2B5EF4-FFF2-40B4-BE49-F238E27FC236}">
                <a16:creationId xmlns:a16="http://schemas.microsoft.com/office/drawing/2014/main" id="{E68EC1C9-2EC2-48E4-BE20-425C54DA6966}"/>
              </a:ext>
            </a:extLst>
          </p:cNvPr>
          <p:cNvSpPr/>
          <p:nvPr/>
        </p:nvSpPr>
        <p:spPr>
          <a:xfrm>
            <a:off x="5568343" y="5897408"/>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3" name="Oval 22">
            <a:extLst>
              <a:ext uri="{FF2B5EF4-FFF2-40B4-BE49-F238E27FC236}">
                <a16:creationId xmlns:a16="http://schemas.microsoft.com/office/drawing/2014/main" id="{6BCB58D8-F781-492C-B8A0-2FDD4592E9D7}"/>
              </a:ext>
            </a:extLst>
          </p:cNvPr>
          <p:cNvSpPr/>
          <p:nvPr/>
        </p:nvSpPr>
        <p:spPr>
          <a:xfrm>
            <a:off x="6824528" y="3116359"/>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5" name="Oval 24">
            <a:extLst>
              <a:ext uri="{FF2B5EF4-FFF2-40B4-BE49-F238E27FC236}">
                <a16:creationId xmlns:a16="http://schemas.microsoft.com/office/drawing/2014/main" id="{FA366F0D-3F4B-4D48-AA45-9730369307A7}"/>
              </a:ext>
            </a:extLst>
          </p:cNvPr>
          <p:cNvSpPr/>
          <p:nvPr/>
        </p:nvSpPr>
        <p:spPr>
          <a:xfrm>
            <a:off x="5272120" y="3128106"/>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287044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15</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As in previous waves, around half of drivers agree that 20 mph speed limits are frustrating and it is not clear why they are in place, with higher proportions agreeing than disagreeing.</a:t>
            </a:r>
            <a:endParaRPr lang="en-GB" sz="2400" dirty="0"/>
          </a:p>
        </p:txBody>
      </p:sp>
      <p:sp>
        <p:nvSpPr>
          <p:cNvPr id="11" name="Text Placeholder 7"/>
          <p:cNvSpPr>
            <a:spLocks noGrp="1"/>
          </p:cNvSpPr>
          <p:nvPr>
            <p:ph type="body" sz="quarter" idx="4294967295"/>
          </p:nvPr>
        </p:nvSpPr>
        <p:spPr>
          <a:xfrm>
            <a:off x="146428" y="6534284"/>
            <a:ext cx="9109121" cy="191862"/>
          </a:xfrm>
          <a:prstGeom prst="rect">
            <a:avLst/>
          </a:prstGeom>
        </p:spPr>
        <p:txBody>
          <a:bodyPr>
            <a:noAutofit/>
          </a:bodyPr>
          <a:lstStyle/>
          <a:p>
            <a:pPr marL="0" indent="0">
              <a:lnSpc>
                <a:spcPct val="100000"/>
              </a:lnSpc>
              <a:spcBef>
                <a:spcPts val="0"/>
              </a:spcBef>
              <a:buNone/>
            </a:pPr>
            <a:r>
              <a:rPr lang="en-GB" sz="1000" dirty="0"/>
              <a:t>Q9. Here are some statements made by other people about 20mph speed limits. How much do you agree or disagree with each?</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835804903"/>
              </p:ext>
            </p:extLst>
          </p:nvPr>
        </p:nvGraphicFramePr>
        <p:xfrm>
          <a:off x="597091" y="1549515"/>
          <a:ext cx="10526905" cy="47866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02049" y="1584053"/>
            <a:ext cx="8658458" cy="369332"/>
          </a:xfrm>
          <a:prstGeom prst="rect">
            <a:avLst/>
          </a:prstGeom>
          <a:noFill/>
        </p:spPr>
        <p:txBody>
          <a:bodyPr wrap="square" rtlCol="0">
            <a:spAutoFit/>
          </a:bodyPr>
          <a:lstStyle/>
          <a:p>
            <a:r>
              <a:rPr lang="en-GB" dirty="0"/>
              <a:t>Agreement with statements about 20 mph speed limits (%)</a:t>
            </a:r>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17" name="TextBox 16"/>
          <p:cNvSpPr txBox="1"/>
          <p:nvPr/>
        </p:nvSpPr>
        <p:spPr>
          <a:xfrm>
            <a:off x="1048194" y="4647103"/>
            <a:ext cx="2603108" cy="738664"/>
          </a:xfrm>
          <a:prstGeom prst="rect">
            <a:avLst/>
          </a:prstGeom>
          <a:noFill/>
        </p:spPr>
        <p:txBody>
          <a:bodyPr wrap="square" rtlCol="0">
            <a:spAutoFit/>
          </a:bodyPr>
          <a:lstStyle/>
          <a:p>
            <a:pPr algn="ctr"/>
            <a:r>
              <a:rPr lang="en-GB" sz="1400" dirty="0"/>
              <a:t>It’s not always clear why 20 mph speed limits are in place where they are</a:t>
            </a:r>
          </a:p>
        </p:txBody>
      </p:sp>
      <p:cxnSp>
        <p:nvCxnSpPr>
          <p:cNvPr id="21" name="Straight Connector 20"/>
          <p:cNvCxnSpPr/>
          <p:nvPr/>
        </p:nvCxnSpPr>
        <p:spPr>
          <a:xfrm>
            <a:off x="690356" y="4008611"/>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57764" y="2859396"/>
            <a:ext cx="2603108" cy="523220"/>
          </a:xfrm>
          <a:prstGeom prst="rect">
            <a:avLst/>
          </a:prstGeom>
          <a:noFill/>
        </p:spPr>
        <p:txBody>
          <a:bodyPr wrap="square" rtlCol="0">
            <a:spAutoFit/>
          </a:bodyPr>
          <a:lstStyle/>
          <a:p>
            <a:pPr algn="ctr"/>
            <a:r>
              <a:rPr lang="en-GB" sz="1400" dirty="0"/>
              <a:t>20 mph speed limits are frustrating for drivers</a:t>
            </a:r>
          </a:p>
        </p:txBody>
      </p:sp>
      <p:graphicFrame>
        <p:nvGraphicFramePr>
          <p:cNvPr id="9" name="Table 8"/>
          <p:cNvGraphicFramePr>
            <a:graphicFrameLocks noGrp="1"/>
          </p:cNvGraphicFramePr>
          <p:nvPr>
            <p:extLst>
              <p:ext uri="{D42A27DB-BD31-4B8C-83A1-F6EECF244321}">
                <p14:modId xmlns:p14="http://schemas.microsoft.com/office/powerpoint/2010/main" val="595235900"/>
              </p:ext>
            </p:extLst>
          </p:nvPr>
        </p:nvGraphicFramePr>
        <p:xfrm>
          <a:off x="10538780" y="1704366"/>
          <a:ext cx="1036319" cy="4303793"/>
        </p:xfrm>
        <a:graphic>
          <a:graphicData uri="http://schemas.openxmlformats.org/drawingml/2006/table">
            <a:tbl>
              <a:tblPr firstRow="1" bandRow="1">
                <a:tableStyleId>{2D5ABB26-0587-4C30-8999-92F81FD0307C}</a:tableStyleId>
              </a:tblPr>
              <a:tblGrid>
                <a:gridCol w="1036319">
                  <a:extLst>
                    <a:ext uri="{9D8B030D-6E8A-4147-A177-3AD203B41FA5}">
                      <a16:colId xmlns:a16="http://schemas.microsoft.com/office/drawing/2014/main" val="20000"/>
                    </a:ext>
                  </a:extLst>
                </a:gridCol>
              </a:tblGrid>
              <a:tr h="376933">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2686">
                <a:tc>
                  <a:txBody>
                    <a:bodyPr/>
                    <a:lstStyle/>
                    <a:p>
                      <a:pPr algn="ctr"/>
                      <a:r>
                        <a:rPr lang="en-GB" sz="1200" b="0" dirty="0"/>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2686">
                <a:tc>
                  <a:txBody>
                    <a:bodyPr/>
                    <a:lstStyle/>
                    <a:p>
                      <a:pPr algn="ctr"/>
                      <a:r>
                        <a:rPr lang="en-GB" sz="1200" b="0" dirty="0"/>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92686">
                <a:tc>
                  <a:txBody>
                    <a:bodyPr/>
                    <a:lstStyle/>
                    <a:p>
                      <a:pPr algn="ctr"/>
                      <a:r>
                        <a:rPr lang="en-GB" sz="1200" b="0" dirty="0"/>
                        <a:t>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2686">
                <a:tc>
                  <a:txBody>
                    <a:bodyPr/>
                    <a:lstStyle/>
                    <a:p>
                      <a:pPr algn="ctr"/>
                      <a:r>
                        <a:rPr lang="en-GB" sz="1200" b="0" dirty="0"/>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92686">
                <a:tc>
                  <a:txBody>
                    <a:bodyPr/>
                    <a:lstStyle/>
                    <a:p>
                      <a:pPr algn="ctr"/>
                      <a:r>
                        <a:rPr lang="en-GB" sz="1200" b="0" dirty="0"/>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4384835"/>
                  </a:ext>
                </a:extLst>
              </a:tr>
              <a:tr h="392686">
                <a:tc>
                  <a:txBody>
                    <a:bodyPr/>
                    <a:lstStyle/>
                    <a:p>
                      <a:pPr algn="ctr"/>
                      <a:r>
                        <a:rPr lang="en-GB" sz="1200" b="0" dirty="0"/>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92686">
                <a:tc>
                  <a:txBody>
                    <a:bodyPr/>
                    <a:lstStyle/>
                    <a:p>
                      <a:pPr algn="ctr"/>
                      <a:r>
                        <a:rPr lang="en-GB" sz="1200" b="0" dirty="0"/>
                        <a:t>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2686">
                <a:tc>
                  <a:txBody>
                    <a:bodyPr/>
                    <a:lstStyle/>
                    <a:p>
                      <a:pPr algn="ctr"/>
                      <a:r>
                        <a:rPr lang="en-GB" sz="1200" b="0" dirty="0"/>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1973709"/>
                  </a:ext>
                </a:extLst>
              </a:tr>
              <a:tr h="392686">
                <a:tc>
                  <a:txBody>
                    <a:bodyPr/>
                    <a:lstStyle/>
                    <a:p>
                      <a:pPr algn="ctr"/>
                      <a:r>
                        <a:rPr lang="en-US" sz="1200" b="0" dirty="0"/>
                        <a:t>50%</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5126580"/>
                  </a:ext>
                </a:extLst>
              </a:tr>
              <a:tr h="392686">
                <a:tc>
                  <a:txBody>
                    <a:bodyPr/>
                    <a:lstStyle/>
                    <a:p>
                      <a:pPr algn="ctr"/>
                      <a:r>
                        <a:rPr lang="en-GB" sz="1200" b="0" dirty="0"/>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502884"/>
                  </a:ext>
                </a:extLst>
              </a:tr>
            </a:tbl>
          </a:graphicData>
        </a:graphic>
      </p:graphicFrame>
    </p:spTree>
    <p:extLst>
      <p:ext uri="{BB962C8B-B14F-4D97-AF65-F5344CB8AC3E}">
        <p14:creationId xmlns:p14="http://schemas.microsoft.com/office/powerpoint/2010/main" val="12676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54491483"/>
              </p:ext>
            </p:extLst>
          </p:nvPr>
        </p:nvGraphicFramePr>
        <p:xfrm>
          <a:off x="10693951" y="1696825"/>
          <a:ext cx="940118" cy="4262479"/>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63675">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86">
                <a:tc>
                  <a:txBody>
                    <a:bodyPr/>
                    <a:lstStyle/>
                    <a:p>
                      <a:pPr algn="ctr"/>
                      <a:r>
                        <a:rPr lang="en-GB" sz="1200" b="0" dirty="0"/>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8486">
                <a:tc>
                  <a:txBody>
                    <a:bodyPr/>
                    <a:lstStyle/>
                    <a:p>
                      <a:pPr algn="ctr"/>
                      <a:r>
                        <a:rPr lang="en-GB" sz="1200" b="0" dirty="0"/>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486">
                <a:tc>
                  <a:txBody>
                    <a:bodyPr/>
                    <a:lstStyle/>
                    <a:p>
                      <a:pPr algn="ctr"/>
                      <a:r>
                        <a:rPr lang="en-GB" sz="1200" b="0" dirty="0"/>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8486">
                <a:tc>
                  <a:txBody>
                    <a:bodyPr/>
                    <a:lstStyle/>
                    <a:p>
                      <a:pPr algn="ctr"/>
                      <a:r>
                        <a:rPr lang="en-GB" sz="1200" b="0" dirty="0"/>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8486">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8486">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8486">
                <a:tc>
                  <a:txBody>
                    <a:bodyPr/>
                    <a:lstStyle/>
                    <a:p>
                      <a:pPr algn="ctr"/>
                      <a:r>
                        <a:rPr lang="en-GB" sz="1200" b="0" dirty="0"/>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703484"/>
                  </a:ext>
                </a:extLst>
              </a:tr>
              <a:tr h="278486">
                <a:tc>
                  <a:txBody>
                    <a:bodyPr/>
                    <a:lstStyle/>
                    <a:p>
                      <a:pPr algn="ctr"/>
                      <a:r>
                        <a:rPr lang="en-GB" sz="1200" b="0" dirty="0"/>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8486">
                <a:tc>
                  <a:txBody>
                    <a:bodyPr/>
                    <a:lstStyle/>
                    <a:p>
                      <a:pPr algn="ctr"/>
                      <a:r>
                        <a:rPr lang="en-GB" sz="1200" b="0" dirty="0"/>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8486">
                <a:tc>
                  <a:txBody>
                    <a:bodyPr/>
                    <a:lstStyle/>
                    <a:p>
                      <a:pPr algn="ctr"/>
                      <a:r>
                        <a:rPr lang="en-GB" sz="1200" b="0" dirty="0"/>
                        <a:t>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8486">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8486">
                <a:tc>
                  <a:txBody>
                    <a:bodyPr/>
                    <a:lstStyle/>
                    <a:p>
                      <a:pPr algn="ctr"/>
                      <a:r>
                        <a:rPr lang="en-GB" sz="1200" b="0" dirty="0"/>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474244"/>
                  </a:ext>
                </a:extLst>
              </a:tr>
              <a:tr h="278486">
                <a:tc>
                  <a:txBody>
                    <a:bodyPr/>
                    <a:lstStyle/>
                    <a:p>
                      <a:pPr algn="ctr"/>
                      <a:r>
                        <a:rPr lang="en-US" sz="1200" b="0" dirty="0"/>
                        <a:t>67%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54200"/>
                  </a:ext>
                </a:extLst>
              </a:tr>
              <a:tr h="278486">
                <a:tc>
                  <a:txBody>
                    <a:bodyPr/>
                    <a:lstStyle/>
                    <a:p>
                      <a:pPr algn="ctr"/>
                      <a:r>
                        <a:rPr lang="en-GB" sz="1200" b="0" dirty="0"/>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862049"/>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16</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Agreement with the use of cameras in general, and the fact that they should be seen as a good thing, remains unchanged in Feb ‘22. Around 7 in 10 drivers are positive about road safety cameras in principle.</a:t>
            </a:r>
          </a:p>
        </p:txBody>
      </p:sp>
      <p:sp>
        <p:nvSpPr>
          <p:cNvPr id="11" name="Text Placeholder 7"/>
          <p:cNvSpPr>
            <a:spLocks noGrp="1"/>
          </p:cNvSpPr>
          <p:nvPr>
            <p:ph type="body" sz="quarter" idx="4294967295"/>
          </p:nvPr>
        </p:nvSpPr>
        <p:spPr>
          <a:xfrm>
            <a:off x="71455" y="6255008"/>
            <a:ext cx="9109121" cy="553998"/>
          </a:xfrm>
          <a:prstGeom prst="rect">
            <a:avLst/>
          </a:prstGeom>
        </p:spPr>
        <p:txBody>
          <a:bodyPr>
            <a:spAutoFit/>
          </a:bodyPr>
          <a:lstStyle/>
          <a:p>
            <a:pPr marL="0" indent="0">
              <a:lnSpc>
                <a:spcPct val="100000"/>
              </a:lnSpc>
              <a:spcBef>
                <a:spcPts val="0"/>
              </a:spcBef>
              <a:buNone/>
            </a:pPr>
            <a:r>
              <a:rPr lang="en-GB" sz="1000" dirty="0"/>
              <a:t>Q10. How much do you agree or disagree with the use of road safety cameras on Scotland’s roads?</a:t>
            </a:r>
          </a:p>
          <a:p>
            <a:pPr marL="0" indent="0">
              <a:lnSpc>
                <a:spcPct val="100000"/>
              </a:lnSpc>
              <a:spcBef>
                <a:spcPts val="0"/>
              </a:spcBef>
              <a:buNone/>
            </a:pPr>
            <a:r>
              <a:rPr lang="en-GB" sz="1000" dirty="0"/>
              <a:t>Q11. Here are some statements people have made about road safety cameras in general, including both speed cameras and red traffic light cameras.  For each one please indicate the extent to which you agree or disagree with the statement</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811301621"/>
              </p:ext>
            </p:extLst>
          </p:nvPr>
        </p:nvGraphicFramePr>
        <p:xfrm>
          <a:off x="2587376" y="1466963"/>
          <a:ext cx="8590659" cy="48692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6157" y="1570373"/>
            <a:ext cx="8658458" cy="369332"/>
          </a:xfrm>
          <a:prstGeom prst="rect">
            <a:avLst/>
          </a:prstGeom>
          <a:noFill/>
        </p:spPr>
        <p:txBody>
          <a:bodyPr wrap="square" rtlCol="0">
            <a:spAutoFit/>
          </a:bodyPr>
          <a:lstStyle/>
          <a:p>
            <a:r>
              <a:rPr lang="en-GB" dirty="0"/>
              <a:t>Agreement with statements about road safety cameras (%)</a:t>
            </a:r>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cxnSp>
        <p:nvCxnSpPr>
          <p:cNvPr id="4" name="Straight Connector 3"/>
          <p:cNvCxnSpPr/>
          <p:nvPr/>
        </p:nvCxnSpPr>
        <p:spPr>
          <a:xfrm>
            <a:off x="429249" y="3996046"/>
            <a:ext cx="11397690" cy="48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9249" y="2844501"/>
            <a:ext cx="2603108" cy="523220"/>
          </a:xfrm>
          <a:prstGeom prst="rect">
            <a:avLst/>
          </a:prstGeom>
          <a:noFill/>
        </p:spPr>
        <p:txBody>
          <a:bodyPr wrap="square" rtlCol="0">
            <a:spAutoFit/>
          </a:bodyPr>
          <a:lstStyle/>
          <a:p>
            <a:pPr algn="ctr"/>
            <a:r>
              <a:rPr lang="en-GB" sz="1400" dirty="0"/>
              <a:t>The use of road safety cameras on Scotland’s roads</a:t>
            </a:r>
          </a:p>
        </p:txBody>
      </p:sp>
      <p:sp>
        <p:nvSpPr>
          <p:cNvPr id="14" name="TextBox 13">
            <a:extLst>
              <a:ext uri="{FF2B5EF4-FFF2-40B4-BE49-F238E27FC236}">
                <a16:creationId xmlns:a16="http://schemas.microsoft.com/office/drawing/2014/main" id="{3E91BEE8-B168-44E6-81E1-8367CF677475}"/>
              </a:ext>
            </a:extLst>
          </p:cNvPr>
          <p:cNvSpPr txBox="1"/>
          <p:nvPr/>
        </p:nvSpPr>
        <p:spPr>
          <a:xfrm>
            <a:off x="351672" y="4548963"/>
            <a:ext cx="2603108" cy="738664"/>
          </a:xfrm>
          <a:prstGeom prst="rect">
            <a:avLst/>
          </a:prstGeom>
          <a:noFill/>
        </p:spPr>
        <p:txBody>
          <a:bodyPr wrap="square" rtlCol="0">
            <a:spAutoFit/>
          </a:bodyPr>
          <a:lstStyle/>
          <a:p>
            <a:pPr algn="ctr"/>
            <a:r>
              <a:rPr lang="en-GB" sz="1400" dirty="0"/>
              <a:t>People should see the use of road safety cameras as a good thing</a:t>
            </a:r>
          </a:p>
        </p:txBody>
      </p:sp>
    </p:spTree>
    <p:extLst>
      <p:ext uri="{BB962C8B-B14F-4D97-AF65-F5344CB8AC3E}">
        <p14:creationId xmlns:p14="http://schemas.microsoft.com/office/powerpoint/2010/main" val="29594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01294604"/>
              </p:ext>
            </p:extLst>
          </p:nvPr>
        </p:nvGraphicFramePr>
        <p:xfrm>
          <a:off x="10653937" y="1875935"/>
          <a:ext cx="940118" cy="4194668"/>
        </p:xfrm>
        <a:graphic>
          <a:graphicData uri="http://schemas.openxmlformats.org/drawingml/2006/table">
            <a:tbl>
              <a:tblPr firstRow="1" bandRow="1">
                <a:tableStyleId>{2D5ABB26-0587-4C30-8999-92F81FD0307C}</a:tableStyleId>
              </a:tblPr>
              <a:tblGrid>
                <a:gridCol w="940118">
                  <a:extLst>
                    <a:ext uri="{9D8B030D-6E8A-4147-A177-3AD203B41FA5}">
                      <a16:colId xmlns:a16="http://schemas.microsoft.com/office/drawing/2014/main" val="20000"/>
                    </a:ext>
                  </a:extLst>
                </a:gridCol>
              </a:tblGrid>
              <a:tr h="314414">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7161">
                <a:tc>
                  <a:txBody>
                    <a:bodyPr/>
                    <a:lstStyle/>
                    <a:p>
                      <a:pPr algn="ctr"/>
                      <a:r>
                        <a:rPr lang="en-GB" sz="1200" b="0" dirty="0"/>
                        <a:t>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7161">
                <a:tc>
                  <a:txBody>
                    <a:bodyPr/>
                    <a:lstStyle/>
                    <a:p>
                      <a:pPr algn="ctr"/>
                      <a:r>
                        <a:rPr lang="en-GB" sz="1200" b="0" dirty="0"/>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7161">
                <a:tc>
                  <a:txBody>
                    <a:bodyPr/>
                    <a:lstStyle/>
                    <a:p>
                      <a:pPr algn="ctr"/>
                      <a:r>
                        <a:rPr lang="en-GB" sz="1200" b="0" dirty="0"/>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7161">
                <a:tc>
                  <a:txBody>
                    <a:bodyPr/>
                    <a:lstStyle/>
                    <a:p>
                      <a:pPr algn="ctr"/>
                      <a:r>
                        <a:rPr lang="en-GB" sz="1200" b="0" dirty="0"/>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7161">
                <a:tc>
                  <a:txBody>
                    <a:bodyPr/>
                    <a:lstStyle/>
                    <a:p>
                      <a:pPr algn="ctr"/>
                      <a:r>
                        <a:rPr lang="en-GB" sz="1200" b="0" dirty="0"/>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7161">
                <a:tc>
                  <a:txBody>
                    <a:bodyPr/>
                    <a:lstStyle/>
                    <a:p>
                      <a:pPr algn="ctr"/>
                      <a:r>
                        <a:rPr lang="en-GB" sz="1200" b="0" dirty="0"/>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7161">
                <a:tc>
                  <a:txBody>
                    <a:bodyPr/>
                    <a:lstStyle/>
                    <a:p>
                      <a:pPr algn="ctr"/>
                      <a:r>
                        <a:rPr lang="en-GB" sz="1200" b="0" dirty="0"/>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280708"/>
                  </a:ext>
                </a:extLst>
              </a:tr>
              <a:tr h="277161">
                <a:tc>
                  <a:txBody>
                    <a:bodyPr/>
                    <a:lstStyle/>
                    <a:p>
                      <a:pPr algn="ctr"/>
                      <a:r>
                        <a:rPr lang="en-GB" sz="1200" b="0" dirty="0"/>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7161">
                <a:tc>
                  <a:txBody>
                    <a:bodyPr/>
                    <a:lstStyle/>
                    <a:p>
                      <a:pPr algn="ctr"/>
                      <a:r>
                        <a:rPr lang="en-GB" sz="1200" b="0" dirty="0"/>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7161">
                <a:tc>
                  <a:txBody>
                    <a:bodyPr/>
                    <a:lstStyle/>
                    <a:p>
                      <a:pPr algn="ctr"/>
                      <a:r>
                        <a:rPr lang="en-GB" sz="1200" b="0" dirty="0"/>
                        <a:t>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7161">
                <a:tc>
                  <a:txBody>
                    <a:bodyPr/>
                    <a:lstStyle/>
                    <a:p>
                      <a:pPr algn="ctr"/>
                      <a:r>
                        <a:rPr lang="en-GB" sz="1200" b="0" dirty="0"/>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7161">
                <a:tc>
                  <a:txBody>
                    <a:bodyPr/>
                    <a:lstStyle/>
                    <a:p>
                      <a:pPr algn="ctr"/>
                      <a:r>
                        <a:rPr lang="en-GB" sz="1200" b="0" dirty="0"/>
                        <a:t>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303784"/>
                  </a:ext>
                </a:extLst>
              </a:tr>
              <a:tr h="277161">
                <a:tc>
                  <a:txBody>
                    <a:bodyPr/>
                    <a:lstStyle/>
                    <a:p>
                      <a:pPr algn="ctr"/>
                      <a:r>
                        <a:rPr lang="en-US" sz="1200" b="0" dirty="0"/>
                        <a:t>57%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81668"/>
                  </a:ext>
                </a:extLst>
              </a:tr>
              <a:tr h="277161">
                <a:tc>
                  <a:txBody>
                    <a:bodyPr/>
                    <a:lstStyle/>
                    <a:p>
                      <a:pPr algn="ctr"/>
                      <a:r>
                        <a:rPr lang="en-GB" sz="1200" b="0" dirty="0"/>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551718"/>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17</a:t>
            </a:fld>
            <a:endParaRPr lang="en-GB" dirty="0"/>
          </a:p>
        </p:txBody>
      </p:sp>
      <p:sp>
        <p:nvSpPr>
          <p:cNvPr id="10" name="Text Placeholder 4"/>
          <p:cNvSpPr>
            <a:spLocks noGrp="1"/>
          </p:cNvSpPr>
          <p:nvPr>
            <p:ph type="body" sz="quarter" idx="11"/>
          </p:nvPr>
        </p:nvSpPr>
        <p:spPr>
          <a:xfrm>
            <a:off x="334964" y="180788"/>
            <a:ext cx="10573290" cy="1299219"/>
          </a:xfrm>
        </p:spPr>
        <p:txBody>
          <a:bodyPr vert="horz" lIns="72000" tIns="0" rIns="0" bIns="0" rtlCol="0" anchor="ctr" anchorCtr="0">
            <a:noAutofit/>
          </a:bodyPr>
          <a:lstStyle/>
          <a:p>
            <a:r>
              <a:rPr lang="en-US" sz="2200" dirty="0"/>
              <a:t>7 in 10 of drivers also agreed that road cameras help discourage dangerous driving, with fewer (6 in 10) agreeing that they help prevent collisions. These findings were consistent with Aug ’21.</a:t>
            </a:r>
            <a:endParaRPr lang="en-GB" sz="2200" dirty="0"/>
          </a:p>
        </p:txBody>
      </p:sp>
      <p:sp>
        <p:nvSpPr>
          <p:cNvPr id="11" name="Text Placeholder 7"/>
          <p:cNvSpPr>
            <a:spLocks noGrp="1"/>
          </p:cNvSpPr>
          <p:nvPr>
            <p:ph type="body" sz="quarter" idx="4294967295"/>
          </p:nvPr>
        </p:nvSpPr>
        <p:spPr>
          <a:xfrm>
            <a:off x="146428" y="6375553"/>
            <a:ext cx="9109121" cy="285526"/>
          </a:xfrm>
          <a:prstGeom prst="rect">
            <a:avLst/>
          </a:prstGeom>
        </p:spPr>
        <p:txBody>
          <a:bodyPr>
            <a:noAutofit/>
          </a:bodyPr>
          <a:lstStyle/>
          <a:p>
            <a:pPr marL="0" indent="0">
              <a:lnSpc>
                <a:spcPct val="100000"/>
              </a:lnSpc>
              <a:spcBef>
                <a:spcPts val="0"/>
              </a:spcBef>
              <a:buNone/>
            </a:pPr>
            <a:r>
              <a:rPr lang="en-GB" sz="1000" dirty="0"/>
              <a:t>Q11. Here are some statements people have made about road safety cameras in general, including both speed cameras and red traffic light cameras.  For each one please indicate the extent to which you agree or disagree with the statement</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3783082310"/>
              </p:ext>
            </p:extLst>
          </p:nvPr>
        </p:nvGraphicFramePr>
        <p:xfrm>
          <a:off x="2533337" y="1639128"/>
          <a:ext cx="8590659" cy="4717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2118" y="1742537"/>
            <a:ext cx="8658458" cy="369332"/>
          </a:xfrm>
          <a:prstGeom prst="rect">
            <a:avLst/>
          </a:prstGeom>
          <a:noFill/>
        </p:spPr>
        <p:txBody>
          <a:bodyPr wrap="square" rtlCol="0">
            <a:spAutoFit/>
          </a:bodyPr>
          <a:lstStyle/>
          <a:p>
            <a:r>
              <a:rPr lang="en-GB" dirty="0"/>
              <a:t>Agreement with statements about road safety cameras (%)</a:t>
            </a:r>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cxnSp>
        <p:nvCxnSpPr>
          <p:cNvPr id="15" name="Straight Connector 14"/>
          <p:cNvCxnSpPr/>
          <p:nvPr/>
        </p:nvCxnSpPr>
        <p:spPr>
          <a:xfrm flipV="1">
            <a:off x="375210" y="4108704"/>
            <a:ext cx="11397690" cy="3546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964" y="2858555"/>
            <a:ext cx="2603108" cy="738664"/>
          </a:xfrm>
          <a:prstGeom prst="rect">
            <a:avLst/>
          </a:prstGeom>
          <a:noFill/>
        </p:spPr>
        <p:txBody>
          <a:bodyPr wrap="square" rtlCol="0">
            <a:spAutoFit/>
          </a:bodyPr>
          <a:lstStyle/>
          <a:p>
            <a:pPr algn="ctr"/>
            <a:r>
              <a:rPr lang="en-GB" sz="1400" dirty="0"/>
              <a:t>Road safety cameras help discourage dangerous driving in the areas where they are used</a:t>
            </a:r>
          </a:p>
        </p:txBody>
      </p:sp>
      <p:sp>
        <p:nvSpPr>
          <p:cNvPr id="14" name="TextBox 13">
            <a:extLst>
              <a:ext uri="{FF2B5EF4-FFF2-40B4-BE49-F238E27FC236}">
                <a16:creationId xmlns:a16="http://schemas.microsoft.com/office/drawing/2014/main" id="{BB52F564-3C26-476B-B3B8-BDA0995F184C}"/>
              </a:ext>
            </a:extLst>
          </p:cNvPr>
          <p:cNvSpPr txBox="1"/>
          <p:nvPr/>
        </p:nvSpPr>
        <p:spPr>
          <a:xfrm>
            <a:off x="351672" y="4416223"/>
            <a:ext cx="2603108" cy="738664"/>
          </a:xfrm>
          <a:prstGeom prst="rect">
            <a:avLst/>
          </a:prstGeom>
          <a:noFill/>
        </p:spPr>
        <p:txBody>
          <a:bodyPr wrap="square" rtlCol="0">
            <a:spAutoFit/>
          </a:bodyPr>
          <a:lstStyle/>
          <a:p>
            <a:pPr algn="ctr"/>
            <a:r>
              <a:rPr lang="en-GB" sz="1400" dirty="0"/>
              <a:t>Road safety cameras help prevent collisions* in the areas where they are used</a:t>
            </a:r>
          </a:p>
        </p:txBody>
      </p:sp>
      <p:sp>
        <p:nvSpPr>
          <p:cNvPr id="16" name="TextBox 15">
            <a:extLst>
              <a:ext uri="{FF2B5EF4-FFF2-40B4-BE49-F238E27FC236}">
                <a16:creationId xmlns:a16="http://schemas.microsoft.com/office/drawing/2014/main" id="{A266B94F-ABB6-49A0-BC93-2298378402D7}"/>
              </a:ext>
            </a:extLst>
          </p:cNvPr>
          <p:cNvSpPr txBox="1"/>
          <p:nvPr/>
        </p:nvSpPr>
        <p:spPr>
          <a:xfrm>
            <a:off x="351672" y="5616689"/>
            <a:ext cx="2352111" cy="400110"/>
          </a:xfrm>
          <a:prstGeom prst="rect">
            <a:avLst/>
          </a:prstGeom>
          <a:noFill/>
          <a:ln>
            <a:solidFill>
              <a:schemeClr val="accent1"/>
            </a:solidFill>
          </a:ln>
        </p:spPr>
        <p:txBody>
          <a:bodyPr wrap="square" rtlCol="0">
            <a:spAutoFit/>
          </a:bodyPr>
          <a:lstStyle>
            <a:defPPr>
              <a:defRPr lang="en-US"/>
            </a:defPPr>
            <a:lvl1pPr>
              <a:defRPr sz="1000"/>
            </a:lvl1pPr>
          </a:lstStyle>
          <a:p>
            <a:r>
              <a:rPr lang="en-GB" dirty="0"/>
              <a:t>*Wording change in W19 from ‘prevent accidents’ to ‘prevent collisions’</a:t>
            </a:r>
          </a:p>
        </p:txBody>
      </p:sp>
    </p:spTree>
    <p:extLst>
      <p:ext uri="{BB962C8B-B14F-4D97-AF65-F5344CB8AC3E}">
        <p14:creationId xmlns:p14="http://schemas.microsoft.com/office/powerpoint/2010/main" val="36443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89160584"/>
              </p:ext>
            </p:extLst>
          </p:nvPr>
        </p:nvGraphicFramePr>
        <p:xfrm>
          <a:off x="10745142" y="1673141"/>
          <a:ext cx="757708" cy="4373550"/>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tblGrid>
              <a:tr h="512297">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5385">
                <a:tc>
                  <a:txBody>
                    <a:bodyPr/>
                    <a:lstStyle/>
                    <a:p>
                      <a:pPr algn="ctr"/>
                      <a:r>
                        <a:rPr lang="en-GB" sz="1200" b="0" dirty="0"/>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5385">
                <a:tc>
                  <a:txBody>
                    <a:bodyPr/>
                    <a:lstStyle/>
                    <a:p>
                      <a:pPr algn="ctr"/>
                      <a:r>
                        <a:rPr lang="en-GB" sz="1200" b="0" dirty="0"/>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5385">
                <a:tc>
                  <a:txBody>
                    <a:bodyPr/>
                    <a:lstStyle/>
                    <a:p>
                      <a:pPr algn="ctr"/>
                      <a:r>
                        <a:rPr lang="en-GB" sz="1200" b="0" dirty="0"/>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5385">
                <a:tc>
                  <a:txBody>
                    <a:bodyPr/>
                    <a:lstStyle/>
                    <a:p>
                      <a:pPr algn="ctr"/>
                      <a:r>
                        <a:rPr lang="en-GB" sz="1200" b="0" dirty="0"/>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5385">
                <a:tc>
                  <a:txBody>
                    <a:bodyPr/>
                    <a:lstStyle/>
                    <a:p>
                      <a:pPr algn="ctr"/>
                      <a:r>
                        <a:rPr lang="en-GB" sz="1200" b="0" dirty="0"/>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5385">
                <a:tc>
                  <a:txBody>
                    <a:bodyPr/>
                    <a:lstStyle/>
                    <a:p>
                      <a:pPr algn="ctr"/>
                      <a:r>
                        <a:rPr lang="en-GB" sz="1200" b="0" dirty="0"/>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5385">
                <a:tc>
                  <a:txBody>
                    <a:bodyPr/>
                    <a:lstStyle/>
                    <a:p>
                      <a:pPr algn="ctr"/>
                      <a:r>
                        <a:rPr lang="en-GB" sz="1200" b="0" dirty="0"/>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2797827"/>
                  </a:ext>
                </a:extLst>
              </a:tr>
              <a:tr h="275385">
                <a:tc>
                  <a:txBody>
                    <a:bodyPr/>
                    <a:lstStyle/>
                    <a:p>
                      <a:pPr algn="ctr"/>
                      <a:r>
                        <a:rPr lang="en-GB" sz="1200" b="0" dirty="0"/>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5385">
                <a:tc>
                  <a:txBody>
                    <a:bodyPr/>
                    <a:lstStyle/>
                    <a:p>
                      <a:pPr algn="ctr"/>
                      <a:r>
                        <a:rPr lang="en-GB" sz="1200" b="0" dirty="0"/>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5385">
                <a:tc>
                  <a:txBody>
                    <a:bodyPr/>
                    <a:lstStyle/>
                    <a:p>
                      <a:pPr algn="ctr"/>
                      <a:r>
                        <a:rPr lang="en-GB" sz="1200" b="0" dirty="0"/>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5385">
                <a:tc>
                  <a:txBody>
                    <a:bodyPr/>
                    <a:lstStyle/>
                    <a:p>
                      <a:pPr algn="ctr"/>
                      <a:r>
                        <a:rPr lang="en-GB" sz="1200" b="0" dirty="0"/>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5385">
                <a:tc>
                  <a:txBody>
                    <a:bodyPr/>
                    <a:lstStyle/>
                    <a:p>
                      <a:pPr algn="ctr"/>
                      <a:r>
                        <a:rPr lang="en-GB" sz="1200" b="0" dirty="0"/>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373132"/>
                  </a:ext>
                </a:extLst>
              </a:tr>
              <a:tr h="275385">
                <a:tc>
                  <a:txBody>
                    <a:bodyPr/>
                    <a:lstStyle/>
                    <a:p>
                      <a:pPr algn="ctr"/>
                      <a:r>
                        <a:rPr lang="en-US" sz="1200" b="0" dirty="0"/>
                        <a:t>25%</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7493159"/>
                  </a:ext>
                </a:extLst>
              </a:tr>
              <a:tr h="275385">
                <a:tc>
                  <a:txBody>
                    <a:bodyPr/>
                    <a:lstStyle/>
                    <a:p>
                      <a:pPr algn="ctr"/>
                      <a:r>
                        <a:rPr lang="en-GB" sz="1200" b="0" dirty="0"/>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252893"/>
                  </a:ext>
                </a:extLst>
              </a:tr>
            </a:tbl>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18</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Relatively few drivers agree there are too many road cameras (and more disagree than agree), but a large proportion agree they are an easy way of making money out of motorists. A larger proportion strongly agreed with this statement in Feb ‘22.</a:t>
            </a:r>
            <a:endParaRPr lang="en-GB" sz="2400" dirty="0"/>
          </a:p>
        </p:txBody>
      </p:sp>
      <p:sp>
        <p:nvSpPr>
          <p:cNvPr id="11" name="Text Placeholder 7"/>
          <p:cNvSpPr>
            <a:spLocks noGrp="1"/>
          </p:cNvSpPr>
          <p:nvPr>
            <p:ph type="body" sz="quarter" idx="4294967295"/>
          </p:nvPr>
        </p:nvSpPr>
        <p:spPr>
          <a:xfrm>
            <a:off x="146428" y="6375553"/>
            <a:ext cx="9109121" cy="285526"/>
          </a:xfrm>
          <a:prstGeom prst="rect">
            <a:avLst/>
          </a:prstGeom>
        </p:spPr>
        <p:txBody>
          <a:bodyPr>
            <a:noAutofit/>
          </a:bodyPr>
          <a:lstStyle/>
          <a:p>
            <a:pPr marL="0" indent="0">
              <a:lnSpc>
                <a:spcPct val="100000"/>
              </a:lnSpc>
              <a:spcBef>
                <a:spcPts val="0"/>
              </a:spcBef>
              <a:buNone/>
            </a:pPr>
            <a:r>
              <a:rPr lang="en-GB" sz="1000" dirty="0"/>
              <a:t>Q11. Here are some statements people have made about road safety cameras in general, including both speed cameras and red traffic light cameras.  For each one please indicate the extent to which you agree or disagree with the statement</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2349829640"/>
              </p:ext>
            </p:extLst>
          </p:nvPr>
        </p:nvGraphicFramePr>
        <p:xfrm>
          <a:off x="2533337" y="1639128"/>
          <a:ext cx="8590659" cy="47172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7091" y="1706427"/>
            <a:ext cx="8658458" cy="369332"/>
          </a:xfrm>
          <a:prstGeom prst="rect">
            <a:avLst/>
          </a:prstGeom>
          <a:noFill/>
        </p:spPr>
        <p:txBody>
          <a:bodyPr wrap="square" rtlCol="0">
            <a:spAutoFit/>
          </a:bodyPr>
          <a:lstStyle/>
          <a:p>
            <a:r>
              <a:rPr lang="en-GB" dirty="0"/>
              <a:t>Agreement with statements about road safety cameras (%)</a:t>
            </a:r>
          </a:p>
        </p:txBody>
      </p:sp>
      <p:sp>
        <p:nvSpPr>
          <p:cNvPr id="13" name="Text Placeholder 7"/>
          <p:cNvSpPr>
            <a:spLocks noGrp="1"/>
          </p:cNvSpPr>
          <p:nvPr>
            <p:ph type="body" sz="quarter" idx="4294967295"/>
          </p:nvPr>
        </p:nvSpPr>
        <p:spPr>
          <a:xfrm>
            <a:off x="8170291" y="6464776"/>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cxnSp>
        <p:nvCxnSpPr>
          <p:cNvPr id="14" name="Straight Connector 13"/>
          <p:cNvCxnSpPr/>
          <p:nvPr/>
        </p:nvCxnSpPr>
        <p:spPr>
          <a:xfrm>
            <a:off x="334964" y="4079818"/>
            <a:ext cx="11387344" cy="124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9876" y="2789003"/>
            <a:ext cx="2603108" cy="738664"/>
          </a:xfrm>
          <a:prstGeom prst="rect">
            <a:avLst/>
          </a:prstGeom>
          <a:noFill/>
        </p:spPr>
        <p:txBody>
          <a:bodyPr wrap="square" rtlCol="0">
            <a:spAutoFit/>
          </a:bodyPr>
          <a:lstStyle/>
          <a:p>
            <a:pPr algn="ctr"/>
            <a:r>
              <a:rPr lang="en-GB" sz="1400" dirty="0"/>
              <a:t>Road safety cameras are an easy way of making money out of motorists</a:t>
            </a:r>
          </a:p>
        </p:txBody>
      </p:sp>
      <p:sp>
        <p:nvSpPr>
          <p:cNvPr id="19" name="TextBox 18"/>
          <p:cNvSpPr txBox="1"/>
          <p:nvPr/>
        </p:nvSpPr>
        <p:spPr>
          <a:xfrm>
            <a:off x="334964" y="4752191"/>
            <a:ext cx="2603108" cy="523220"/>
          </a:xfrm>
          <a:prstGeom prst="rect">
            <a:avLst/>
          </a:prstGeom>
          <a:noFill/>
        </p:spPr>
        <p:txBody>
          <a:bodyPr wrap="square" rtlCol="0">
            <a:spAutoFit/>
          </a:bodyPr>
          <a:lstStyle/>
          <a:p>
            <a:pPr algn="ctr"/>
            <a:r>
              <a:rPr lang="en-GB" sz="1400" dirty="0"/>
              <a:t>There are too many road safety cameras</a:t>
            </a:r>
          </a:p>
        </p:txBody>
      </p:sp>
      <p:sp>
        <p:nvSpPr>
          <p:cNvPr id="15" name="Oval 14">
            <a:extLst>
              <a:ext uri="{FF2B5EF4-FFF2-40B4-BE49-F238E27FC236}">
                <a16:creationId xmlns:a16="http://schemas.microsoft.com/office/drawing/2014/main" id="{1B488FF4-B2EB-4B2B-AF05-C29E34B27700}"/>
              </a:ext>
            </a:extLst>
          </p:cNvPr>
          <p:cNvSpPr/>
          <p:nvPr/>
        </p:nvSpPr>
        <p:spPr>
          <a:xfrm>
            <a:off x="9355006" y="3887513"/>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8" name="Oval 17">
            <a:extLst>
              <a:ext uri="{FF2B5EF4-FFF2-40B4-BE49-F238E27FC236}">
                <a16:creationId xmlns:a16="http://schemas.microsoft.com/office/drawing/2014/main" id="{B69767EF-019C-49F4-8BBE-BEE4BED25B73}"/>
              </a:ext>
            </a:extLst>
          </p:cNvPr>
          <p:cNvSpPr/>
          <p:nvPr/>
        </p:nvSpPr>
        <p:spPr>
          <a:xfrm>
            <a:off x="7524273" y="5756200"/>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42287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Drink and drug driving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19</a:t>
            </a:fld>
            <a:endParaRPr lang="en-GB" dirty="0"/>
          </a:p>
        </p:txBody>
      </p:sp>
    </p:spTree>
    <p:extLst>
      <p:ext uri="{BB962C8B-B14F-4D97-AF65-F5344CB8AC3E}">
        <p14:creationId xmlns:p14="http://schemas.microsoft.com/office/powerpoint/2010/main" val="21106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99432-F8CC-499D-8248-9802C958FCC4}"/>
              </a:ext>
            </a:extLst>
          </p:cNvPr>
          <p:cNvSpPr>
            <a:spLocks noGrp="1"/>
          </p:cNvSpPr>
          <p:nvPr>
            <p:ph type="body" sz="quarter" idx="11"/>
          </p:nvPr>
        </p:nvSpPr>
        <p:spPr>
          <a:xfrm>
            <a:off x="334963" y="180788"/>
            <a:ext cx="4608517" cy="1318609"/>
          </a:xfrm>
        </p:spPr>
        <p:txBody>
          <a:bodyPr/>
          <a:lstStyle/>
          <a:p>
            <a:r>
              <a:rPr lang="en-US" dirty="0"/>
              <a:t>Contents </a:t>
            </a:r>
          </a:p>
        </p:txBody>
      </p:sp>
      <p:pic>
        <p:nvPicPr>
          <p:cNvPr id="30" name="Picture Placeholder 29" descr="A picture containing object&#10;&#10;Description generated with high confidence">
            <a:extLst>
              <a:ext uri="{FF2B5EF4-FFF2-40B4-BE49-F238E27FC236}">
                <a16:creationId xmlns:a16="http://schemas.microsoft.com/office/drawing/2014/main" id="{67F18961-693B-4970-B1CE-BD2D846151A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00" r="100"/>
          <a:stretch>
            <a:fillRect/>
          </a:stretch>
        </p:blipFill>
        <p:spPr>
          <a:xfrm>
            <a:off x="1715180" y="2118010"/>
            <a:ext cx="796252" cy="796252"/>
          </a:xfrm>
        </p:spPr>
      </p:pic>
      <p:sp>
        <p:nvSpPr>
          <p:cNvPr id="9" name="Text Placeholder 8">
            <a:extLst>
              <a:ext uri="{FF2B5EF4-FFF2-40B4-BE49-F238E27FC236}">
                <a16:creationId xmlns:a16="http://schemas.microsoft.com/office/drawing/2014/main" id="{0ABA6B54-264D-4ABB-881C-B2268A7D878F}"/>
              </a:ext>
            </a:extLst>
          </p:cNvPr>
          <p:cNvSpPr>
            <a:spLocks noGrp="1"/>
          </p:cNvSpPr>
          <p:nvPr>
            <p:ph type="body" sz="quarter" idx="26"/>
          </p:nvPr>
        </p:nvSpPr>
        <p:spPr>
          <a:xfrm>
            <a:off x="2605701" y="2345320"/>
            <a:ext cx="3604151" cy="341632"/>
          </a:xfrm>
        </p:spPr>
        <p:txBody>
          <a:bodyPr/>
          <a:lstStyle/>
          <a:p>
            <a:r>
              <a:rPr lang="en-US" sz="1800" dirty="0"/>
              <a:t>Project background</a:t>
            </a:r>
          </a:p>
        </p:txBody>
      </p:sp>
      <p:sp>
        <p:nvSpPr>
          <p:cNvPr id="12" name="Text Placeholder 11">
            <a:extLst>
              <a:ext uri="{FF2B5EF4-FFF2-40B4-BE49-F238E27FC236}">
                <a16:creationId xmlns:a16="http://schemas.microsoft.com/office/drawing/2014/main" id="{C62806C6-61F2-4546-95E9-E14AAEADF97B}"/>
              </a:ext>
            </a:extLst>
          </p:cNvPr>
          <p:cNvSpPr>
            <a:spLocks noGrp="1"/>
          </p:cNvSpPr>
          <p:nvPr>
            <p:ph type="body" sz="quarter" idx="29"/>
          </p:nvPr>
        </p:nvSpPr>
        <p:spPr>
          <a:xfrm>
            <a:off x="2657407" y="3788466"/>
            <a:ext cx="3604151" cy="341632"/>
          </a:xfrm>
        </p:spPr>
        <p:txBody>
          <a:bodyPr/>
          <a:lstStyle/>
          <a:p>
            <a:r>
              <a:rPr lang="en-US" sz="1800" dirty="0"/>
              <a:t>Method and sample</a:t>
            </a:r>
          </a:p>
        </p:txBody>
      </p:sp>
      <p:pic>
        <p:nvPicPr>
          <p:cNvPr id="44" name="Picture Placeholder 43">
            <a:extLst>
              <a:ext uri="{FF2B5EF4-FFF2-40B4-BE49-F238E27FC236}">
                <a16:creationId xmlns:a16="http://schemas.microsoft.com/office/drawing/2014/main" id="{EEA078F8-0594-4C45-B35C-C3DB555D4ACD}"/>
              </a:ext>
            </a:extLst>
          </p:cNvPr>
          <p:cNvPicPr>
            <a:picLocks noGrp="1" noChangeAspect="1"/>
          </p:cNvPicPr>
          <p:nvPr>
            <p:ph type="pic" sz="quarter" idx="35"/>
          </p:nvPr>
        </p:nvPicPr>
        <p:blipFill>
          <a:blip r:embed="rId4">
            <a:extLst>
              <a:ext uri="{28A0092B-C50C-407E-A947-70E740481C1C}">
                <a14:useLocalDpi xmlns:a14="http://schemas.microsoft.com/office/drawing/2010/main" val="0"/>
              </a:ext>
            </a:extLst>
          </a:blip>
          <a:srcRect l="100" r="100"/>
          <a:stretch>
            <a:fillRect/>
          </a:stretch>
        </p:blipFill>
        <p:spPr>
          <a:xfrm>
            <a:off x="6586770" y="4595946"/>
            <a:ext cx="796252" cy="796252"/>
          </a:xfrm>
        </p:spPr>
      </p:pic>
      <p:sp>
        <p:nvSpPr>
          <p:cNvPr id="20" name="Text Placeholder 19">
            <a:extLst>
              <a:ext uri="{FF2B5EF4-FFF2-40B4-BE49-F238E27FC236}">
                <a16:creationId xmlns:a16="http://schemas.microsoft.com/office/drawing/2014/main" id="{38DE2D1D-4B73-4376-8D85-3CE32F53BCCD}"/>
              </a:ext>
            </a:extLst>
          </p:cNvPr>
          <p:cNvSpPr>
            <a:spLocks noGrp="1"/>
          </p:cNvSpPr>
          <p:nvPr>
            <p:ph type="body" sz="quarter" idx="37"/>
          </p:nvPr>
        </p:nvSpPr>
        <p:spPr>
          <a:xfrm>
            <a:off x="7567713" y="2345320"/>
            <a:ext cx="3604151" cy="341632"/>
          </a:xfrm>
        </p:spPr>
        <p:txBody>
          <a:bodyPr/>
          <a:lstStyle/>
          <a:p>
            <a:r>
              <a:rPr lang="en-US" sz="1800" dirty="0"/>
              <a:t>Research findings:</a:t>
            </a:r>
          </a:p>
        </p:txBody>
      </p:sp>
      <p:sp>
        <p:nvSpPr>
          <p:cNvPr id="23" name="Text Placeholder 22">
            <a:extLst>
              <a:ext uri="{FF2B5EF4-FFF2-40B4-BE49-F238E27FC236}">
                <a16:creationId xmlns:a16="http://schemas.microsoft.com/office/drawing/2014/main" id="{CE4FBD33-E835-401E-8388-A0324B2605C3}"/>
              </a:ext>
            </a:extLst>
          </p:cNvPr>
          <p:cNvSpPr>
            <a:spLocks noGrp="1"/>
          </p:cNvSpPr>
          <p:nvPr>
            <p:ph type="body" sz="quarter" idx="40"/>
          </p:nvPr>
        </p:nvSpPr>
        <p:spPr>
          <a:xfrm>
            <a:off x="7567713" y="4798107"/>
            <a:ext cx="3604151" cy="341632"/>
          </a:xfrm>
        </p:spPr>
        <p:txBody>
          <a:bodyPr/>
          <a:lstStyle/>
          <a:p>
            <a:r>
              <a:rPr lang="en-US" sz="1800" dirty="0"/>
              <a:t>Summary and conclusions</a:t>
            </a:r>
            <a:endParaRPr lang="en-US" sz="1800" dirty="0">
              <a:solidFill>
                <a:srgbClr val="FF0000"/>
              </a:solidFill>
            </a:endParaRPr>
          </a:p>
        </p:txBody>
      </p:sp>
      <p:sp>
        <p:nvSpPr>
          <p:cNvPr id="36" name="Slide Number Placeholder 35">
            <a:extLst>
              <a:ext uri="{FF2B5EF4-FFF2-40B4-BE49-F238E27FC236}">
                <a16:creationId xmlns:a16="http://schemas.microsoft.com/office/drawing/2014/main" id="{D30866FA-3C5A-4AF1-AEDD-5DDC6595ADAA}"/>
              </a:ext>
            </a:extLst>
          </p:cNvPr>
          <p:cNvSpPr>
            <a:spLocks noGrp="1"/>
          </p:cNvSpPr>
          <p:nvPr>
            <p:ph type="sldNum" sz="quarter" idx="12"/>
          </p:nvPr>
        </p:nvSpPr>
        <p:spPr/>
        <p:txBody>
          <a:bodyPr/>
          <a:lstStyle/>
          <a:p>
            <a:fld id="{3CF2D5F0-42C9-44CC-9D46-F1CEB28D430F}" type="slidenum">
              <a:rPr lang="en-GB" smtClean="0"/>
              <a:pPr/>
              <a:t>2</a:t>
            </a:fld>
            <a:endParaRPr lang="en-GB" dirty="0"/>
          </a:p>
        </p:txBody>
      </p:sp>
      <p:pic>
        <p:nvPicPr>
          <p:cNvPr id="68" name="Picture Placeholder 41">
            <a:extLst>
              <a:ext uri="{FF2B5EF4-FFF2-40B4-BE49-F238E27FC236}">
                <a16:creationId xmlns:a16="http://schemas.microsoft.com/office/drawing/2014/main" id="{400AB783-4A8E-4A0E-BA4F-0F1B026411D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a:stretch>
            <a:fillRect/>
          </a:stretch>
        </p:blipFill>
        <p:spPr>
          <a:xfrm>
            <a:off x="6586770" y="2118010"/>
            <a:ext cx="796252" cy="796252"/>
          </a:xfrm>
        </p:spPr>
      </p:pic>
      <p:pic>
        <p:nvPicPr>
          <p:cNvPr id="69" name="Picture Placeholder 39">
            <a:extLst>
              <a:ext uri="{FF2B5EF4-FFF2-40B4-BE49-F238E27FC236}">
                <a16:creationId xmlns:a16="http://schemas.microsoft.com/office/drawing/2014/main" id="{5C3B5F44-5B9A-4168-8BC9-3C71A7D2C8F1}"/>
              </a:ext>
            </a:extLst>
          </p:cNvPr>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a:stretch>
            <a:fillRect/>
          </a:stretch>
        </p:blipFill>
        <p:spPr>
          <a:xfrm>
            <a:off x="1715180" y="3532875"/>
            <a:ext cx="796252" cy="796252"/>
          </a:xfrm>
        </p:spPr>
      </p:pic>
      <p:sp>
        <p:nvSpPr>
          <p:cNvPr id="16" name="TextBox 15"/>
          <p:cNvSpPr txBox="1"/>
          <p:nvPr/>
        </p:nvSpPr>
        <p:spPr>
          <a:xfrm>
            <a:off x="7837981" y="2603865"/>
            <a:ext cx="3934919" cy="2031325"/>
          </a:xfrm>
          <a:prstGeom prst="rect">
            <a:avLst/>
          </a:prstGeom>
          <a:noFill/>
        </p:spPr>
        <p:txBody>
          <a:bodyPr wrap="square" rtlCol="0">
            <a:spAutoFit/>
          </a:bodyPr>
          <a:lstStyle/>
          <a:p>
            <a:r>
              <a:rPr lang="en-GB" dirty="0"/>
              <a:t>Speeding</a:t>
            </a:r>
          </a:p>
          <a:p>
            <a:r>
              <a:rPr lang="en-GB" dirty="0"/>
              <a:t>Drink and drug driving</a:t>
            </a:r>
          </a:p>
          <a:p>
            <a:r>
              <a:rPr lang="en-GB" dirty="0"/>
              <a:t>Mobile phones</a:t>
            </a:r>
          </a:p>
          <a:p>
            <a:r>
              <a:rPr lang="en-GB" dirty="0"/>
              <a:t>Seatbelts</a:t>
            </a:r>
          </a:p>
          <a:p>
            <a:r>
              <a:rPr lang="en-GB" dirty="0"/>
              <a:t>Vulnerable road users</a:t>
            </a:r>
          </a:p>
          <a:p>
            <a:r>
              <a:rPr lang="en-GB" dirty="0"/>
              <a:t>Distraction / health / age / fatigue</a:t>
            </a:r>
          </a:p>
          <a:p>
            <a:r>
              <a:rPr lang="en-GB" dirty="0"/>
              <a:t>Advertising and marketing awareness</a:t>
            </a:r>
          </a:p>
        </p:txBody>
      </p:sp>
    </p:spTree>
    <p:extLst>
      <p:ext uri="{BB962C8B-B14F-4D97-AF65-F5344CB8AC3E}">
        <p14:creationId xmlns:p14="http://schemas.microsoft.com/office/powerpoint/2010/main" val="13403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20</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800" dirty="0"/>
              <a:t>Only a very small minority admitted to drink or drug driving. The trend remains consistent over time.</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Q6. Which of the following have you done at all in the last 12 months, even if only on one occasion or for a short distance?</a:t>
            </a:r>
          </a:p>
        </p:txBody>
      </p:sp>
      <p:graphicFrame>
        <p:nvGraphicFramePr>
          <p:cNvPr id="6" name="Chart 5"/>
          <p:cNvGraphicFramePr/>
          <p:nvPr>
            <p:extLst>
              <p:ext uri="{D42A27DB-BD31-4B8C-83A1-F6EECF244321}">
                <p14:modId xmlns:p14="http://schemas.microsoft.com/office/powerpoint/2010/main" val="1691127632"/>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2" name="TextBox 1"/>
          <p:cNvSpPr txBox="1"/>
          <p:nvPr/>
        </p:nvSpPr>
        <p:spPr>
          <a:xfrm>
            <a:off x="8638256" y="5213444"/>
            <a:ext cx="2620009" cy="400110"/>
          </a:xfrm>
          <a:prstGeom prst="rect">
            <a:avLst/>
          </a:prstGeom>
          <a:noFill/>
          <a:ln>
            <a:solidFill>
              <a:schemeClr val="accent1"/>
            </a:solidFill>
          </a:ln>
        </p:spPr>
        <p:txBody>
          <a:bodyPr wrap="square" rtlCol="0">
            <a:spAutoFit/>
          </a:bodyPr>
          <a:lstStyle/>
          <a:p>
            <a:pPr algn="ctr"/>
            <a:r>
              <a:rPr lang="en-GB" sz="1000" dirty="0"/>
              <a:t>*Wording change W19 (previously ‘driven after taking illegal drugs’)</a:t>
            </a:r>
          </a:p>
        </p:txBody>
      </p:sp>
    </p:spTree>
    <p:extLst>
      <p:ext uri="{BB962C8B-B14F-4D97-AF65-F5344CB8AC3E}">
        <p14:creationId xmlns:p14="http://schemas.microsoft.com/office/powerpoint/2010/main" val="138867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8EB6C2A9-B82C-49CF-B3CD-7A9F5C971288}"/>
              </a:ext>
            </a:extLst>
          </p:cNvPr>
          <p:cNvGraphicFramePr/>
          <p:nvPr>
            <p:extLst>
              <p:ext uri="{D42A27DB-BD31-4B8C-83A1-F6EECF244321}">
                <p14:modId xmlns:p14="http://schemas.microsoft.com/office/powerpoint/2010/main" val="943053074"/>
              </p:ext>
            </p:extLst>
          </p:nvPr>
        </p:nvGraphicFramePr>
        <p:xfrm>
          <a:off x="494675" y="1618938"/>
          <a:ext cx="11017771" cy="4737412"/>
        </p:xfrm>
        <a:graphic>
          <a:graphicData uri="http://schemas.openxmlformats.org/drawingml/2006/chart">
            <c:chart xmlns:c="http://schemas.openxmlformats.org/drawingml/2006/chart" xmlns:r="http://schemas.openxmlformats.org/officeDocument/2006/relationships" r:id="rId3"/>
          </a:graphicData>
        </a:graphic>
      </p:graphicFrame>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21</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After a drop in Aug ‘21, significantly higher proportions of drivers agreed that Scotland is tough on tackling drink and drug driving in Feb ’22. Agreement about other aspects of drink and drug driving remain consistent with previous waves.</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342944"/>
            <a:ext cx="7745937" cy="299283"/>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a:t>
            </a:r>
            <a:endParaRPr lang="en-GB" sz="1000" b="1" dirty="0"/>
          </a:p>
        </p:txBody>
      </p:sp>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p:txBody>
      </p:sp>
      <p:sp>
        <p:nvSpPr>
          <p:cNvPr id="7" name="Oval 6">
            <a:extLst>
              <a:ext uri="{FF2B5EF4-FFF2-40B4-BE49-F238E27FC236}">
                <a16:creationId xmlns:a16="http://schemas.microsoft.com/office/drawing/2014/main" id="{43B11A6D-9A7C-4008-B80D-80033B47C416}"/>
              </a:ext>
            </a:extLst>
          </p:cNvPr>
          <p:cNvSpPr/>
          <p:nvPr/>
        </p:nvSpPr>
        <p:spPr>
          <a:xfrm>
            <a:off x="7743022" y="3538722"/>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9" name="Oval 8">
            <a:extLst>
              <a:ext uri="{FF2B5EF4-FFF2-40B4-BE49-F238E27FC236}">
                <a16:creationId xmlns:a16="http://schemas.microsoft.com/office/drawing/2014/main" id="{51741C5C-D49F-4784-BE8D-ACC59B32A2AE}"/>
              </a:ext>
            </a:extLst>
          </p:cNvPr>
          <p:cNvSpPr/>
          <p:nvPr/>
        </p:nvSpPr>
        <p:spPr>
          <a:xfrm>
            <a:off x="7725739" y="3973926"/>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21887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22</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GB" sz="2400" dirty="0"/>
              <a:t>A larger proportion of drivers thought the penalty for drug driving included being disqualified from driving and/or a fine in Feb ’22, but similar to previous waves. Disqualification from driving remains the most common penalty drivers were aware of.</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Q7. What do you think are the penalties if a person is caught by the police for …?</a:t>
            </a:r>
            <a:endParaRPr lang="en-GB" sz="1000" b="1" dirty="0"/>
          </a:p>
        </p:txBody>
      </p:sp>
      <p:graphicFrame>
        <p:nvGraphicFramePr>
          <p:cNvPr id="6" name="Chart 5"/>
          <p:cNvGraphicFramePr/>
          <p:nvPr>
            <p:extLst>
              <p:ext uri="{D42A27DB-BD31-4B8C-83A1-F6EECF244321}">
                <p14:modId xmlns:p14="http://schemas.microsoft.com/office/powerpoint/2010/main" val="4175934303"/>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7" name="Oval 6">
            <a:extLst>
              <a:ext uri="{FF2B5EF4-FFF2-40B4-BE49-F238E27FC236}">
                <a16:creationId xmlns:a16="http://schemas.microsoft.com/office/drawing/2014/main" id="{D584FEBE-D787-414A-B9F5-F5E8B6D89C6B}"/>
              </a:ext>
            </a:extLst>
          </p:cNvPr>
          <p:cNvSpPr/>
          <p:nvPr/>
        </p:nvSpPr>
        <p:spPr>
          <a:xfrm>
            <a:off x="8365192" y="342900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8" name="Oval 7">
            <a:extLst>
              <a:ext uri="{FF2B5EF4-FFF2-40B4-BE49-F238E27FC236}">
                <a16:creationId xmlns:a16="http://schemas.microsoft.com/office/drawing/2014/main" id="{E6736A29-1B28-4F58-ADF3-63EAEFE21A77}"/>
              </a:ext>
            </a:extLst>
          </p:cNvPr>
          <p:cNvSpPr/>
          <p:nvPr/>
        </p:nvSpPr>
        <p:spPr>
          <a:xfrm>
            <a:off x="8357336" y="4147008"/>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3459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23</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The same proportion (around 9 in 10) felt drink/drug driving was a very serious offence in Feb ’22 – this was consistent with findings in Aug ‘21. These behaviours are rated to be the most serious by drivers in Feb ‘22.</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295127" y="6426071"/>
            <a:ext cx="7745937" cy="299283"/>
          </a:xfrm>
          <a:prstGeom prst="rect">
            <a:avLst/>
          </a:prstGeom>
        </p:spPr>
        <p:txBody>
          <a:bodyPr>
            <a:noAutofit/>
          </a:bodyPr>
          <a:lstStyle/>
          <a:p>
            <a:pPr marL="0" indent="0">
              <a:lnSpc>
                <a:spcPct val="100000"/>
              </a:lnSpc>
              <a:spcBef>
                <a:spcPts val="0"/>
              </a:spcBef>
              <a:buNone/>
            </a:pPr>
            <a:r>
              <a:rPr lang="en-GB" sz="1000" dirty="0"/>
              <a:t>Q5. 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405038266"/>
              </p:ext>
            </p:extLst>
          </p:nvPr>
        </p:nvGraphicFramePr>
        <p:xfrm>
          <a:off x="494676" y="1618938"/>
          <a:ext cx="715030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7" name="TextBox 6"/>
          <p:cNvSpPr txBox="1"/>
          <p:nvPr/>
        </p:nvSpPr>
        <p:spPr>
          <a:xfrm>
            <a:off x="8255834" y="1446249"/>
            <a:ext cx="3936166" cy="584775"/>
          </a:xfrm>
          <a:prstGeom prst="rect">
            <a:avLst/>
          </a:prstGeom>
          <a:noFill/>
        </p:spPr>
        <p:txBody>
          <a:bodyPr wrap="square" rtlCol="0">
            <a:spAutoFit/>
          </a:bodyPr>
          <a:lstStyle/>
          <a:p>
            <a:r>
              <a:rPr lang="en-GB" sz="1600" dirty="0"/>
              <a:t>% rating ‘very serious’ across all behaviours </a:t>
            </a:r>
          </a:p>
          <a:p>
            <a:r>
              <a:rPr lang="en-GB" sz="1600" dirty="0"/>
              <a:t>– Feb ‘22</a:t>
            </a:r>
          </a:p>
        </p:txBody>
      </p:sp>
      <p:graphicFrame>
        <p:nvGraphicFramePr>
          <p:cNvPr id="11" name="Chart 10"/>
          <p:cNvGraphicFramePr/>
          <p:nvPr>
            <p:extLst>
              <p:ext uri="{D42A27DB-BD31-4B8C-83A1-F6EECF244321}">
                <p14:modId xmlns:p14="http://schemas.microsoft.com/office/powerpoint/2010/main" val="1775161809"/>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50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703135" cy="1525603"/>
          </a:xfrm>
        </p:spPr>
        <p:txBody>
          <a:bodyPr/>
          <a:lstStyle/>
          <a:p>
            <a:r>
              <a:rPr lang="en-US" dirty="0"/>
              <a:t>Mobile phones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24</a:t>
            </a:fld>
            <a:endParaRPr lang="en-GB" dirty="0"/>
          </a:p>
        </p:txBody>
      </p:sp>
    </p:spTree>
    <p:extLst>
      <p:ext uri="{BB962C8B-B14F-4D97-AF65-F5344CB8AC3E}">
        <p14:creationId xmlns:p14="http://schemas.microsoft.com/office/powerpoint/2010/main" val="194374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25</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600" dirty="0"/>
              <a:t>Mobile phone use continues to be at its lowest-ever level; consistent with findings in Aug ’21. Around one in six used a mobile when driving for any reason in the last 12 months.</a:t>
            </a:r>
            <a:endParaRPr lang="en-GB" sz="26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Q6. Which of the following have you done at all in the last 12 months, even if only on one occasion or for a short distance?</a:t>
            </a:r>
          </a:p>
        </p:txBody>
      </p:sp>
      <p:graphicFrame>
        <p:nvGraphicFramePr>
          <p:cNvPr id="6" name="Chart 5"/>
          <p:cNvGraphicFramePr/>
          <p:nvPr>
            <p:extLst>
              <p:ext uri="{D42A27DB-BD31-4B8C-83A1-F6EECF244321}">
                <p14:modId xmlns:p14="http://schemas.microsoft.com/office/powerpoint/2010/main" val="2482281826"/>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9" name="TextBox 8">
            <a:extLst>
              <a:ext uri="{FF2B5EF4-FFF2-40B4-BE49-F238E27FC236}">
                <a16:creationId xmlns:a16="http://schemas.microsoft.com/office/drawing/2014/main" id="{39BFC224-7664-4176-90A8-613957DB2A36}"/>
              </a:ext>
            </a:extLst>
          </p:cNvPr>
          <p:cNvSpPr txBox="1"/>
          <p:nvPr/>
        </p:nvSpPr>
        <p:spPr>
          <a:xfrm>
            <a:off x="8532363" y="5059967"/>
            <a:ext cx="2620009" cy="400110"/>
          </a:xfrm>
          <a:prstGeom prst="rect">
            <a:avLst/>
          </a:prstGeom>
          <a:noFill/>
          <a:ln>
            <a:solidFill>
              <a:schemeClr val="accent1"/>
            </a:solidFill>
          </a:ln>
        </p:spPr>
        <p:txBody>
          <a:bodyPr wrap="square" rtlCol="0">
            <a:spAutoFit/>
          </a:bodyPr>
          <a:lstStyle/>
          <a:p>
            <a:pPr algn="ctr"/>
            <a:r>
              <a:rPr lang="en-GB" sz="1000" dirty="0"/>
              <a:t>*Wording change in Aug ‘21 – ‘for any reason’ added to both statements</a:t>
            </a:r>
          </a:p>
        </p:txBody>
      </p:sp>
    </p:spTree>
    <p:extLst>
      <p:ext uri="{BB962C8B-B14F-4D97-AF65-F5344CB8AC3E}">
        <p14:creationId xmlns:p14="http://schemas.microsoft.com/office/powerpoint/2010/main" val="382531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26</a:t>
            </a:fld>
            <a:endParaRPr lang="en-GB"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lnSpcReduction="10000"/>
          </a:bodyPr>
          <a:lstStyle/>
          <a:p>
            <a:r>
              <a:rPr lang="en-US" sz="2600" dirty="0"/>
              <a:t>Drivers were equally likely to think that the penalty for using a hand-held mobile was points on your driving licence and/or a fine. The proportion who felt it would result in a fine increased in Feb ‘22, and the proportion thinking it would result in disqualification decreased.</a:t>
            </a:r>
            <a:endParaRPr lang="en-GB" sz="26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Q7. What do you think are the penalties if a person is caught by the police for… ?</a:t>
            </a:r>
            <a:endParaRPr lang="en-GB" sz="1000" b="1" dirty="0"/>
          </a:p>
        </p:txBody>
      </p:sp>
      <p:graphicFrame>
        <p:nvGraphicFramePr>
          <p:cNvPr id="6" name="Chart 5"/>
          <p:cNvGraphicFramePr/>
          <p:nvPr>
            <p:extLst>
              <p:ext uri="{D42A27DB-BD31-4B8C-83A1-F6EECF244321}">
                <p14:modId xmlns:p14="http://schemas.microsoft.com/office/powerpoint/2010/main" val="457831275"/>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p:txBody>
      </p:sp>
      <p:sp>
        <p:nvSpPr>
          <p:cNvPr id="7" name="TextBox 6">
            <a:extLst>
              <a:ext uri="{FF2B5EF4-FFF2-40B4-BE49-F238E27FC236}">
                <a16:creationId xmlns:a16="http://schemas.microsoft.com/office/drawing/2014/main" id="{B0442AF6-9FA6-4BE5-BAA8-C13914C1C758}"/>
              </a:ext>
            </a:extLst>
          </p:cNvPr>
          <p:cNvSpPr txBox="1"/>
          <p:nvPr/>
        </p:nvSpPr>
        <p:spPr>
          <a:xfrm>
            <a:off x="9023664" y="4332380"/>
            <a:ext cx="2620009" cy="400110"/>
          </a:xfrm>
          <a:prstGeom prst="rect">
            <a:avLst/>
          </a:prstGeom>
          <a:noFill/>
          <a:ln>
            <a:solidFill>
              <a:schemeClr val="accent1"/>
            </a:solidFill>
          </a:ln>
        </p:spPr>
        <p:txBody>
          <a:bodyPr wrap="square" rtlCol="0">
            <a:spAutoFit/>
          </a:bodyPr>
          <a:lstStyle/>
          <a:p>
            <a:pPr algn="ctr"/>
            <a:r>
              <a:rPr lang="en-GB" sz="1000" dirty="0"/>
              <a:t>*Wording change in Aug ‘21 – ‘for any reason’ added</a:t>
            </a:r>
          </a:p>
        </p:txBody>
      </p:sp>
      <p:sp>
        <p:nvSpPr>
          <p:cNvPr id="9" name="Oval 8">
            <a:extLst>
              <a:ext uri="{FF2B5EF4-FFF2-40B4-BE49-F238E27FC236}">
                <a16:creationId xmlns:a16="http://schemas.microsoft.com/office/drawing/2014/main" id="{739608DC-2B9A-428E-8610-2581E2B9D0CA}"/>
              </a:ext>
            </a:extLst>
          </p:cNvPr>
          <p:cNvSpPr/>
          <p:nvPr/>
        </p:nvSpPr>
        <p:spPr>
          <a:xfrm>
            <a:off x="8365192" y="3429000"/>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1" name="Oval 10">
            <a:extLst>
              <a:ext uri="{FF2B5EF4-FFF2-40B4-BE49-F238E27FC236}">
                <a16:creationId xmlns:a16="http://schemas.microsoft.com/office/drawing/2014/main" id="{F65F80A2-9E35-4D14-ADC5-9B0824B0DDDA}"/>
              </a:ext>
            </a:extLst>
          </p:cNvPr>
          <p:cNvSpPr/>
          <p:nvPr/>
        </p:nvSpPr>
        <p:spPr>
          <a:xfrm>
            <a:off x="8263069" y="5136823"/>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66180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27</a:t>
            </a:fld>
            <a:endParaRPr lang="en-GB" dirty="0"/>
          </a:p>
        </p:txBody>
      </p:sp>
      <p:sp>
        <p:nvSpPr>
          <p:cNvPr id="10" name="Text Placeholder 4"/>
          <p:cNvSpPr>
            <a:spLocks noGrp="1"/>
          </p:cNvSpPr>
          <p:nvPr>
            <p:ph type="body" sz="quarter" idx="11"/>
          </p:nvPr>
        </p:nvSpPr>
        <p:spPr>
          <a:xfrm>
            <a:off x="334963" y="180788"/>
            <a:ext cx="10789033" cy="1299219"/>
          </a:xfrm>
        </p:spPr>
        <p:txBody>
          <a:bodyPr vert="horz" lIns="72000" tIns="0" rIns="0" bIns="0" rtlCol="0" anchor="ctr" anchorCtr="0">
            <a:normAutofit/>
          </a:bodyPr>
          <a:lstStyle/>
          <a:p>
            <a:r>
              <a:rPr lang="en-GB" sz="2600" dirty="0"/>
              <a:t>A consistently high proportion of people (four in five) strongly disagreed that it is okay to use a hand-held mobile phone for any reason when driving in Feb ‘22.</a:t>
            </a:r>
          </a:p>
        </p:txBody>
      </p:sp>
      <p:sp>
        <p:nvSpPr>
          <p:cNvPr id="11" name="Text Placeholder 7"/>
          <p:cNvSpPr>
            <a:spLocks noGrp="1"/>
          </p:cNvSpPr>
          <p:nvPr>
            <p:ph type="body" sz="quarter" idx="4294967295"/>
          </p:nvPr>
        </p:nvSpPr>
        <p:spPr>
          <a:xfrm>
            <a:off x="146428" y="6356350"/>
            <a:ext cx="9109121" cy="425795"/>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 &lt;2% not shown.</a:t>
            </a:r>
            <a:endParaRPr lang="en-GB" sz="1000" b="1" dirty="0"/>
          </a:p>
        </p:txBody>
      </p:sp>
      <p:graphicFrame>
        <p:nvGraphicFramePr>
          <p:cNvPr id="12" name="Chart Placeholder 13">
            <a:extLst>
              <a:ext uri="{FF2B5EF4-FFF2-40B4-BE49-F238E27FC236}">
                <a16:creationId xmlns:a16="http://schemas.microsoft.com/office/drawing/2014/main" id="{F83DB8D7-227B-4989-B57F-768C3E32D747}"/>
              </a:ext>
            </a:extLst>
          </p:cNvPr>
          <p:cNvGraphicFramePr>
            <a:graphicFrameLocks/>
          </p:cNvGraphicFramePr>
          <p:nvPr>
            <p:extLst>
              <p:ext uri="{D42A27DB-BD31-4B8C-83A1-F6EECF244321}">
                <p14:modId xmlns:p14="http://schemas.microsoft.com/office/powerpoint/2010/main" val="4280635366"/>
              </p:ext>
            </p:extLst>
          </p:nvPr>
        </p:nvGraphicFramePr>
        <p:xfrm>
          <a:off x="505089" y="1639128"/>
          <a:ext cx="10618908" cy="4503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6525068"/>
              </p:ext>
            </p:extLst>
          </p:nvPr>
        </p:nvGraphicFramePr>
        <p:xfrm>
          <a:off x="10458291" y="1284844"/>
          <a:ext cx="1515416" cy="4605323"/>
        </p:xfrm>
        <a:graphic>
          <a:graphicData uri="http://schemas.openxmlformats.org/drawingml/2006/table">
            <a:tbl>
              <a:tblPr firstRow="1" bandRow="1">
                <a:tableStyleId>{2D5ABB26-0587-4C30-8999-92F81FD0307C}</a:tableStyleId>
              </a:tblPr>
              <a:tblGrid>
                <a:gridCol w="832161">
                  <a:extLst>
                    <a:ext uri="{9D8B030D-6E8A-4147-A177-3AD203B41FA5}">
                      <a16:colId xmlns:a16="http://schemas.microsoft.com/office/drawing/2014/main" val="20000"/>
                    </a:ext>
                  </a:extLst>
                </a:gridCol>
                <a:gridCol w="683255">
                  <a:extLst>
                    <a:ext uri="{9D8B030D-6E8A-4147-A177-3AD203B41FA5}">
                      <a16:colId xmlns:a16="http://schemas.microsoft.com/office/drawing/2014/main" val="20001"/>
                    </a:ext>
                  </a:extLst>
                </a:gridCol>
              </a:tblGrid>
              <a:tr h="531097">
                <a:tc>
                  <a:txBody>
                    <a:bodyPr/>
                    <a:lstStyle/>
                    <a:p>
                      <a:pPr algn="ctr"/>
                      <a:r>
                        <a:rPr lang="en-GB" sz="1400" b="1" dirty="0"/>
                        <a:t>Net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a:t>Mean 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402">
                <a:tc>
                  <a:txBody>
                    <a:bodyPr/>
                    <a:lstStyle/>
                    <a:p>
                      <a:pPr algn="ctr"/>
                      <a:r>
                        <a:rPr lang="en-GB" sz="1200" b="0" dirty="0"/>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3402">
                <a:tc>
                  <a:txBody>
                    <a:bodyPr/>
                    <a:lstStyle/>
                    <a:p>
                      <a:pPr algn="ctr"/>
                      <a:r>
                        <a:rPr lang="en-GB" sz="1200" b="0" dirty="0"/>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3402">
                <a:tc>
                  <a:txBody>
                    <a:bodyPr/>
                    <a:lstStyle/>
                    <a:p>
                      <a:pPr algn="ctr"/>
                      <a:r>
                        <a:rPr lang="en-GB" sz="1200" b="0" dirty="0"/>
                        <a:t>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3402">
                <a:tc>
                  <a:txBody>
                    <a:bodyPr/>
                    <a:lstStyle/>
                    <a:p>
                      <a:pPr algn="ctr"/>
                      <a:r>
                        <a:rPr lang="en-GB" sz="1200" b="0" dirty="0"/>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13402">
                <a:tc>
                  <a:txBody>
                    <a:bodyPr/>
                    <a:lstStyle/>
                    <a:p>
                      <a:pPr algn="ctr"/>
                      <a:r>
                        <a:rPr lang="en-GB" sz="1200" b="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-1.74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3402">
                <a:tc>
                  <a:txBody>
                    <a:bodyPr/>
                    <a:lstStyle/>
                    <a:p>
                      <a:pPr algn="ctr"/>
                      <a:r>
                        <a:rPr lang="en-GB" sz="1200" b="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-1.77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3402">
                <a:tc>
                  <a:txBody>
                    <a:bodyPr/>
                    <a:lstStyle/>
                    <a:p>
                      <a:pPr algn="ctr"/>
                      <a:r>
                        <a:rPr lang="en-GB" sz="1200" b="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3402">
                <a:tc>
                  <a:txBody>
                    <a:bodyPr/>
                    <a:lstStyle/>
                    <a:p>
                      <a:pPr algn="ctr"/>
                      <a:r>
                        <a:rPr lang="en-GB" sz="1200" b="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3402">
                <a:tc>
                  <a:txBody>
                    <a:bodyPr/>
                    <a:lstStyle/>
                    <a:p>
                      <a:pPr algn="ctr"/>
                      <a:r>
                        <a:rPr lang="en-GB" sz="1200" b="0" dirty="0"/>
                        <a:t>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3402">
                <a:tc>
                  <a:txBody>
                    <a:bodyPr/>
                    <a:lstStyle/>
                    <a:p>
                      <a:pPr algn="ctr"/>
                      <a:r>
                        <a:rPr lang="en-GB" sz="1200" b="0" dirty="0"/>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3402">
                <a:tc>
                  <a:txBody>
                    <a:bodyPr/>
                    <a:lstStyle/>
                    <a:p>
                      <a:pPr algn="ctr"/>
                      <a:r>
                        <a:rPr lang="en-GB" sz="1200" b="0" dirty="0"/>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13402">
                <a:tc>
                  <a:txBody>
                    <a:bodyPr/>
                    <a:lstStyle/>
                    <a:p>
                      <a:pPr algn="ctr"/>
                      <a:r>
                        <a:rPr lang="en-US" sz="1200" b="0" dirty="0"/>
                        <a:t>87%</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a:t>-1.52</a:t>
                      </a:r>
                      <a:endParaRPr lang="en-GB" sz="12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794342"/>
                  </a:ext>
                </a:extLst>
              </a:tr>
              <a:tr h="313402">
                <a:tc>
                  <a:txBody>
                    <a:bodyPr/>
                    <a:lstStyle/>
                    <a:p>
                      <a:pPr algn="ctr"/>
                      <a:r>
                        <a:rPr lang="en-GB" sz="1200" b="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dirty="0"/>
                        <a:t>-1.59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5562966"/>
                  </a:ext>
                </a:extLst>
              </a:tr>
            </a:tbl>
          </a:graphicData>
        </a:graphic>
      </p:graphicFrame>
      <p:sp>
        <p:nvSpPr>
          <p:cNvPr id="2" name="TextBox 1"/>
          <p:cNvSpPr txBox="1"/>
          <p:nvPr/>
        </p:nvSpPr>
        <p:spPr>
          <a:xfrm>
            <a:off x="597091" y="1498859"/>
            <a:ext cx="8658458" cy="369332"/>
          </a:xfrm>
          <a:prstGeom prst="rect">
            <a:avLst/>
          </a:prstGeom>
          <a:noFill/>
        </p:spPr>
        <p:txBody>
          <a:bodyPr wrap="square" rtlCol="0">
            <a:spAutoFit/>
          </a:bodyPr>
          <a:lstStyle/>
          <a:p>
            <a:r>
              <a:rPr lang="en-GB" dirty="0"/>
              <a:t>It’s OK to use a hand-held mobile phone for any reason when you are driving</a:t>
            </a:r>
          </a:p>
        </p:txBody>
      </p:sp>
      <p:sp>
        <p:nvSpPr>
          <p:cNvPr id="16"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14" name="TextBox 13">
            <a:extLst>
              <a:ext uri="{FF2B5EF4-FFF2-40B4-BE49-F238E27FC236}">
                <a16:creationId xmlns:a16="http://schemas.microsoft.com/office/drawing/2014/main" id="{2BA4A964-5648-463C-A052-A824B72161D1}"/>
              </a:ext>
            </a:extLst>
          </p:cNvPr>
          <p:cNvSpPr txBox="1"/>
          <p:nvPr/>
        </p:nvSpPr>
        <p:spPr>
          <a:xfrm>
            <a:off x="9425563" y="6049288"/>
            <a:ext cx="2620009" cy="400110"/>
          </a:xfrm>
          <a:prstGeom prst="rect">
            <a:avLst/>
          </a:prstGeom>
          <a:noFill/>
          <a:ln>
            <a:solidFill>
              <a:schemeClr val="accent1"/>
            </a:solidFill>
          </a:ln>
        </p:spPr>
        <p:txBody>
          <a:bodyPr wrap="square" rtlCol="0">
            <a:spAutoFit/>
          </a:bodyPr>
          <a:lstStyle/>
          <a:p>
            <a:pPr algn="ctr"/>
            <a:r>
              <a:rPr lang="en-GB" sz="1000" dirty="0"/>
              <a:t>*Wording change in Aug ‘21 – ‘for any reason’ added to statement</a:t>
            </a:r>
          </a:p>
        </p:txBody>
      </p:sp>
      <p:sp>
        <p:nvSpPr>
          <p:cNvPr id="13" name="Oval 12">
            <a:extLst>
              <a:ext uri="{FF2B5EF4-FFF2-40B4-BE49-F238E27FC236}">
                <a16:creationId xmlns:a16="http://schemas.microsoft.com/office/drawing/2014/main" id="{097AC2D9-46E7-458C-94A8-5F0CD8C7060E}"/>
              </a:ext>
            </a:extLst>
          </p:cNvPr>
          <p:cNvSpPr/>
          <p:nvPr/>
        </p:nvSpPr>
        <p:spPr>
          <a:xfrm>
            <a:off x="9430421" y="5267227"/>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5" name="Oval 14">
            <a:extLst>
              <a:ext uri="{FF2B5EF4-FFF2-40B4-BE49-F238E27FC236}">
                <a16:creationId xmlns:a16="http://schemas.microsoft.com/office/drawing/2014/main" id="{4B917C21-C938-461B-9659-CEDB8E7DEF26}"/>
              </a:ext>
            </a:extLst>
          </p:cNvPr>
          <p:cNvSpPr/>
          <p:nvPr/>
        </p:nvSpPr>
        <p:spPr>
          <a:xfrm>
            <a:off x="9611102" y="5551602"/>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22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28</a:t>
            </a:fld>
            <a:endParaRPr lang="en-GB" dirty="0"/>
          </a:p>
        </p:txBody>
      </p:sp>
      <p:sp>
        <p:nvSpPr>
          <p:cNvPr id="10" name="Text Placeholder 4"/>
          <p:cNvSpPr>
            <a:spLocks noGrp="1"/>
          </p:cNvSpPr>
          <p:nvPr>
            <p:ph type="body" sz="quarter" idx="11"/>
          </p:nvPr>
        </p:nvSpPr>
        <p:spPr>
          <a:xfrm>
            <a:off x="334964" y="180788"/>
            <a:ext cx="10726326" cy="1299219"/>
          </a:xfrm>
        </p:spPr>
        <p:txBody>
          <a:bodyPr vert="horz" lIns="72000" tIns="0" rIns="0" bIns="0" rtlCol="0" anchor="ctr" anchorCtr="0">
            <a:normAutofit/>
          </a:bodyPr>
          <a:lstStyle/>
          <a:p>
            <a:r>
              <a:rPr lang="en-GB" sz="2600" dirty="0"/>
              <a:t>Three in four agree that the use of hand-held mobile phones when driving is very serious and it remains the third-most serious behaviour according to drivers in Feb ‘22.</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4498" y="6444588"/>
            <a:ext cx="7745937" cy="299283"/>
          </a:xfrm>
          <a:prstGeom prst="rect">
            <a:avLst/>
          </a:prstGeom>
        </p:spPr>
        <p:txBody>
          <a:bodyPr>
            <a:noAutofit/>
          </a:bodyPr>
          <a:lstStyle/>
          <a:p>
            <a:pPr marL="0" indent="0">
              <a:lnSpc>
                <a:spcPct val="100000"/>
              </a:lnSpc>
              <a:spcBef>
                <a:spcPts val="0"/>
              </a:spcBef>
              <a:buNone/>
            </a:pPr>
            <a:r>
              <a:rPr lang="en-GB" sz="1000" dirty="0"/>
              <a:t>Q5. How serious do you think each of these are in terms of the risks to the safety of drivers, their passengers and/or other road users?</a:t>
            </a:r>
            <a:endParaRPr lang="en-GB" sz="1000" b="1" dirty="0"/>
          </a:p>
        </p:txBody>
      </p:sp>
      <p:graphicFrame>
        <p:nvGraphicFramePr>
          <p:cNvPr id="6" name="Chart 5"/>
          <p:cNvGraphicFramePr/>
          <p:nvPr>
            <p:extLst>
              <p:ext uri="{D42A27DB-BD31-4B8C-83A1-F6EECF244321}">
                <p14:modId xmlns:p14="http://schemas.microsoft.com/office/powerpoint/2010/main" val="2670970319"/>
              </p:ext>
            </p:extLst>
          </p:nvPr>
        </p:nvGraphicFramePr>
        <p:xfrm>
          <a:off x="494676" y="1618938"/>
          <a:ext cx="7546388"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
        <p:nvSpPr>
          <p:cNvPr id="7" name="TextBox 6"/>
          <p:cNvSpPr txBox="1"/>
          <p:nvPr/>
        </p:nvSpPr>
        <p:spPr>
          <a:xfrm>
            <a:off x="8041064" y="1425018"/>
            <a:ext cx="3936166" cy="584775"/>
          </a:xfrm>
          <a:prstGeom prst="rect">
            <a:avLst/>
          </a:prstGeom>
          <a:noFill/>
        </p:spPr>
        <p:txBody>
          <a:bodyPr wrap="square" rtlCol="0">
            <a:spAutoFit/>
          </a:bodyPr>
          <a:lstStyle/>
          <a:p>
            <a:r>
              <a:rPr lang="en-GB" sz="1600" dirty="0"/>
              <a:t>% rating ‘very serious’ across all behaviours </a:t>
            </a:r>
          </a:p>
          <a:p>
            <a:r>
              <a:rPr lang="en-GB" sz="1600" dirty="0"/>
              <a:t>– Feb ‘22</a:t>
            </a:r>
          </a:p>
        </p:txBody>
      </p:sp>
      <p:graphicFrame>
        <p:nvGraphicFramePr>
          <p:cNvPr id="9" name="Chart 8"/>
          <p:cNvGraphicFramePr/>
          <p:nvPr>
            <p:extLst>
              <p:ext uri="{D42A27DB-BD31-4B8C-83A1-F6EECF244321}">
                <p14:modId xmlns:p14="http://schemas.microsoft.com/office/powerpoint/2010/main" val="1626598711"/>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6F632D1-F6D8-44A1-97FA-2A70751D6E1E}"/>
              </a:ext>
            </a:extLst>
          </p:cNvPr>
          <p:cNvSpPr txBox="1"/>
          <p:nvPr/>
        </p:nvSpPr>
        <p:spPr>
          <a:xfrm>
            <a:off x="6462598" y="3710868"/>
            <a:ext cx="1344216" cy="553998"/>
          </a:xfrm>
          <a:prstGeom prst="rect">
            <a:avLst/>
          </a:prstGeom>
          <a:noFill/>
          <a:ln>
            <a:solidFill>
              <a:schemeClr val="accent1"/>
            </a:solidFill>
          </a:ln>
        </p:spPr>
        <p:txBody>
          <a:bodyPr wrap="square" rtlCol="0">
            <a:spAutoFit/>
          </a:bodyPr>
          <a:lstStyle/>
          <a:p>
            <a:pPr algn="ctr"/>
            <a:r>
              <a:rPr lang="en-GB" sz="1000" dirty="0"/>
              <a:t>*Wording change in Aug ‘21 – ‘for any reason’ added</a:t>
            </a:r>
          </a:p>
        </p:txBody>
      </p:sp>
    </p:spTree>
    <p:extLst>
      <p:ext uri="{BB962C8B-B14F-4D97-AF65-F5344CB8AC3E}">
        <p14:creationId xmlns:p14="http://schemas.microsoft.com/office/powerpoint/2010/main" val="25954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29</a:t>
            </a:fld>
            <a:endParaRPr lang="en-GB" dirty="0"/>
          </a:p>
        </p:txBody>
      </p:sp>
      <p:sp>
        <p:nvSpPr>
          <p:cNvPr id="10" name="Text Placeholder 4"/>
          <p:cNvSpPr>
            <a:spLocks noGrp="1"/>
          </p:cNvSpPr>
          <p:nvPr>
            <p:ph type="body" sz="quarter" idx="11"/>
          </p:nvPr>
        </p:nvSpPr>
        <p:spPr>
          <a:xfrm>
            <a:off x="334964" y="180788"/>
            <a:ext cx="10656690" cy="1397400"/>
          </a:xfrm>
        </p:spPr>
        <p:txBody>
          <a:bodyPr>
            <a:normAutofit/>
          </a:bodyPr>
          <a:lstStyle/>
          <a:p>
            <a:r>
              <a:rPr lang="en-US" sz="2400" dirty="0"/>
              <a:t>A</a:t>
            </a:r>
            <a:r>
              <a:rPr lang="en-GB" sz="2400" dirty="0"/>
              <a:t> similar proportion of people agreed with the statements about driving offences and mobile phones in Feb ‘22 as in Aug ‘21, with a continuing downward trend in agreement that there is more chance of getting stopped by the police now, compared to a few years ago. </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93527" y="6490362"/>
            <a:ext cx="9246037" cy="299283"/>
          </a:xfrm>
          <a:prstGeom prst="rect">
            <a:avLst/>
          </a:prstGeom>
        </p:spPr>
        <p:txBody>
          <a:bodyPr>
            <a:noAutofit/>
          </a:bodyPr>
          <a:lstStyle/>
          <a:p>
            <a:pPr marL="0" indent="0">
              <a:lnSpc>
                <a:spcPct val="100000"/>
              </a:lnSpc>
              <a:spcBef>
                <a:spcPts val="0"/>
              </a:spcBef>
              <a:buNone/>
            </a:pPr>
            <a:r>
              <a:rPr lang="en-GB" sz="1000" dirty="0"/>
              <a:t>Q3. We are interested in your views about driving. You will now see some statements other people have made about this. How much do you agree or disagree with each?</a:t>
            </a:r>
            <a:endParaRPr lang="en-GB" sz="1000" b="1" dirty="0"/>
          </a:p>
        </p:txBody>
      </p:sp>
      <p:graphicFrame>
        <p:nvGraphicFramePr>
          <p:cNvPr id="6" name="Chart 5"/>
          <p:cNvGraphicFramePr/>
          <p:nvPr>
            <p:extLst>
              <p:ext uri="{D42A27DB-BD31-4B8C-83A1-F6EECF244321}">
                <p14:modId xmlns:p14="http://schemas.microsoft.com/office/powerpoint/2010/main" val="602070742"/>
              </p:ext>
            </p:extLst>
          </p:nvPr>
        </p:nvGraphicFramePr>
        <p:xfrm>
          <a:off x="494675" y="1618938"/>
          <a:ext cx="11347555"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p:txBody>
      </p:sp>
      <p:sp>
        <p:nvSpPr>
          <p:cNvPr id="11" name="TextBox 10">
            <a:extLst>
              <a:ext uri="{FF2B5EF4-FFF2-40B4-BE49-F238E27FC236}">
                <a16:creationId xmlns:a16="http://schemas.microsoft.com/office/drawing/2014/main" id="{5454135F-20FC-43B8-B108-F6DC68AF2060}"/>
              </a:ext>
            </a:extLst>
          </p:cNvPr>
          <p:cNvSpPr txBox="1"/>
          <p:nvPr/>
        </p:nvSpPr>
        <p:spPr>
          <a:xfrm>
            <a:off x="8630685" y="5738223"/>
            <a:ext cx="3066640" cy="400110"/>
          </a:xfrm>
          <a:prstGeom prst="rect">
            <a:avLst/>
          </a:prstGeom>
          <a:noFill/>
          <a:ln>
            <a:solidFill>
              <a:schemeClr val="accent1"/>
            </a:solidFill>
          </a:ln>
        </p:spPr>
        <p:txBody>
          <a:bodyPr wrap="square" rtlCol="0">
            <a:spAutoFit/>
          </a:bodyPr>
          <a:lstStyle/>
          <a:p>
            <a:pPr algn="ctr"/>
            <a:r>
              <a:rPr lang="en-GB" sz="1000" dirty="0"/>
              <a:t>*Wording change in Aug ‘21 – ‘for any reason’ added to both statements</a:t>
            </a:r>
          </a:p>
        </p:txBody>
      </p:sp>
    </p:spTree>
    <p:extLst>
      <p:ext uri="{BB962C8B-B14F-4D97-AF65-F5344CB8AC3E}">
        <p14:creationId xmlns:p14="http://schemas.microsoft.com/office/powerpoint/2010/main" val="10363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397A91-C355-4EA7-BCCD-37ED672092B8}"/>
              </a:ext>
            </a:extLst>
          </p:cNvPr>
          <p:cNvSpPr>
            <a:spLocks noGrp="1"/>
          </p:cNvSpPr>
          <p:nvPr>
            <p:ph type="body" sz="quarter" idx="11"/>
          </p:nvPr>
        </p:nvSpPr>
        <p:spPr>
          <a:xfrm>
            <a:off x="334964" y="180789"/>
            <a:ext cx="3720793" cy="1310260"/>
          </a:xfrm>
        </p:spPr>
        <p:txBody>
          <a:bodyPr>
            <a:normAutofit/>
          </a:bodyPr>
          <a:lstStyle/>
          <a:p>
            <a:r>
              <a:rPr lang="en-US" dirty="0"/>
              <a:t>Project background</a:t>
            </a:r>
          </a:p>
        </p:txBody>
      </p:sp>
      <p:sp>
        <p:nvSpPr>
          <p:cNvPr id="5" name="Slide Number Placeholder 4">
            <a:extLst>
              <a:ext uri="{FF2B5EF4-FFF2-40B4-BE49-F238E27FC236}">
                <a16:creationId xmlns:a16="http://schemas.microsoft.com/office/drawing/2014/main" id="{03FEF19F-8813-424D-8370-9B947624B925}"/>
              </a:ext>
            </a:extLst>
          </p:cNvPr>
          <p:cNvSpPr>
            <a:spLocks noGrp="1"/>
          </p:cNvSpPr>
          <p:nvPr>
            <p:ph type="sldNum" sz="quarter" idx="12"/>
          </p:nvPr>
        </p:nvSpPr>
        <p:spPr/>
        <p:txBody>
          <a:bodyPr/>
          <a:lstStyle/>
          <a:p>
            <a:fld id="{3CF2D5F0-42C9-44CC-9D46-F1CEB28D430F}" type="slidenum">
              <a:rPr lang="en-GB" smtClean="0"/>
              <a:pPr/>
              <a:t>3</a:t>
            </a:fld>
            <a:endParaRPr lang="en-GB" dirty="0"/>
          </a:p>
        </p:txBody>
      </p:sp>
      <p:sp>
        <p:nvSpPr>
          <p:cNvPr id="18" name="Oval 17">
            <a:extLst>
              <a:ext uri="{FF2B5EF4-FFF2-40B4-BE49-F238E27FC236}">
                <a16:creationId xmlns:a16="http://schemas.microsoft.com/office/drawing/2014/main" id="{68AA9612-E45A-4F78-ABE9-DC8B298C5E2A}"/>
              </a:ext>
            </a:extLst>
          </p:cNvPr>
          <p:cNvSpPr/>
          <p:nvPr/>
        </p:nvSpPr>
        <p:spPr>
          <a:xfrm>
            <a:off x="4128180" y="2032146"/>
            <a:ext cx="3960000" cy="3960000"/>
          </a:xfrm>
          <a:prstGeom prst="ellipse">
            <a:avLst/>
          </a:prstGeom>
          <a:noFill/>
          <a:ln w="254000" cap="flat">
            <a:solidFill>
              <a:srgbClr val="9FA052"/>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effectLst/>
              <a:uFillTx/>
              <a:latin typeface="Calibri" panose="020F0502020204030204" pitchFamily="34" charset="0"/>
              <a:sym typeface="Open Sans"/>
            </a:endParaRPr>
          </a:p>
        </p:txBody>
      </p:sp>
      <p:grpSp>
        <p:nvGrpSpPr>
          <p:cNvPr id="20" name="Group 956">
            <a:extLst>
              <a:ext uri="{FF2B5EF4-FFF2-40B4-BE49-F238E27FC236}">
                <a16:creationId xmlns:a16="http://schemas.microsoft.com/office/drawing/2014/main" id="{A58EC0F8-AD52-4F88-A92E-955FA1C2C1EE}"/>
              </a:ext>
            </a:extLst>
          </p:cNvPr>
          <p:cNvGrpSpPr/>
          <p:nvPr userDrawn="1"/>
        </p:nvGrpSpPr>
        <p:grpSpPr>
          <a:xfrm>
            <a:off x="6665802" y="2526246"/>
            <a:ext cx="1366732" cy="416668"/>
            <a:chOff x="0" y="0"/>
            <a:chExt cx="1366730" cy="416667"/>
          </a:xfrm>
        </p:grpSpPr>
        <p:sp>
          <p:nvSpPr>
            <p:cNvPr id="24" name="Shape 954">
              <a:extLst>
                <a:ext uri="{FF2B5EF4-FFF2-40B4-BE49-F238E27FC236}">
                  <a16:creationId xmlns:a16="http://schemas.microsoft.com/office/drawing/2014/main" id="{E77A8560-1C3B-43AB-B9E3-241379781B92}"/>
                </a:ext>
              </a:extLst>
            </p:cNvPr>
            <p:cNvSpPr/>
            <p:nvPr/>
          </p:nvSpPr>
          <p:spPr>
            <a:xfrm flipV="1">
              <a:off x="0" y="0"/>
              <a:ext cx="243347"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5" name="Shape 955">
              <a:extLst>
                <a:ext uri="{FF2B5EF4-FFF2-40B4-BE49-F238E27FC236}">
                  <a16:creationId xmlns:a16="http://schemas.microsoft.com/office/drawing/2014/main" id="{646E3D2E-CE13-4CAC-AEDD-3ECB9E2AD9BD}"/>
                </a:ext>
              </a:extLst>
            </p:cNvPr>
            <p:cNvSpPr/>
            <p:nvPr/>
          </p:nvSpPr>
          <p:spPr>
            <a:xfrm>
              <a:off x="243347" y="0"/>
              <a:ext cx="1123384" cy="0"/>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1" name="Group 962">
            <a:extLst>
              <a:ext uri="{FF2B5EF4-FFF2-40B4-BE49-F238E27FC236}">
                <a16:creationId xmlns:a16="http://schemas.microsoft.com/office/drawing/2014/main" id="{6098E068-BAAC-4C73-B778-DA1DAD3AB8CC}"/>
              </a:ext>
            </a:extLst>
          </p:cNvPr>
          <p:cNvGrpSpPr/>
          <p:nvPr userDrawn="1"/>
        </p:nvGrpSpPr>
        <p:grpSpPr>
          <a:xfrm>
            <a:off x="4183826" y="2508793"/>
            <a:ext cx="1366731" cy="416668"/>
            <a:chOff x="11366" y="0"/>
            <a:chExt cx="1366730" cy="416667"/>
          </a:xfrm>
        </p:grpSpPr>
        <p:sp>
          <p:nvSpPr>
            <p:cNvPr id="22" name="Shape 960">
              <a:extLst>
                <a:ext uri="{FF2B5EF4-FFF2-40B4-BE49-F238E27FC236}">
                  <a16:creationId xmlns:a16="http://schemas.microsoft.com/office/drawing/2014/main" id="{C0DEE82E-D5D2-493B-AC89-0BE52159D6D7}"/>
                </a:ext>
              </a:extLst>
            </p:cNvPr>
            <p:cNvSpPr/>
            <p:nvPr/>
          </p:nvSpPr>
          <p:spPr>
            <a:xfrm flipH="1" flipV="1">
              <a:off x="1134750" y="0"/>
              <a:ext cx="243348" cy="41666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23" name="Shape 961">
              <a:extLst>
                <a:ext uri="{FF2B5EF4-FFF2-40B4-BE49-F238E27FC236}">
                  <a16:creationId xmlns:a16="http://schemas.microsoft.com/office/drawing/2014/main" id="{FE94B14E-4238-4589-A4D5-212CA6F39C4C}"/>
                </a:ext>
              </a:extLst>
            </p:cNvPr>
            <p:cNvSpPr/>
            <p:nvPr/>
          </p:nvSpPr>
          <p:spPr>
            <a:xfrm flipH="1" flipV="1">
              <a:off x="11366" y="-1"/>
              <a:ext cx="1123384" cy="2"/>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7" name="Group 959">
            <a:extLst>
              <a:ext uri="{FF2B5EF4-FFF2-40B4-BE49-F238E27FC236}">
                <a16:creationId xmlns:a16="http://schemas.microsoft.com/office/drawing/2014/main" id="{BEB963E0-C56F-425D-A60C-804D1B754FD4}"/>
              </a:ext>
            </a:extLst>
          </p:cNvPr>
          <p:cNvGrpSpPr/>
          <p:nvPr userDrawn="1"/>
        </p:nvGrpSpPr>
        <p:grpSpPr>
          <a:xfrm>
            <a:off x="7007419" y="4888480"/>
            <a:ext cx="1340355" cy="417919"/>
            <a:chOff x="0" y="0"/>
            <a:chExt cx="1340354" cy="417918"/>
          </a:xfrm>
        </p:grpSpPr>
        <p:sp>
          <p:nvSpPr>
            <p:cNvPr id="31" name="Shape 957">
              <a:extLst>
                <a:ext uri="{FF2B5EF4-FFF2-40B4-BE49-F238E27FC236}">
                  <a16:creationId xmlns:a16="http://schemas.microsoft.com/office/drawing/2014/main" id="{9650A2F4-48B6-4514-AC9D-8BCAF54EB79A}"/>
                </a:ext>
              </a:extLst>
            </p:cNvPr>
            <p:cNvSpPr/>
            <p:nvPr/>
          </p:nvSpPr>
          <p:spPr>
            <a:xfrm>
              <a:off x="-1" y="-1"/>
              <a:ext cx="259596" cy="416650"/>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2" name="Shape 958">
              <a:extLst>
                <a:ext uri="{FF2B5EF4-FFF2-40B4-BE49-F238E27FC236}">
                  <a16:creationId xmlns:a16="http://schemas.microsoft.com/office/drawing/2014/main" id="{01D86BF6-2BF4-428C-BFA7-E8281F7AE780}"/>
                </a:ext>
              </a:extLst>
            </p:cNvPr>
            <p:cNvSpPr/>
            <p:nvPr/>
          </p:nvSpPr>
          <p:spPr>
            <a:xfrm>
              <a:off x="259594"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grpSp>
        <p:nvGrpSpPr>
          <p:cNvPr id="28" name="Group 965">
            <a:extLst>
              <a:ext uri="{FF2B5EF4-FFF2-40B4-BE49-F238E27FC236}">
                <a16:creationId xmlns:a16="http://schemas.microsoft.com/office/drawing/2014/main" id="{A00BF7BB-8FF7-47B2-940D-1857A6C9AE62}"/>
              </a:ext>
            </a:extLst>
          </p:cNvPr>
          <p:cNvGrpSpPr/>
          <p:nvPr userDrawn="1"/>
        </p:nvGrpSpPr>
        <p:grpSpPr>
          <a:xfrm>
            <a:off x="3841317" y="4847404"/>
            <a:ext cx="1340356" cy="417919"/>
            <a:chOff x="11366" y="0"/>
            <a:chExt cx="1340354" cy="417918"/>
          </a:xfrm>
        </p:grpSpPr>
        <p:sp>
          <p:nvSpPr>
            <p:cNvPr id="29" name="Shape 963">
              <a:extLst>
                <a:ext uri="{FF2B5EF4-FFF2-40B4-BE49-F238E27FC236}">
                  <a16:creationId xmlns:a16="http://schemas.microsoft.com/office/drawing/2014/main" id="{5523BDB3-8E80-4BEB-8AEE-8056A715E5BE}"/>
                </a:ext>
              </a:extLst>
            </p:cNvPr>
            <p:cNvSpPr/>
            <p:nvPr/>
          </p:nvSpPr>
          <p:spPr>
            <a:xfrm flipH="1">
              <a:off x="1092125" y="0"/>
              <a:ext cx="259596" cy="416648"/>
            </a:xfrm>
            <a:prstGeom prst="line">
              <a:avLst/>
            </a:prstGeom>
            <a:noFill/>
            <a:ln w="6350" cap="flat">
              <a:solidFill>
                <a:srgbClr val="D9D9D9"/>
              </a:solidFill>
              <a:prstDash val="solid"/>
              <a:miter lim="400000"/>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sp>
          <p:nvSpPr>
            <p:cNvPr id="30" name="Shape 964">
              <a:extLst>
                <a:ext uri="{FF2B5EF4-FFF2-40B4-BE49-F238E27FC236}">
                  <a16:creationId xmlns:a16="http://schemas.microsoft.com/office/drawing/2014/main" id="{0BD2DC81-5659-46E4-AE8B-A8EBF0E6715E}"/>
                </a:ext>
              </a:extLst>
            </p:cNvPr>
            <p:cNvSpPr/>
            <p:nvPr/>
          </p:nvSpPr>
          <p:spPr>
            <a:xfrm flipH="1" flipV="1">
              <a:off x="11366" y="417918"/>
              <a:ext cx="1080761" cy="1"/>
            </a:xfrm>
            <a:prstGeom prst="line">
              <a:avLst/>
            </a:prstGeom>
            <a:noFill/>
            <a:ln w="6350" cap="flat">
              <a:solidFill>
                <a:srgbClr val="D9D9D9"/>
              </a:solidFill>
              <a:prstDash val="solid"/>
              <a:miter lim="400000"/>
              <a:tailEnd type="oval" w="med" len="med"/>
            </a:ln>
            <a:effectLst/>
          </p:spPr>
          <p:txBody>
            <a:bodyPr wrap="square" lIns="0" tIns="0" rIns="0" bIns="0" numCol="1" anchor="t">
              <a:noAutofit/>
            </a:bodyPr>
            <a:lstStyle/>
            <a:p>
              <a:pPr defTabSz="457200">
                <a:defRPr sz="1200">
                  <a:solidFill>
                    <a:srgbClr val="000000"/>
                  </a:solidFill>
                  <a:latin typeface="Helvetica"/>
                  <a:ea typeface="Helvetica"/>
                  <a:cs typeface="Helvetica"/>
                  <a:sym typeface="Helvetica"/>
                </a:defRPr>
              </a:pPr>
              <a:endParaRPr b="1" dirty="0">
                <a:latin typeface="Calibri" panose="020F0502020204030204" pitchFamily="34" charset="0"/>
                <a:cs typeface="Myriad Pro"/>
              </a:endParaRPr>
            </a:p>
          </p:txBody>
        </p:sp>
      </p:grpSp>
      <p:sp>
        <p:nvSpPr>
          <p:cNvPr id="39" name="Text Placeholder 8">
            <a:extLst>
              <a:ext uri="{FF2B5EF4-FFF2-40B4-BE49-F238E27FC236}">
                <a16:creationId xmlns:a16="http://schemas.microsoft.com/office/drawing/2014/main" id="{19601BB0-9831-4FA6-86A9-D20175D86D6C}"/>
              </a:ext>
            </a:extLst>
          </p:cNvPr>
          <p:cNvSpPr txBox="1">
            <a:spLocks/>
          </p:cNvSpPr>
          <p:nvPr/>
        </p:nvSpPr>
        <p:spPr>
          <a:xfrm>
            <a:off x="8535333" y="4690238"/>
            <a:ext cx="3221838" cy="1255728"/>
          </a:xfrm>
          <a:prstGeom prst="rect">
            <a:avLst/>
          </a:prstGeom>
        </p:spPr>
        <p:txBody>
          <a:bodyPr wrap="square"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Each year two waves of research are conducted – 21 waves were completed between 2010 and 2021. This report details the findings from the most recent wave of research – Wave 22 – conducted in February 2022.</a:t>
            </a:r>
            <a:endParaRPr lang="en-GB" dirty="0">
              <a:solidFill>
                <a:schemeClr val="tx1"/>
              </a:solidFill>
              <a:cs typeface="Microsoft Tai Le" panose="020B0502040204020203" pitchFamily="34" charset="0"/>
            </a:endParaRPr>
          </a:p>
        </p:txBody>
      </p:sp>
      <p:sp>
        <p:nvSpPr>
          <p:cNvPr id="42" name="Text Placeholder 8">
            <a:extLst>
              <a:ext uri="{FF2B5EF4-FFF2-40B4-BE49-F238E27FC236}">
                <a16:creationId xmlns:a16="http://schemas.microsoft.com/office/drawing/2014/main" id="{F2D13D54-A0EC-430D-977E-E4E4BA36DAB9}"/>
              </a:ext>
            </a:extLst>
          </p:cNvPr>
          <p:cNvSpPr txBox="1">
            <a:spLocks/>
          </p:cNvSpPr>
          <p:nvPr/>
        </p:nvSpPr>
        <p:spPr>
          <a:xfrm>
            <a:off x="612175" y="1887715"/>
            <a:ext cx="3488182" cy="1169551"/>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RITS Drivers Attitudes and Behaviours Tracking Study has been running since 2010.  The target audience for the research is a representative sample of drivers across Scotland. </a:t>
            </a:r>
            <a:endParaRPr lang="en-GB" dirty="0">
              <a:solidFill>
                <a:schemeClr val="tx1">
                  <a:lumMod val="75000"/>
                </a:schemeClr>
              </a:solidFill>
              <a:cs typeface="Microsoft Tai Le" panose="020B0502040204020203" pitchFamily="34" charset="0"/>
            </a:endParaRPr>
          </a:p>
        </p:txBody>
      </p:sp>
      <p:sp>
        <p:nvSpPr>
          <p:cNvPr id="43" name="Text Placeholder 8">
            <a:extLst>
              <a:ext uri="{FF2B5EF4-FFF2-40B4-BE49-F238E27FC236}">
                <a16:creationId xmlns:a16="http://schemas.microsoft.com/office/drawing/2014/main" id="{3AF22ADC-528E-4CA5-9C71-F22F0B63ECDB}"/>
              </a:ext>
            </a:extLst>
          </p:cNvPr>
          <p:cNvSpPr txBox="1">
            <a:spLocks/>
          </p:cNvSpPr>
          <p:nvPr/>
        </p:nvSpPr>
        <p:spPr>
          <a:xfrm>
            <a:off x="576807" y="4533018"/>
            <a:ext cx="3209974" cy="1384995"/>
          </a:xfrm>
          <a:prstGeom prst="rect">
            <a:avLst/>
          </a:prstGeom>
        </p:spPr>
        <p:txBody>
          <a:bodyPr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dirty="0">
                <a:solidFill>
                  <a:schemeClr val="tx1">
                    <a:lumMod val="75000"/>
                  </a:schemeClr>
                </a:solidFill>
              </a:rPr>
              <a:t>The study was set up to provide a consistent monitor of driver attitudes and behaviours across Scotland to evaluate the impact of various road safety campaigns run by the Scottish Government and Road Safety Scotland. </a:t>
            </a:r>
            <a:endParaRPr lang="en-GB" dirty="0">
              <a:solidFill>
                <a:schemeClr val="tx1">
                  <a:lumMod val="75000"/>
                </a:schemeClr>
              </a:solidFill>
              <a:cs typeface="Microsoft Tai Le" panose="020B0502040204020203" pitchFamily="34" charset="0"/>
            </a:endParaRPr>
          </a:p>
        </p:txBody>
      </p:sp>
      <p:sp>
        <p:nvSpPr>
          <p:cNvPr id="44" name="Text Placeholder 8">
            <a:extLst>
              <a:ext uri="{FF2B5EF4-FFF2-40B4-BE49-F238E27FC236}">
                <a16:creationId xmlns:a16="http://schemas.microsoft.com/office/drawing/2014/main" id="{11B024AB-25DC-49C4-84BE-FBE8E7C28CDB}"/>
              </a:ext>
            </a:extLst>
          </p:cNvPr>
          <p:cNvSpPr txBox="1">
            <a:spLocks/>
          </p:cNvSpPr>
          <p:nvPr/>
        </p:nvSpPr>
        <p:spPr>
          <a:xfrm>
            <a:off x="8364324" y="1724578"/>
            <a:ext cx="3346667" cy="1600438"/>
          </a:xfrm>
          <a:prstGeom prst="rect">
            <a:avLst/>
          </a:prstGeom>
        </p:spPr>
        <p:txBody>
          <a:bodyPr wrap="square" anchor="ctr" anchorCtr="0">
            <a:sp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dirty="0">
                <a:solidFill>
                  <a:schemeClr val="tx1">
                    <a:lumMod val="75000"/>
                  </a:schemeClr>
                </a:solidFill>
              </a:rPr>
              <a:t>Individual campaigns are evaluated separately; however, a continuous monitor of attitudes and behaviours allows Transport Scotland,  the Scottish Government and partners to assess longer terms trends in a robust and consistent way.</a:t>
            </a:r>
          </a:p>
        </p:txBody>
      </p:sp>
      <p:sp>
        <p:nvSpPr>
          <p:cNvPr id="46" name="Oval 45">
            <a:extLst>
              <a:ext uri="{FF2B5EF4-FFF2-40B4-BE49-F238E27FC236}">
                <a16:creationId xmlns:a16="http://schemas.microsoft.com/office/drawing/2014/main" id="{A549D1F3-BD47-4F69-8D1D-A05D4C4388C1}"/>
              </a:ext>
            </a:extLst>
          </p:cNvPr>
          <p:cNvSpPr/>
          <p:nvPr/>
        </p:nvSpPr>
        <p:spPr>
          <a:xfrm>
            <a:off x="4894810" y="2798776"/>
            <a:ext cx="2426740" cy="2426740"/>
          </a:xfrm>
          <a:prstGeom prst="ellipse">
            <a:avLst/>
          </a:prstGeom>
          <a:noFill/>
          <a:ln w="6350" cap="flat">
            <a:solidFill>
              <a:srgbClr val="D9D9D9"/>
            </a:solidFill>
            <a:prstDash val="solid"/>
            <a:miter lim="400000"/>
          </a:ln>
          <a:effectLst/>
        </p:spPr>
        <p:txBody>
          <a:bodyPr wrap="square" lIns="0" tIns="0" rIns="0" bIns="0" numCol="1" anchor="t">
            <a:noAutofit/>
          </a:bodyPr>
          <a:lstStyle/>
          <a:p>
            <a:pPr defTabSz="457200"/>
            <a:endParaRPr lang="en-US" sz="1200" b="1"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729" y="3818442"/>
            <a:ext cx="2152267" cy="387408"/>
          </a:xfrm>
          <a:prstGeom prst="rect">
            <a:avLst/>
          </a:prstGeom>
        </p:spPr>
      </p:pic>
    </p:spTree>
    <p:extLst>
      <p:ext uri="{BB962C8B-B14F-4D97-AF65-F5344CB8AC3E}">
        <p14:creationId xmlns:p14="http://schemas.microsoft.com/office/powerpoint/2010/main" val="7623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Seatbelts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30</a:t>
            </a:fld>
            <a:endParaRPr lang="en-GB" dirty="0"/>
          </a:p>
        </p:txBody>
      </p:sp>
    </p:spTree>
    <p:extLst>
      <p:ext uri="{BB962C8B-B14F-4D97-AF65-F5344CB8AC3E}">
        <p14:creationId xmlns:p14="http://schemas.microsoft.com/office/powerpoint/2010/main" val="14065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31</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1966676833"/>
              </p:ext>
            </p:extLst>
          </p:nvPr>
        </p:nvGraphicFramePr>
        <p:xfrm>
          <a:off x="334963" y="1773238"/>
          <a:ext cx="1018813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a:t>Q6: Which of the following have you done at all in the last 12 months, even if only on one occasion or for a short distance?</a:t>
            </a:r>
          </a:p>
        </p:txBody>
      </p:sp>
      <p:sp>
        <p:nvSpPr>
          <p:cNvPr id="11" name="Text Placeholder 4"/>
          <p:cNvSpPr>
            <a:spLocks noGrp="1"/>
          </p:cNvSpPr>
          <p:nvPr>
            <p:ph type="body" sz="quarter" idx="11"/>
          </p:nvPr>
        </p:nvSpPr>
        <p:spPr>
          <a:xfrm>
            <a:off x="334964" y="180788"/>
            <a:ext cx="10647668" cy="1299219"/>
          </a:xfrm>
        </p:spPr>
        <p:txBody>
          <a:bodyPr vert="horz" lIns="72000" tIns="0" rIns="0" bIns="0" rtlCol="0" anchor="ctr" anchorCtr="0">
            <a:noAutofit/>
          </a:bodyPr>
          <a:lstStyle/>
          <a:p>
            <a:r>
              <a:rPr lang="en-GB" sz="2400" dirty="0"/>
              <a:t>A larger proportion of drivers are claiming they are not using a seatbelt in the back of the car in Feb ‘22. This year, around one in 10 are claiming to not be wearing a seatbelt in the front or back seats.</a:t>
            </a:r>
          </a:p>
        </p:txBody>
      </p:sp>
      <p:sp>
        <p:nvSpPr>
          <p:cNvPr id="14"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7" name="Oval 6">
            <a:extLst>
              <a:ext uri="{FF2B5EF4-FFF2-40B4-BE49-F238E27FC236}">
                <a16:creationId xmlns:a16="http://schemas.microsoft.com/office/drawing/2014/main" id="{33A10703-C850-4244-A884-A10B008DC63E}"/>
              </a:ext>
            </a:extLst>
          </p:cNvPr>
          <p:cNvSpPr/>
          <p:nvPr/>
        </p:nvSpPr>
        <p:spPr>
          <a:xfrm>
            <a:off x="7677035" y="4795887"/>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9" name="Oval 8">
            <a:extLst>
              <a:ext uri="{FF2B5EF4-FFF2-40B4-BE49-F238E27FC236}">
                <a16:creationId xmlns:a16="http://schemas.microsoft.com/office/drawing/2014/main" id="{7E4AA670-FC11-40B9-9636-EF2DE3C8D525}"/>
              </a:ext>
            </a:extLst>
          </p:cNvPr>
          <p:cNvSpPr/>
          <p:nvPr/>
        </p:nvSpPr>
        <p:spPr>
          <a:xfrm>
            <a:off x="7820008" y="5033128"/>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42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32</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1209070655"/>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AF79059-986D-481A-85FE-43FC83706CDE}"/>
              </a:ext>
            </a:extLst>
          </p:cNvPr>
          <p:cNvSpPr/>
          <p:nvPr/>
        </p:nvSpPr>
        <p:spPr>
          <a:xfrm>
            <a:off x="334963" y="6419985"/>
            <a:ext cx="8651382" cy="246221"/>
          </a:xfrm>
          <a:prstGeom prst="rect">
            <a:avLst/>
          </a:prstGeom>
        </p:spPr>
        <p:txBody>
          <a:bodyPr vert="horz" lIns="91440" tIns="45720" rIns="91440" bIns="45720" rtlCol="0">
            <a:spAutoFit/>
          </a:bodyPr>
          <a:lstStyle/>
          <a:p>
            <a:r>
              <a:rPr lang="en-US" sz="1000" dirty="0"/>
              <a:t>Q7: What do you think are the penalties if a person is caught by the police for …?</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This change in behaviour is not reflected in the proportion of people who are aware of different penalties for driving without a seatbelt. Fines and points on driving licence remain the most common types of penalty people are aware of in Feb ‘22.</a:t>
            </a:r>
          </a:p>
        </p:txBody>
      </p:sp>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26155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33</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462986062"/>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BEB53D8-2A6D-472E-BBB0-477B64596320}"/>
              </a:ext>
            </a:extLst>
          </p:cNvPr>
          <p:cNvSpPr/>
          <p:nvPr/>
        </p:nvSpPr>
        <p:spPr>
          <a:xfrm>
            <a:off x="334963" y="6481540"/>
            <a:ext cx="8651382" cy="246221"/>
          </a:xfrm>
          <a:prstGeom prst="rect">
            <a:avLst/>
          </a:prstGeom>
        </p:spPr>
        <p:txBody>
          <a:bodyPr wrap="square" anchor="ctr">
            <a:spAutoFit/>
          </a:bodyPr>
          <a:lstStyle/>
          <a:p>
            <a:r>
              <a:rPr lang="en-US" sz="1000" dirty="0"/>
              <a:t>Q7: What do you think are the penalties if a person is caught by the police for …?</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Fines are also the most common type of penalty drivers are aware of if passengers are not wearing a seatbelt, while fewer think that fines and verbal warning are given to passengers.</a:t>
            </a:r>
          </a:p>
        </p:txBody>
      </p:sp>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128949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34</a:t>
            </a:fld>
            <a:endParaRPr lang="en-AU" dirty="0"/>
          </a:p>
        </p:txBody>
      </p:sp>
      <p:graphicFrame>
        <p:nvGraphicFramePr>
          <p:cNvPr id="8" name="Content Placeholder 7"/>
          <p:cNvGraphicFramePr>
            <a:graphicFrameLocks noGrp="1"/>
          </p:cNvGraphicFramePr>
          <p:nvPr>
            <p:ph sz="quarter" idx="18"/>
            <p:extLst>
              <p:ext uri="{D42A27DB-BD31-4B8C-83A1-F6EECF244321}">
                <p14:modId xmlns:p14="http://schemas.microsoft.com/office/powerpoint/2010/main" val="3011240308"/>
              </p:ext>
            </p:extLst>
          </p:nvPr>
        </p:nvGraphicFramePr>
        <p:xfrm>
          <a:off x="334963" y="1773238"/>
          <a:ext cx="11053762" cy="4486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txBox="1">
            <a:spLocks/>
          </p:cNvSpPr>
          <p:nvPr/>
        </p:nvSpPr>
        <p:spPr>
          <a:xfrm>
            <a:off x="381000" y="5491233"/>
            <a:ext cx="11563351" cy="700088"/>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9" name="Rectangle 8">
            <a:extLst>
              <a:ext uri="{FF2B5EF4-FFF2-40B4-BE49-F238E27FC236}">
                <a16:creationId xmlns:a16="http://schemas.microsoft.com/office/drawing/2014/main" id="{E2B9385B-FA85-4C76-8C1B-67839B765BE2}"/>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 …?</a:t>
            </a:r>
          </a:p>
        </p:txBody>
      </p:sp>
      <p:sp>
        <p:nvSpPr>
          <p:cNvPr id="13" name="TextBox 12">
            <a:extLst>
              <a:ext uri="{FF2B5EF4-FFF2-40B4-BE49-F238E27FC236}">
                <a16:creationId xmlns:a16="http://schemas.microsoft.com/office/drawing/2014/main" id="{7C039CD7-DA51-49B8-8C2D-A4B88532F8B8}"/>
              </a:ext>
            </a:extLst>
          </p:cNvPr>
          <p:cNvSpPr txBox="1"/>
          <p:nvPr/>
        </p:nvSpPr>
        <p:spPr>
          <a:xfrm>
            <a:off x="8399416" y="5141982"/>
            <a:ext cx="2686160" cy="246221"/>
          </a:xfrm>
          <a:prstGeom prst="rect">
            <a:avLst/>
          </a:prstGeom>
          <a:noFill/>
          <a:ln>
            <a:solidFill>
              <a:schemeClr val="accent1"/>
            </a:solidFill>
          </a:ln>
        </p:spPr>
        <p:txBody>
          <a:bodyPr wrap="square" rtlCol="0">
            <a:spAutoFit/>
          </a:bodyPr>
          <a:lstStyle/>
          <a:p>
            <a:pPr algn="r"/>
            <a:r>
              <a:rPr lang="en-US" sz="1000" dirty="0"/>
              <a:t>Negative statements: decrease = improvement</a:t>
            </a:r>
          </a:p>
        </p:txBody>
      </p:sp>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200" dirty="0"/>
              <a:t>Agreement with statements about not wearing a seatbelt was generally low, although around one in five drivers continue to agree that it’s not important to wear a seatbelt in the back of a car. Findings in Feb ‘22 are consistent with previous waves.</a:t>
            </a:r>
            <a:endParaRPr lang="en-GB" sz="2200" dirty="0"/>
          </a:p>
        </p:txBody>
      </p:sp>
      <p:sp>
        <p:nvSpPr>
          <p:cNvPr id="14"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34302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35</a:t>
            </a:fld>
            <a:endParaRPr lang="en-AU" dirty="0"/>
          </a:p>
        </p:txBody>
      </p:sp>
      <p:graphicFrame>
        <p:nvGraphicFramePr>
          <p:cNvPr id="17" name="Content Placeholder 7"/>
          <p:cNvGraphicFramePr>
            <a:graphicFrameLocks noGrp="1"/>
          </p:cNvGraphicFramePr>
          <p:nvPr>
            <p:ph sz="quarter" idx="18"/>
            <p:extLst>
              <p:ext uri="{D42A27DB-BD31-4B8C-83A1-F6EECF244321}">
                <p14:modId xmlns:p14="http://schemas.microsoft.com/office/powerpoint/2010/main" val="3254196825"/>
              </p:ext>
            </p:extLst>
          </p:nvPr>
        </p:nvGraphicFramePr>
        <p:xfrm>
          <a:off x="334964" y="1773238"/>
          <a:ext cx="6403294"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33926" y="160526"/>
            <a:ext cx="11830478" cy="1097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200" b="1" dirty="0">
              <a:solidFill>
                <a:schemeClr val="bg1">
                  <a:lumMod val="50000"/>
                </a:schemeClr>
              </a:solidFill>
              <a:latin typeface="+mj-lt"/>
            </a:endParaRP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15" name="TextBox 14"/>
          <p:cNvSpPr txBox="1"/>
          <p:nvPr/>
        </p:nvSpPr>
        <p:spPr>
          <a:xfrm>
            <a:off x="8085945" y="1335985"/>
            <a:ext cx="3936166" cy="584775"/>
          </a:xfrm>
          <a:prstGeom prst="rect">
            <a:avLst/>
          </a:prstGeom>
          <a:noFill/>
        </p:spPr>
        <p:txBody>
          <a:bodyPr wrap="square" rtlCol="0">
            <a:spAutoFit/>
          </a:bodyPr>
          <a:lstStyle/>
          <a:p>
            <a:r>
              <a:rPr lang="en-GB" sz="1600" dirty="0"/>
              <a:t>% rating ‘very serious’ across all behaviours </a:t>
            </a:r>
          </a:p>
          <a:p>
            <a:r>
              <a:rPr lang="en-GB" sz="1600" dirty="0"/>
              <a:t>– Feb ‘22</a:t>
            </a:r>
          </a:p>
        </p:txBody>
      </p:sp>
      <p:sp>
        <p:nvSpPr>
          <p:cNvPr id="11"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Q5. How serious do you think each of these are in terms of the risks to the safety of drivers, their passengers and/or other road users?</a:t>
            </a:r>
            <a:endParaRPr lang="en-GB" sz="1000" b="1" dirty="0"/>
          </a:p>
        </p:txBody>
      </p:sp>
      <p:sp>
        <p:nvSpPr>
          <p:cNvPr id="16"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600" dirty="0"/>
              <a:t>Just over two-thirds of drivers consider not wearing a seatbelt in a car to be very serious. It was considered the fourth-most serious driving behaviour in Feb ‘22.</a:t>
            </a:r>
            <a:endParaRPr lang="en-GB" sz="2600" dirty="0"/>
          </a:p>
        </p:txBody>
      </p:sp>
      <p:graphicFrame>
        <p:nvGraphicFramePr>
          <p:cNvPr id="10" name="Chart 9">
            <a:extLst>
              <a:ext uri="{FF2B5EF4-FFF2-40B4-BE49-F238E27FC236}">
                <a16:creationId xmlns:a16="http://schemas.microsoft.com/office/drawing/2014/main" id="{FDFCCE27-B110-447B-BB0E-09E4F516073B}"/>
              </a:ext>
            </a:extLst>
          </p:cNvPr>
          <p:cNvGraphicFramePr/>
          <p:nvPr>
            <p:extLst>
              <p:ext uri="{D42A27DB-BD31-4B8C-83A1-F6EECF244321}">
                <p14:modId xmlns:p14="http://schemas.microsoft.com/office/powerpoint/2010/main" val="2375878894"/>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0841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Vulnerable road users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36</a:t>
            </a:fld>
            <a:endParaRPr lang="en-GB" dirty="0"/>
          </a:p>
        </p:txBody>
      </p:sp>
    </p:spTree>
    <p:extLst>
      <p:ext uri="{BB962C8B-B14F-4D97-AF65-F5344CB8AC3E}">
        <p14:creationId xmlns:p14="http://schemas.microsoft.com/office/powerpoint/2010/main" val="26711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37</a:t>
            </a:fld>
            <a:endParaRPr lang="en-AU" dirty="0"/>
          </a:p>
        </p:txBody>
      </p:sp>
      <p:graphicFrame>
        <p:nvGraphicFramePr>
          <p:cNvPr id="21" name="Content Placeholder 7">
            <a:extLst>
              <a:ext uri="{FF2B5EF4-FFF2-40B4-BE49-F238E27FC236}">
                <a16:creationId xmlns:a16="http://schemas.microsoft.com/office/drawing/2014/main" id="{84B52C0E-0028-4904-99DA-48BEA5361586}"/>
              </a:ext>
            </a:extLst>
          </p:cNvPr>
          <p:cNvGraphicFramePr>
            <a:graphicFrameLocks noGrp="1"/>
          </p:cNvGraphicFramePr>
          <p:nvPr>
            <p:ph sz="quarter" idx="18"/>
            <p:extLst>
              <p:ext uri="{D42A27DB-BD31-4B8C-83A1-F6EECF244321}">
                <p14:modId xmlns:p14="http://schemas.microsoft.com/office/powerpoint/2010/main" val="3449358397"/>
              </p:ext>
            </p:extLst>
          </p:nvPr>
        </p:nvGraphicFramePr>
        <p:xfrm>
          <a:off x="334963" y="1782665"/>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B8F4591F-B7E9-40E0-B093-CC52E4CF8E85}"/>
              </a:ext>
            </a:extLst>
          </p:cNvPr>
          <p:cNvSpPr/>
          <p:nvPr/>
        </p:nvSpPr>
        <p:spPr>
          <a:xfrm>
            <a:off x="334963" y="6481540"/>
            <a:ext cx="8651382" cy="246221"/>
          </a:xfrm>
          <a:prstGeom prst="rect">
            <a:avLst/>
          </a:prstGeom>
        </p:spPr>
        <p:txBody>
          <a:bodyPr wrap="square" anchor="ctr">
            <a:spAutoFit/>
          </a:bodyPr>
          <a:lstStyle/>
          <a:p>
            <a:r>
              <a:rPr lang="en-US" sz="1000" dirty="0"/>
              <a:t>Q8: How frequently do you….?</a:t>
            </a:r>
          </a:p>
        </p:txBody>
      </p:sp>
      <p:sp>
        <p:nvSpPr>
          <p:cNvPr id="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200" dirty="0"/>
              <a:t>Consistent with findings in Aug ‘21, the majority of drivers reported that they ‘always’ check for pedestrians and people on bikes at junctions and corners. Findings are fairly consistent over past four waves.</a:t>
            </a:r>
          </a:p>
        </p:txBody>
      </p:sp>
      <p:sp>
        <p:nvSpPr>
          <p:cNvPr id="11" name="TextBox 10">
            <a:extLst>
              <a:ext uri="{FF2B5EF4-FFF2-40B4-BE49-F238E27FC236}">
                <a16:creationId xmlns:a16="http://schemas.microsoft.com/office/drawing/2014/main" id="{7C039CD7-DA51-49B8-8C2D-A4B88532F8B8}"/>
              </a:ext>
            </a:extLst>
          </p:cNvPr>
          <p:cNvSpPr txBox="1"/>
          <p:nvPr/>
        </p:nvSpPr>
        <p:spPr>
          <a:xfrm>
            <a:off x="8385747" y="5233763"/>
            <a:ext cx="2968053" cy="553998"/>
          </a:xfrm>
          <a:prstGeom prst="rect">
            <a:avLst/>
          </a:prstGeom>
          <a:noFill/>
          <a:ln>
            <a:solidFill>
              <a:schemeClr val="accent1"/>
            </a:solidFill>
          </a:ln>
        </p:spPr>
        <p:txBody>
          <a:bodyPr wrap="square" rtlCol="0">
            <a:spAutoFit/>
          </a:bodyPr>
          <a:lstStyle/>
          <a:p>
            <a:r>
              <a:rPr lang="en-US" sz="1000" dirty="0"/>
              <a:t>* Electric bikes added to statements in Nov 2019.</a:t>
            </a:r>
          </a:p>
          <a:p>
            <a:r>
              <a:rPr lang="en-US" sz="1000" dirty="0"/>
              <a:t>**Statement changed from ‘car’s width’ to 1.5 </a:t>
            </a:r>
            <a:r>
              <a:rPr lang="en-GB" sz="1000" dirty="0"/>
              <a:t>metres</a:t>
            </a:r>
            <a:r>
              <a:rPr lang="en-US" sz="1000" dirty="0"/>
              <a:t> in Nov 2019.</a:t>
            </a: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16715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38</a:t>
            </a:fld>
            <a:endParaRPr lang="en-AU" dirty="0"/>
          </a:p>
        </p:txBody>
      </p:sp>
      <p:graphicFrame>
        <p:nvGraphicFramePr>
          <p:cNvPr id="11" name="Content Placeholder 7"/>
          <p:cNvGraphicFramePr>
            <a:graphicFrameLocks noGrp="1"/>
          </p:cNvGraphicFramePr>
          <p:nvPr>
            <p:ph sz="quarter" idx="18"/>
            <p:extLst>
              <p:ext uri="{D42A27DB-BD31-4B8C-83A1-F6EECF244321}">
                <p14:modId xmlns:p14="http://schemas.microsoft.com/office/powerpoint/2010/main" val="1996819606"/>
              </p:ext>
            </p:extLst>
          </p:nvPr>
        </p:nvGraphicFramePr>
        <p:xfrm>
          <a:off x="701284" y="1621536"/>
          <a:ext cx="6663483" cy="43569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16" name="TextBox 15"/>
          <p:cNvSpPr txBox="1"/>
          <p:nvPr/>
        </p:nvSpPr>
        <p:spPr>
          <a:xfrm>
            <a:off x="8085945" y="1335985"/>
            <a:ext cx="3936166" cy="584775"/>
          </a:xfrm>
          <a:prstGeom prst="rect">
            <a:avLst/>
          </a:prstGeom>
          <a:noFill/>
        </p:spPr>
        <p:txBody>
          <a:bodyPr wrap="square" rtlCol="0">
            <a:spAutoFit/>
          </a:bodyPr>
          <a:lstStyle/>
          <a:p>
            <a:r>
              <a:rPr lang="en-GB" sz="1600" dirty="0"/>
              <a:t>% rating ‘very serious’ across all behaviours </a:t>
            </a:r>
          </a:p>
          <a:p>
            <a:r>
              <a:rPr lang="en-GB" sz="1600" dirty="0"/>
              <a:t>– Feb ‘22</a:t>
            </a:r>
          </a:p>
        </p:txBody>
      </p:sp>
      <p:sp>
        <p:nvSpPr>
          <p:cNvPr id="12" name="Text Placeholder 14">
            <a:extLst>
              <a:ext uri="{FF2B5EF4-FFF2-40B4-BE49-F238E27FC236}">
                <a16:creationId xmlns:a16="http://schemas.microsoft.com/office/drawing/2014/main" id="{53DC2C36-3D8B-490C-A14F-17AF2679222F}"/>
              </a:ext>
            </a:extLst>
          </p:cNvPr>
          <p:cNvSpPr txBox="1">
            <a:spLocks/>
          </p:cNvSpPr>
          <p:nvPr/>
        </p:nvSpPr>
        <p:spPr>
          <a:xfrm>
            <a:off x="164498" y="6501150"/>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Q5. How serious do you think each of these are in terms of the risks to the safety of drivers, their passengers and/or other road users?</a:t>
            </a:r>
            <a:endParaRPr lang="en-GB" sz="1000" b="1" dirty="0"/>
          </a:p>
        </p:txBody>
      </p:sp>
      <p:sp>
        <p:nvSpPr>
          <p:cNvPr id="17" name="TextBox 16">
            <a:extLst>
              <a:ext uri="{FF2B5EF4-FFF2-40B4-BE49-F238E27FC236}">
                <a16:creationId xmlns:a16="http://schemas.microsoft.com/office/drawing/2014/main" id="{7C039CD7-DA51-49B8-8C2D-A4B88532F8B8}"/>
              </a:ext>
            </a:extLst>
          </p:cNvPr>
          <p:cNvSpPr txBox="1"/>
          <p:nvPr/>
        </p:nvSpPr>
        <p:spPr>
          <a:xfrm>
            <a:off x="233926" y="6233239"/>
            <a:ext cx="2968053" cy="246221"/>
          </a:xfrm>
          <a:prstGeom prst="rect">
            <a:avLst/>
          </a:prstGeom>
          <a:noFill/>
          <a:ln>
            <a:solidFill>
              <a:schemeClr val="accent1"/>
            </a:solidFill>
          </a:ln>
        </p:spPr>
        <p:txBody>
          <a:bodyPr wrap="square" rtlCol="0">
            <a:spAutoFit/>
          </a:bodyPr>
          <a:lstStyle/>
          <a:p>
            <a:r>
              <a:rPr lang="en-US" sz="1000" dirty="0"/>
              <a:t>* Electric bikes added to statements in Nov 2019.</a:t>
            </a:r>
          </a:p>
        </p:txBody>
      </p:sp>
      <p:sp>
        <p:nvSpPr>
          <p:cNvPr id="20" name="Text Placeholder 4"/>
          <p:cNvSpPr>
            <a:spLocks noGrp="1"/>
          </p:cNvSpPr>
          <p:nvPr>
            <p:ph type="body" sz="quarter" idx="11"/>
          </p:nvPr>
        </p:nvSpPr>
        <p:spPr>
          <a:xfrm>
            <a:off x="334964" y="180788"/>
            <a:ext cx="10474550" cy="1299219"/>
          </a:xfrm>
        </p:spPr>
        <p:txBody>
          <a:bodyPr vert="horz" lIns="72000" tIns="0" rIns="0" bIns="0" rtlCol="0" anchor="ctr" anchorCtr="0">
            <a:normAutofit/>
          </a:bodyPr>
          <a:lstStyle/>
          <a:p>
            <a:r>
              <a:rPr lang="en-US" sz="2400" dirty="0"/>
              <a:t>A</a:t>
            </a:r>
            <a:r>
              <a:rPr lang="en-GB" sz="2400" dirty="0"/>
              <a:t>round two-thirds of drivers consider not looking out for motorcyclists/people on pedal or electric bikes at junctions to be ‘very serious’ – broadly consistent with recent waves.</a:t>
            </a:r>
          </a:p>
        </p:txBody>
      </p:sp>
      <p:graphicFrame>
        <p:nvGraphicFramePr>
          <p:cNvPr id="10" name="Chart 9">
            <a:extLst>
              <a:ext uri="{FF2B5EF4-FFF2-40B4-BE49-F238E27FC236}">
                <a16:creationId xmlns:a16="http://schemas.microsoft.com/office/drawing/2014/main" id="{FA89A701-25A7-4CC5-8CB1-2E5BC16122AA}"/>
              </a:ext>
            </a:extLst>
          </p:cNvPr>
          <p:cNvGraphicFramePr/>
          <p:nvPr>
            <p:extLst>
              <p:ext uri="{D42A27DB-BD31-4B8C-83A1-F6EECF244321}">
                <p14:modId xmlns:p14="http://schemas.microsoft.com/office/powerpoint/2010/main" val="472073623"/>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8468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39</a:t>
            </a:fld>
            <a:endParaRPr lang="en-AU" dirty="0"/>
          </a:p>
        </p:txBody>
      </p:sp>
      <p:graphicFrame>
        <p:nvGraphicFramePr>
          <p:cNvPr id="39" name="Content Placeholder 8">
            <a:extLst>
              <a:ext uri="{FF2B5EF4-FFF2-40B4-BE49-F238E27FC236}">
                <a16:creationId xmlns:a16="http://schemas.microsoft.com/office/drawing/2014/main" id="{E0BF2DB0-4AB6-4080-BB11-F5124CA64CCE}"/>
              </a:ext>
            </a:extLst>
          </p:cNvPr>
          <p:cNvGraphicFramePr>
            <a:graphicFrameLocks noGrp="1"/>
          </p:cNvGraphicFramePr>
          <p:nvPr>
            <p:ph sz="quarter" idx="18"/>
            <p:extLst>
              <p:ext uri="{D42A27DB-BD31-4B8C-83A1-F6EECF244321}">
                <p14:modId xmlns:p14="http://schemas.microsoft.com/office/powerpoint/2010/main" val="2452006272"/>
              </p:ext>
            </p:extLst>
          </p:nvPr>
        </p:nvGraphicFramePr>
        <p:xfrm>
          <a:off x="334963" y="1544881"/>
          <a:ext cx="6522958" cy="4109857"/>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p:cNvCxnSpPr/>
          <p:nvPr/>
        </p:nvCxnSpPr>
        <p:spPr>
          <a:xfrm>
            <a:off x="6802626" y="1644730"/>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1ED6968-7A4C-48CA-B544-E4A402633F7A}"/>
              </a:ext>
            </a:extLst>
          </p:cNvPr>
          <p:cNvSpPr/>
          <p:nvPr/>
        </p:nvSpPr>
        <p:spPr>
          <a:xfrm>
            <a:off x="334963" y="6481540"/>
            <a:ext cx="8651382" cy="246221"/>
          </a:xfrm>
          <a:prstGeom prst="rect">
            <a:avLst/>
          </a:prstGeom>
        </p:spPr>
        <p:txBody>
          <a:bodyPr wrap="square" anchor="ctr">
            <a:spAutoFit/>
          </a:bodyPr>
          <a:lstStyle/>
          <a:p>
            <a:r>
              <a:rPr lang="en-US" sz="1000" dirty="0"/>
              <a:t>Q4: How much do you agree or disagree that……</a:t>
            </a:r>
          </a:p>
        </p:txBody>
      </p:sp>
      <p:graphicFrame>
        <p:nvGraphicFramePr>
          <p:cNvPr id="57" name="Table 57">
            <a:extLst>
              <a:ext uri="{FF2B5EF4-FFF2-40B4-BE49-F238E27FC236}">
                <a16:creationId xmlns:a16="http://schemas.microsoft.com/office/drawing/2014/main" id="{DCEDCE53-75A9-4C08-9A6E-5CEF667CAC1E}"/>
              </a:ext>
            </a:extLst>
          </p:cNvPr>
          <p:cNvGraphicFramePr>
            <a:graphicFrameLocks noGrp="1"/>
          </p:cNvGraphicFramePr>
          <p:nvPr>
            <p:extLst>
              <p:ext uri="{D42A27DB-BD31-4B8C-83A1-F6EECF244321}">
                <p14:modId xmlns:p14="http://schemas.microsoft.com/office/powerpoint/2010/main" val="3507691694"/>
              </p:ext>
            </p:extLst>
          </p:nvPr>
        </p:nvGraphicFramePr>
        <p:xfrm>
          <a:off x="1135117" y="5634882"/>
          <a:ext cx="5507472" cy="370840"/>
        </p:xfrm>
        <a:graphic>
          <a:graphicData uri="http://schemas.openxmlformats.org/drawingml/2006/table">
            <a:tbl>
              <a:tblPr>
                <a:tableStyleId>{69012ECD-51FC-41F1-AA8D-1B2483CD663E}</a:tableStyleId>
              </a:tblPr>
              <a:tblGrid>
                <a:gridCol w="719653">
                  <a:extLst>
                    <a:ext uri="{9D8B030D-6E8A-4147-A177-3AD203B41FA5}">
                      <a16:colId xmlns:a16="http://schemas.microsoft.com/office/drawing/2014/main" val="2343693948"/>
                    </a:ext>
                  </a:extLst>
                </a:gridCol>
                <a:gridCol w="553921">
                  <a:extLst>
                    <a:ext uri="{9D8B030D-6E8A-4147-A177-3AD203B41FA5}">
                      <a16:colId xmlns:a16="http://schemas.microsoft.com/office/drawing/2014/main" val="3869938774"/>
                    </a:ext>
                  </a:extLst>
                </a:gridCol>
                <a:gridCol w="553921">
                  <a:extLst>
                    <a:ext uri="{9D8B030D-6E8A-4147-A177-3AD203B41FA5}">
                      <a16:colId xmlns:a16="http://schemas.microsoft.com/office/drawing/2014/main" val="3760640251"/>
                    </a:ext>
                  </a:extLst>
                </a:gridCol>
                <a:gridCol w="595418">
                  <a:extLst>
                    <a:ext uri="{9D8B030D-6E8A-4147-A177-3AD203B41FA5}">
                      <a16:colId xmlns:a16="http://schemas.microsoft.com/office/drawing/2014/main" val="155627553"/>
                    </a:ext>
                  </a:extLst>
                </a:gridCol>
                <a:gridCol w="512424">
                  <a:extLst>
                    <a:ext uri="{9D8B030D-6E8A-4147-A177-3AD203B41FA5}">
                      <a16:colId xmlns:a16="http://schemas.microsoft.com/office/drawing/2014/main" val="3618182467"/>
                    </a:ext>
                  </a:extLst>
                </a:gridCol>
                <a:gridCol w="619743">
                  <a:extLst>
                    <a:ext uri="{9D8B030D-6E8A-4147-A177-3AD203B41FA5}">
                      <a16:colId xmlns:a16="http://schemas.microsoft.com/office/drawing/2014/main" val="2918660489"/>
                    </a:ext>
                  </a:extLst>
                </a:gridCol>
                <a:gridCol w="488098">
                  <a:extLst>
                    <a:ext uri="{9D8B030D-6E8A-4147-A177-3AD203B41FA5}">
                      <a16:colId xmlns:a16="http://schemas.microsoft.com/office/drawing/2014/main" val="20006"/>
                    </a:ext>
                  </a:extLst>
                </a:gridCol>
                <a:gridCol w="488098">
                  <a:extLst>
                    <a:ext uri="{9D8B030D-6E8A-4147-A177-3AD203B41FA5}">
                      <a16:colId xmlns:a16="http://schemas.microsoft.com/office/drawing/2014/main" val="20007"/>
                    </a:ext>
                  </a:extLst>
                </a:gridCol>
                <a:gridCol w="488098">
                  <a:extLst>
                    <a:ext uri="{9D8B030D-6E8A-4147-A177-3AD203B41FA5}">
                      <a16:colId xmlns:a16="http://schemas.microsoft.com/office/drawing/2014/main" val="2036695058"/>
                    </a:ext>
                  </a:extLst>
                </a:gridCol>
                <a:gridCol w="488098">
                  <a:extLst>
                    <a:ext uri="{9D8B030D-6E8A-4147-A177-3AD203B41FA5}">
                      <a16:colId xmlns:a16="http://schemas.microsoft.com/office/drawing/2014/main" val="2928392110"/>
                    </a:ext>
                  </a:extLst>
                </a:gridCol>
              </a:tblGrid>
              <a:tr h="370840">
                <a:tc>
                  <a:txBody>
                    <a:bodyPr/>
                    <a:lstStyle/>
                    <a:p>
                      <a:pPr algn="r"/>
                      <a:r>
                        <a:rPr lang="en-GB" sz="1200" b="1" kern="1200" dirty="0">
                          <a:solidFill>
                            <a:schemeClr val="tx1"/>
                          </a:solidFill>
                          <a:latin typeface="+mn-lt"/>
                          <a:ea typeface="+mn-ea"/>
                          <a:cs typeface="+mn-cs"/>
                        </a:rPr>
                        <a:t>Mean</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1.52</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1.47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1.61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1.51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1.37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1.43</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1.55</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1.42</a:t>
                      </a:r>
                      <a:endParaRPr lang="en-GB" sz="1197"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1.43</a:t>
                      </a:r>
                      <a:endParaRPr lang="en-GB" sz="1200" b="1" kern="1200" dirty="0">
                        <a:solidFill>
                          <a:schemeClr val="tx1"/>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graphicFrame>
        <p:nvGraphicFramePr>
          <p:cNvPr id="59" name="Table 57">
            <a:extLst>
              <a:ext uri="{FF2B5EF4-FFF2-40B4-BE49-F238E27FC236}">
                <a16:creationId xmlns:a16="http://schemas.microsoft.com/office/drawing/2014/main" id="{319C6DD4-7EC2-440C-8CF9-1A33EA6BDBE9}"/>
              </a:ext>
            </a:extLst>
          </p:cNvPr>
          <p:cNvGraphicFramePr>
            <a:graphicFrameLocks noGrp="1"/>
          </p:cNvGraphicFramePr>
          <p:nvPr>
            <p:extLst>
              <p:ext uri="{D42A27DB-BD31-4B8C-83A1-F6EECF244321}">
                <p14:modId xmlns:p14="http://schemas.microsoft.com/office/powerpoint/2010/main" val="3666900437"/>
              </p:ext>
            </p:extLst>
          </p:nvPr>
        </p:nvGraphicFramePr>
        <p:xfrm>
          <a:off x="6925277" y="5634881"/>
          <a:ext cx="4387149" cy="370840"/>
        </p:xfrm>
        <a:graphic>
          <a:graphicData uri="http://schemas.openxmlformats.org/drawingml/2006/table">
            <a:tbl>
              <a:tblPr>
                <a:tableStyleId>{69012ECD-51FC-41F1-AA8D-1B2483CD663E}</a:tableStyleId>
              </a:tblPr>
              <a:tblGrid>
                <a:gridCol w="487461">
                  <a:extLst>
                    <a:ext uri="{9D8B030D-6E8A-4147-A177-3AD203B41FA5}">
                      <a16:colId xmlns:a16="http://schemas.microsoft.com/office/drawing/2014/main" val="3869938774"/>
                    </a:ext>
                  </a:extLst>
                </a:gridCol>
                <a:gridCol w="487461">
                  <a:extLst>
                    <a:ext uri="{9D8B030D-6E8A-4147-A177-3AD203B41FA5}">
                      <a16:colId xmlns:a16="http://schemas.microsoft.com/office/drawing/2014/main" val="3760640251"/>
                    </a:ext>
                  </a:extLst>
                </a:gridCol>
                <a:gridCol w="487461">
                  <a:extLst>
                    <a:ext uri="{9D8B030D-6E8A-4147-A177-3AD203B41FA5}">
                      <a16:colId xmlns:a16="http://schemas.microsoft.com/office/drawing/2014/main" val="155627553"/>
                    </a:ext>
                  </a:extLst>
                </a:gridCol>
                <a:gridCol w="487461">
                  <a:extLst>
                    <a:ext uri="{9D8B030D-6E8A-4147-A177-3AD203B41FA5}">
                      <a16:colId xmlns:a16="http://schemas.microsoft.com/office/drawing/2014/main" val="3618182467"/>
                    </a:ext>
                  </a:extLst>
                </a:gridCol>
                <a:gridCol w="487461">
                  <a:extLst>
                    <a:ext uri="{9D8B030D-6E8A-4147-A177-3AD203B41FA5}">
                      <a16:colId xmlns:a16="http://schemas.microsoft.com/office/drawing/2014/main" val="2918660489"/>
                    </a:ext>
                  </a:extLst>
                </a:gridCol>
                <a:gridCol w="487461">
                  <a:extLst>
                    <a:ext uri="{9D8B030D-6E8A-4147-A177-3AD203B41FA5}">
                      <a16:colId xmlns:a16="http://schemas.microsoft.com/office/drawing/2014/main" val="20005"/>
                    </a:ext>
                  </a:extLst>
                </a:gridCol>
                <a:gridCol w="487461">
                  <a:extLst>
                    <a:ext uri="{9D8B030D-6E8A-4147-A177-3AD203B41FA5}">
                      <a16:colId xmlns:a16="http://schemas.microsoft.com/office/drawing/2014/main" val="20006"/>
                    </a:ext>
                  </a:extLst>
                </a:gridCol>
                <a:gridCol w="487461">
                  <a:extLst>
                    <a:ext uri="{9D8B030D-6E8A-4147-A177-3AD203B41FA5}">
                      <a16:colId xmlns:a16="http://schemas.microsoft.com/office/drawing/2014/main" val="3006393293"/>
                    </a:ext>
                  </a:extLst>
                </a:gridCol>
                <a:gridCol w="487461">
                  <a:extLst>
                    <a:ext uri="{9D8B030D-6E8A-4147-A177-3AD203B41FA5}">
                      <a16:colId xmlns:a16="http://schemas.microsoft.com/office/drawing/2014/main" val="243613949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1.38</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1.38</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1.36</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1.38</a:t>
                      </a:r>
                      <a:endParaRPr lang="en-GB" sz="1200" b="1" dirty="0">
                        <a:solidFill>
                          <a:schemeClr val="tx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1.35</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1.24</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1.34</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1.29</a:t>
                      </a:r>
                      <a:endParaRPr lang="en-GB" sz="1200" b="1" dirty="0">
                        <a:solidFill>
                          <a:schemeClr val="tx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1.34</a:t>
                      </a:r>
                      <a:endParaRPr lang="en-GB" sz="1200" b="1" kern="1200" dirty="0">
                        <a:solidFill>
                          <a:schemeClr val="tx1"/>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4"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D</a:t>
            </a:r>
            <a:r>
              <a:rPr lang="en-GB" sz="2400" dirty="0"/>
              <a:t>rivers are equally likely to agree that drivers should give people on pedal/electric bikes 1.5 metres and that people on pedal/electric bikes fail to obey the rules of the road. This is broadly consistent with findings in previous waves.</a:t>
            </a:r>
          </a:p>
        </p:txBody>
      </p:sp>
      <p:sp>
        <p:nvSpPr>
          <p:cNvPr id="15" name="TextBox 14">
            <a:extLst>
              <a:ext uri="{FF2B5EF4-FFF2-40B4-BE49-F238E27FC236}">
                <a16:creationId xmlns:a16="http://schemas.microsoft.com/office/drawing/2014/main" id="{7C039CD7-DA51-49B8-8C2D-A4B88532F8B8}"/>
              </a:ext>
            </a:extLst>
          </p:cNvPr>
          <p:cNvSpPr txBox="1"/>
          <p:nvPr/>
        </p:nvSpPr>
        <p:spPr>
          <a:xfrm>
            <a:off x="1150107" y="6070596"/>
            <a:ext cx="4905919" cy="246221"/>
          </a:xfrm>
          <a:prstGeom prst="rect">
            <a:avLst/>
          </a:prstGeom>
          <a:noFill/>
          <a:ln>
            <a:solidFill>
              <a:schemeClr val="accent1"/>
            </a:solidFill>
          </a:ln>
        </p:spPr>
        <p:txBody>
          <a:bodyPr wrap="square" rtlCol="0">
            <a:spAutoFit/>
          </a:bodyPr>
          <a:lstStyle/>
          <a:p>
            <a:r>
              <a:rPr lang="en-US" sz="1000" dirty="0"/>
              <a:t>* Electric bikes added and distance changed from ‘car’s width’ to 1.5 metres in Nov 2019.</a:t>
            </a:r>
          </a:p>
        </p:txBody>
      </p:sp>
      <p:graphicFrame>
        <p:nvGraphicFramePr>
          <p:cNvPr id="16" name="Table 57">
            <a:extLst>
              <a:ext uri="{FF2B5EF4-FFF2-40B4-BE49-F238E27FC236}">
                <a16:creationId xmlns:a16="http://schemas.microsoft.com/office/drawing/2014/main" id="{DCEDCE53-75A9-4C08-9A6E-5CEF667CAC1E}"/>
              </a:ext>
            </a:extLst>
          </p:cNvPr>
          <p:cNvGraphicFramePr>
            <a:graphicFrameLocks noGrp="1"/>
          </p:cNvGraphicFramePr>
          <p:nvPr>
            <p:extLst>
              <p:ext uri="{D42A27DB-BD31-4B8C-83A1-F6EECF244321}">
                <p14:modId xmlns:p14="http://schemas.microsoft.com/office/powerpoint/2010/main" val="377793716"/>
              </p:ext>
            </p:extLst>
          </p:nvPr>
        </p:nvGraphicFramePr>
        <p:xfrm>
          <a:off x="1442301" y="2121389"/>
          <a:ext cx="5284519" cy="370840"/>
        </p:xfrm>
        <a:graphic>
          <a:graphicData uri="http://schemas.openxmlformats.org/drawingml/2006/table">
            <a:tbl>
              <a:tblPr>
                <a:tableStyleId>{69012ECD-51FC-41F1-AA8D-1B2483CD663E}</a:tableStyleId>
              </a:tblPr>
              <a:tblGrid>
                <a:gridCol w="615823">
                  <a:extLst>
                    <a:ext uri="{9D8B030D-6E8A-4147-A177-3AD203B41FA5}">
                      <a16:colId xmlns:a16="http://schemas.microsoft.com/office/drawing/2014/main" val="2343693948"/>
                    </a:ext>
                  </a:extLst>
                </a:gridCol>
                <a:gridCol w="518744">
                  <a:extLst>
                    <a:ext uri="{9D8B030D-6E8A-4147-A177-3AD203B41FA5}">
                      <a16:colId xmlns:a16="http://schemas.microsoft.com/office/drawing/2014/main" val="3869938774"/>
                    </a:ext>
                  </a:extLst>
                </a:gridCol>
                <a:gridCol w="518744">
                  <a:extLst>
                    <a:ext uri="{9D8B030D-6E8A-4147-A177-3AD203B41FA5}">
                      <a16:colId xmlns:a16="http://schemas.microsoft.com/office/drawing/2014/main" val="3760640251"/>
                    </a:ext>
                  </a:extLst>
                </a:gridCol>
                <a:gridCol w="518744">
                  <a:extLst>
                    <a:ext uri="{9D8B030D-6E8A-4147-A177-3AD203B41FA5}">
                      <a16:colId xmlns:a16="http://schemas.microsoft.com/office/drawing/2014/main" val="155627553"/>
                    </a:ext>
                  </a:extLst>
                </a:gridCol>
                <a:gridCol w="518744">
                  <a:extLst>
                    <a:ext uri="{9D8B030D-6E8A-4147-A177-3AD203B41FA5}">
                      <a16:colId xmlns:a16="http://schemas.microsoft.com/office/drawing/2014/main" val="3618182467"/>
                    </a:ext>
                  </a:extLst>
                </a:gridCol>
                <a:gridCol w="518744">
                  <a:extLst>
                    <a:ext uri="{9D8B030D-6E8A-4147-A177-3AD203B41FA5}">
                      <a16:colId xmlns:a16="http://schemas.microsoft.com/office/drawing/2014/main" val="2918660489"/>
                    </a:ext>
                  </a:extLst>
                </a:gridCol>
                <a:gridCol w="518744">
                  <a:extLst>
                    <a:ext uri="{9D8B030D-6E8A-4147-A177-3AD203B41FA5}">
                      <a16:colId xmlns:a16="http://schemas.microsoft.com/office/drawing/2014/main" val="20006"/>
                    </a:ext>
                  </a:extLst>
                </a:gridCol>
                <a:gridCol w="518744">
                  <a:extLst>
                    <a:ext uri="{9D8B030D-6E8A-4147-A177-3AD203B41FA5}">
                      <a16:colId xmlns:a16="http://schemas.microsoft.com/office/drawing/2014/main" val="20007"/>
                    </a:ext>
                  </a:extLst>
                </a:gridCol>
                <a:gridCol w="518744">
                  <a:extLst>
                    <a:ext uri="{9D8B030D-6E8A-4147-A177-3AD203B41FA5}">
                      <a16:colId xmlns:a16="http://schemas.microsoft.com/office/drawing/2014/main" val="2680234718"/>
                    </a:ext>
                  </a:extLst>
                </a:gridCol>
                <a:gridCol w="518744">
                  <a:extLst>
                    <a:ext uri="{9D8B030D-6E8A-4147-A177-3AD203B41FA5}">
                      <a16:colId xmlns:a16="http://schemas.microsoft.com/office/drawing/2014/main" val="3758482431"/>
                    </a:ext>
                  </a:extLst>
                </a:gridCol>
              </a:tblGrid>
              <a:tr h="370840">
                <a:tc>
                  <a:txBody>
                    <a:bodyPr/>
                    <a:lstStyle/>
                    <a:p>
                      <a:pPr algn="r"/>
                      <a:r>
                        <a:rPr lang="en-GB" sz="1200" b="1" kern="1200" dirty="0">
                          <a:solidFill>
                            <a:schemeClr val="tx2"/>
                          </a:solidFill>
                          <a:latin typeface="+mn-lt"/>
                          <a:ea typeface="+mn-ea"/>
                          <a:cs typeface="+mn-cs"/>
                        </a:rPr>
                        <a:t>Total</a:t>
                      </a:r>
                      <a:r>
                        <a:rPr lang="en-GB" sz="1200" b="1" kern="1200" baseline="0" dirty="0">
                          <a:solidFill>
                            <a:schemeClr val="tx2"/>
                          </a:solidFill>
                          <a:latin typeface="+mn-lt"/>
                          <a:ea typeface="+mn-ea"/>
                          <a:cs typeface="+mn-cs"/>
                        </a:rPr>
                        <a:t> agree</a:t>
                      </a:r>
                      <a:endParaRPr lang="en-GB" sz="1200" b="1" kern="1200" dirty="0">
                        <a:solidFill>
                          <a:schemeClr val="tx2"/>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89%</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87%</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93%</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89%</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93%</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86%</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2"/>
                          </a:solidFill>
                          <a:latin typeface="+mn-lt"/>
                          <a:ea typeface="+mn-ea"/>
                          <a:cs typeface="+mn-cs"/>
                        </a:rPr>
                        <a:t>90%</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2"/>
                          </a:solidFill>
                          <a:latin typeface="+mn-lt"/>
                          <a:ea typeface="+mn-ea"/>
                          <a:cs typeface="+mn-cs"/>
                        </a:rPr>
                        <a:t>87%</a:t>
                      </a:r>
                      <a:endParaRPr lang="en-GB" sz="1197" b="1" i="0" u="none" strike="noStrike" kern="1200" baseline="0" dirty="0">
                        <a:solidFill>
                          <a:schemeClr val="tx2"/>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85%</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17" name="Table 57">
            <a:extLst>
              <a:ext uri="{FF2B5EF4-FFF2-40B4-BE49-F238E27FC236}">
                <a16:creationId xmlns:a16="http://schemas.microsoft.com/office/drawing/2014/main" id="{319C6DD4-7EC2-440C-8CF9-1A33EA6BDBE9}"/>
              </a:ext>
            </a:extLst>
          </p:cNvPr>
          <p:cNvGraphicFramePr>
            <a:graphicFrameLocks noGrp="1"/>
          </p:cNvGraphicFramePr>
          <p:nvPr>
            <p:extLst>
              <p:ext uri="{D42A27DB-BD31-4B8C-83A1-F6EECF244321}">
                <p14:modId xmlns:p14="http://schemas.microsoft.com/office/powerpoint/2010/main" val="1627217743"/>
              </p:ext>
            </p:extLst>
          </p:nvPr>
        </p:nvGraphicFramePr>
        <p:xfrm>
          <a:off x="6916844" y="2121389"/>
          <a:ext cx="4436964" cy="370840"/>
        </p:xfrm>
        <a:graphic>
          <a:graphicData uri="http://schemas.openxmlformats.org/drawingml/2006/table">
            <a:tbl>
              <a:tblPr>
                <a:tableStyleId>{69012ECD-51FC-41F1-AA8D-1B2483CD663E}</a:tableStyleId>
              </a:tblPr>
              <a:tblGrid>
                <a:gridCol w="492996">
                  <a:extLst>
                    <a:ext uri="{9D8B030D-6E8A-4147-A177-3AD203B41FA5}">
                      <a16:colId xmlns:a16="http://schemas.microsoft.com/office/drawing/2014/main" val="3869938774"/>
                    </a:ext>
                  </a:extLst>
                </a:gridCol>
                <a:gridCol w="492996">
                  <a:extLst>
                    <a:ext uri="{9D8B030D-6E8A-4147-A177-3AD203B41FA5}">
                      <a16:colId xmlns:a16="http://schemas.microsoft.com/office/drawing/2014/main" val="3760640251"/>
                    </a:ext>
                  </a:extLst>
                </a:gridCol>
                <a:gridCol w="492996">
                  <a:extLst>
                    <a:ext uri="{9D8B030D-6E8A-4147-A177-3AD203B41FA5}">
                      <a16:colId xmlns:a16="http://schemas.microsoft.com/office/drawing/2014/main" val="155627553"/>
                    </a:ext>
                  </a:extLst>
                </a:gridCol>
                <a:gridCol w="492996">
                  <a:extLst>
                    <a:ext uri="{9D8B030D-6E8A-4147-A177-3AD203B41FA5}">
                      <a16:colId xmlns:a16="http://schemas.microsoft.com/office/drawing/2014/main" val="3618182467"/>
                    </a:ext>
                  </a:extLst>
                </a:gridCol>
                <a:gridCol w="492996">
                  <a:extLst>
                    <a:ext uri="{9D8B030D-6E8A-4147-A177-3AD203B41FA5}">
                      <a16:colId xmlns:a16="http://schemas.microsoft.com/office/drawing/2014/main" val="2918660489"/>
                    </a:ext>
                  </a:extLst>
                </a:gridCol>
                <a:gridCol w="492996">
                  <a:extLst>
                    <a:ext uri="{9D8B030D-6E8A-4147-A177-3AD203B41FA5}">
                      <a16:colId xmlns:a16="http://schemas.microsoft.com/office/drawing/2014/main" val="20005"/>
                    </a:ext>
                  </a:extLst>
                </a:gridCol>
                <a:gridCol w="492996">
                  <a:extLst>
                    <a:ext uri="{9D8B030D-6E8A-4147-A177-3AD203B41FA5}">
                      <a16:colId xmlns:a16="http://schemas.microsoft.com/office/drawing/2014/main" val="20006"/>
                    </a:ext>
                  </a:extLst>
                </a:gridCol>
                <a:gridCol w="492996">
                  <a:extLst>
                    <a:ext uri="{9D8B030D-6E8A-4147-A177-3AD203B41FA5}">
                      <a16:colId xmlns:a16="http://schemas.microsoft.com/office/drawing/2014/main" val="2948999829"/>
                    </a:ext>
                  </a:extLst>
                </a:gridCol>
                <a:gridCol w="492996">
                  <a:extLst>
                    <a:ext uri="{9D8B030D-6E8A-4147-A177-3AD203B41FA5}">
                      <a16:colId xmlns:a16="http://schemas.microsoft.com/office/drawing/2014/main" val="4134596361"/>
                    </a:ext>
                  </a:extLst>
                </a:gridCol>
              </a:tblGrid>
              <a:tr h="370840">
                <a:tc>
                  <a:txBody>
                    <a:bodyPr/>
                    <a:lstStyle/>
                    <a:p>
                      <a:pPr algn="ctr"/>
                      <a:r>
                        <a:rPr lang="en-GB" sz="1200" b="1" dirty="0">
                          <a:solidFill>
                            <a:schemeClr val="tx1"/>
                          </a:solidFill>
                          <a:latin typeface="+mn-lt"/>
                        </a:rPr>
                        <a:t>87%</a:t>
                      </a: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86%</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85%</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86%</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85%</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82%</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84%</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82%</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85</a:t>
                      </a:r>
                      <a:r>
                        <a:rPr lang="en-US" sz="1100" b="1" kern="1200" dirty="0">
                          <a:solidFill>
                            <a:schemeClr val="tx1"/>
                          </a:solidFill>
                          <a:latin typeface="+mn-lt"/>
                          <a:ea typeface="+mn-ea"/>
                          <a:cs typeface="+mn-cs"/>
                        </a:rPr>
                        <a:t>%</a:t>
                      </a:r>
                      <a:endParaRPr lang="en-GB" sz="11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8"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graphicFrame>
        <p:nvGraphicFramePr>
          <p:cNvPr id="19" name="Content Placeholder 8">
            <a:extLst>
              <a:ext uri="{FF2B5EF4-FFF2-40B4-BE49-F238E27FC236}">
                <a16:creationId xmlns:a16="http://schemas.microsoft.com/office/drawing/2014/main" id="{9745D586-10F2-4911-8681-9B8BEC9D73DA}"/>
              </a:ext>
            </a:extLst>
          </p:cNvPr>
          <p:cNvGraphicFramePr>
            <a:graphicFrameLocks/>
          </p:cNvGraphicFramePr>
          <p:nvPr>
            <p:extLst>
              <p:ext uri="{D42A27DB-BD31-4B8C-83A1-F6EECF244321}">
                <p14:modId xmlns:p14="http://schemas.microsoft.com/office/powerpoint/2010/main" val="301636010"/>
              </p:ext>
            </p:extLst>
          </p:nvPr>
        </p:nvGraphicFramePr>
        <p:xfrm>
          <a:off x="6802626" y="1432872"/>
          <a:ext cx="4707503" cy="4274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55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E5AE05D4-C2DD-4795-B654-F3299A59B932}"/>
              </a:ext>
            </a:extLst>
          </p:cNvPr>
          <p:cNvSpPr>
            <a:spLocks noGrp="1"/>
          </p:cNvSpPr>
          <p:nvPr>
            <p:ph type="body" sz="quarter" idx="15"/>
          </p:nvPr>
        </p:nvSpPr>
        <p:spPr>
          <a:xfrm>
            <a:off x="566525" y="2380735"/>
            <a:ext cx="5343525" cy="355600"/>
          </a:xfrm>
        </p:spPr>
        <p:txBody>
          <a:bodyPr/>
          <a:lstStyle/>
          <a:p>
            <a:r>
              <a:rPr lang="en-US" dirty="0"/>
              <a:t>Quantitative survey</a:t>
            </a:r>
          </a:p>
        </p:txBody>
      </p:sp>
      <p:sp>
        <p:nvSpPr>
          <p:cNvPr id="7" name="Text Placeholder 6">
            <a:extLst>
              <a:ext uri="{FF2B5EF4-FFF2-40B4-BE49-F238E27FC236}">
                <a16:creationId xmlns:a16="http://schemas.microsoft.com/office/drawing/2014/main" id="{0CDE4C6D-C5AC-4AA8-B676-AAD44C0D0174}"/>
              </a:ext>
            </a:extLst>
          </p:cNvPr>
          <p:cNvSpPr>
            <a:spLocks noGrp="1"/>
          </p:cNvSpPr>
          <p:nvPr>
            <p:ph type="body" sz="quarter" idx="14"/>
          </p:nvPr>
        </p:nvSpPr>
        <p:spPr>
          <a:xfrm>
            <a:off x="472863" y="1866385"/>
            <a:ext cx="11053762" cy="355600"/>
          </a:xfrm>
        </p:spPr>
        <p:txBody>
          <a:bodyPr/>
          <a:lstStyle/>
          <a:p>
            <a:r>
              <a:rPr lang="en-GB" dirty="0"/>
              <a:t>Online survey (panel)</a:t>
            </a:r>
          </a:p>
        </p:txBody>
      </p:sp>
      <p:sp>
        <p:nvSpPr>
          <p:cNvPr id="6" name="Text Placeholder 5">
            <a:extLst>
              <a:ext uri="{FF2B5EF4-FFF2-40B4-BE49-F238E27FC236}">
                <a16:creationId xmlns:a16="http://schemas.microsoft.com/office/drawing/2014/main" id="{73FDA647-3993-4D57-84BE-5E65404B0FC6}"/>
              </a:ext>
            </a:extLst>
          </p:cNvPr>
          <p:cNvSpPr>
            <a:spLocks noGrp="1"/>
          </p:cNvSpPr>
          <p:nvPr>
            <p:ph type="body" sz="quarter" idx="13"/>
          </p:nvPr>
        </p:nvSpPr>
        <p:spPr>
          <a:xfrm>
            <a:off x="472863" y="1466335"/>
            <a:ext cx="11053762" cy="355600"/>
          </a:xfrm>
        </p:spPr>
        <p:txBody>
          <a:bodyPr/>
          <a:lstStyle/>
          <a:p>
            <a:r>
              <a:rPr lang="en-GB" dirty="0"/>
              <a:t>Research method:</a:t>
            </a:r>
          </a:p>
        </p:txBody>
      </p:sp>
      <p:sp>
        <p:nvSpPr>
          <p:cNvPr id="4"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4356090" cy="1285546"/>
          </a:xfrm>
        </p:spPr>
        <p:txBody>
          <a:bodyPr/>
          <a:lstStyle/>
          <a:p>
            <a:r>
              <a:rPr lang="en-GB" dirty="0"/>
              <a:t>Method &amp; sample</a:t>
            </a:r>
          </a:p>
        </p:txBody>
      </p:sp>
      <p:sp>
        <p:nvSpPr>
          <p:cNvPr id="2" name="Slide Number Placeholder 1"/>
          <p:cNvSpPr>
            <a:spLocks noGrp="1"/>
          </p:cNvSpPr>
          <p:nvPr>
            <p:ph type="sldNum" sz="quarter" idx="12"/>
          </p:nvPr>
        </p:nvSpPr>
        <p:spPr/>
        <p:txBody>
          <a:bodyPr/>
          <a:lstStyle/>
          <a:p>
            <a:fld id="{86CB4B4D-7CA3-9044-876B-883B54F8677D}" type="slidenum">
              <a:rPr lang="en-GB" smtClean="0"/>
              <a:pPr/>
              <a:t>4</a:t>
            </a:fld>
            <a:endParaRPr lang="en-GB" dirty="0"/>
          </a:p>
        </p:txBody>
      </p:sp>
      <p:sp>
        <p:nvSpPr>
          <p:cNvPr id="10" name="Text Placeholder 9">
            <a:extLst>
              <a:ext uri="{FF2B5EF4-FFF2-40B4-BE49-F238E27FC236}">
                <a16:creationId xmlns:a16="http://schemas.microsoft.com/office/drawing/2014/main" id="{5637AF4D-0E7B-4A20-AE2E-B0B48F549A7D}"/>
              </a:ext>
            </a:extLst>
          </p:cNvPr>
          <p:cNvSpPr>
            <a:spLocks noGrp="1"/>
          </p:cNvSpPr>
          <p:nvPr>
            <p:ph type="body" sz="quarter" idx="16"/>
          </p:nvPr>
        </p:nvSpPr>
        <p:spPr>
          <a:xfrm>
            <a:off x="560986" y="2805655"/>
            <a:ext cx="5343525" cy="690469"/>
          </a:xfrm>
        </p:spPr>
        <p:txBody>
          <a:bodyPr>
            <a:noAutofit/>
          </a:bodyPr>
          <a:lstStyle/>
          <a:p>
            <a:pPr>
              <a:spcBef>
                <a:spcPts val="0"/>
              </a:spcBef>
            </a:pPr>
            <a:r>
              <a:rPr lang="en-GB" dirty="0"/>
              <a:t>Online survey administered in partnership with panel providers Cint, Dynata and Panelbase (main sample) and YouthSight (young driver boost).  Prior to 2020 data collected by F2F in-home interviews*.</a:t>
            </a:r>
          </a:p>
        </p:txBody>
      </p:sp>
      <p:sp>
        <p:nvSpPr>
          <p:cNvPr id="13" name="Text Placeholder 12">
            <a:extLst>
              <a:ext uri="{FF2B5EF4-FFF2-40B4-BE49-F238E27FC236}">
                <a16:creationId xmlns:a16="http://schemas.microsoft.com/office/drawing/2014/main" id="{9DC8BFC6-1CE7-4B6E-9BB2-0CFFAEA0D87C}"/>
              </a:ext>
            </a:extLst>
          </p:cNvPr>
          <p:cNvSpPr>
            <a:spLocks noGrp="1"/>
          </p:cNvSpPr>
          <p:nvPr>
            <p:ph type="body" sz="quarter" idx="17"/>
          </p:nvPr>
        </p:nvSpPr>
        <p:spPr>
          <a:xfrm>
            <a:off x="560983" y="4366105"/>
            <a:ext cx="5343525" cy="351987"/>
          </a:xfrm>
        </p:spPr>
        <p:txBody>
          <a:bodyPr>
            <a:noAutofit/>
          </a:bodyPr>
          <a:lstStyle/>
          <a:p>
            <a:r>
              <a:rPr lang="en-GB" dirty="0"/>
              <a:t>Sample size: Main sample – 514; young drivers boost - 165 </a:t>
            </a:r>
          </a:p>
        </p:txBody>
      </p:sp>
      <p:sp>
        <p:nvSpPr>
          <p:cNvPr id="29" name="Text Placeholder 28">
            <a:extLst>
              <a:ext uri="{FF2B5EF4-FFF2-40B4-BE49-F238E27FC236}">
                <a16:creationId xmlns:a16="http://schemas.microsoft.com/office/drawing/2014/main" id="{C11D3372-78D6-4572-A626-31F451B736FB}"/>
              </a:ext>
            </a:extLst>
          </p:cNvPr>
          <p:cNvSpPr>
            <a:spLocks noGrp="1"/>
          </p:cNvSpPr>
          <p:nvPr>
            <p:ph type="body" sz="quarter" idx="19"/>
          </p:nvPr>
        </p:nvSpPr>
        <p:spPr>
          <a:xfrm>
            <a:off x="560983" y="4785591"/>
            <a:ext cx="5343525" cy="821375"/>
          </a:xfrm>
        </p:spPr>
        <p:txBody>
          <a:bodyPr>
            <a:noAutofit/>
          </a:bodyPr>
          <a:lstStyle/>
          <a:p>
            <a:pPr>
              <a:spcBef>
                <a:spcPts val="600"/>
              </a:spcBef>
            </a:pPr>
            <a:r>
              <a:rPr lang="en-GB" dirty="0"/>
              <a:t>Margins of error** (</a:t>
            </a:r>
            <a:r>
              <a:rPr lang="en-US" dirty="0"/>
              <a:t>calculated at the 95% confidence level): </a:t>
            </a:r>
          </a:p>
          <a:p>
            <a:pPr>
              <a:spcBef>
                <a:spcPts val="600"/>
              </a:spcBef>
            </a:pPr>
            <a:r>
              <a:rPr lang="en-US" sz="1400" dirty="0"/>
              <a:t>Main sample - between ±0.86% and ±</a:t>
            </a:r>
            <a:r>
              <a:rPr lang="en-US" dirty="0"/>
              <a:t>4.32</a:t>
            </a:r>
            <a:r>
              <a:rPr lang="en-US" sz="1400" dirty="0"/>
              <a:t>%</a:t>
            </a:r>
          </a:p>
          <a:p>
            <a:pPr>
              <a:spcBef>
                <a:spcPts val="600"/>
              </a:spcBef>
            </a:pPr>
            <a:r>
              <a:rPr lang="en-US" dirty="0"/>
              <a:t>Young drivers boost sample - ±1.52% and ±7.63%</a:t>
            </a:r>
            <a:endParaRPr lang="en-US" sz="1400" dirty="0"/>
          </a:p>
        </p:txBody>
      </p:sp>
      <p:sp>
        <p:nvSpPr>
          <p:cNvPr id="31" name="Text Placeholder 30">
            <a:extLst>
              <a:ext uri="{FF2B5EF4-FFF2-40B4-BE49-F238E27FC236}">
                <a16:creationId xmlns:a16="http://schemas.microsoft.com/office/drawing/2014/main" id="{F4DC6035-A78B-4F93-BC23-AACC7265EC7A}"/>
              </a:ext>
            </a:extLst>
          </p:cNvPr>
          <p:cNvSpPr>
            <a:spLocks noGrp="1"/>
          </p:cNvSpPr>
          <p:nvPr>
            <p:ph type="body" sz="quarter" idx="21"/>
          </p:nvPr>
        </p:nvSpPr>
        <p:spPr>
          <a:xfrm>
            <a:off x="560983" y="5594946"/>
            <a:ext cx="5343525" cy="448360"/>
          </a:xfrm>
        </p:spPr>
        <p:txBody>
          <a:bodyPr/>
          <a:lstStyle/>
          <a:p>
            <a:r>
              <a:rPr lang="en-GB" dirty="0"/>
              <a:t>Fieldwork conducted 21</a:t>
            </a:r>
            <a:r>
              <a:rPr lang="en-GB" baseline="30000" dirty="0"/>
              <a:t>st</a:t>
            </a:r>
            <a:r>
              <a:rPr lang="en-GB" dirty="0"/>
              <a:t> February – 1</a:t>
            </a:r>
            <a:r>
              <a:rPr lang="en-GB" baseline="30000" dirty="0"/>
              <a:t>st</a:t>
            </a:r>
            <a:r>
              <a:rPr lang="en-GB" dirty="0"/>
              <a:t> March 2022.</a:t>
            </a:r>
          </a:p>
        </p:txBody>
      </p:sp>
      <p:sp>
        <p:nvSpPr>
          <p:cNvPr id="32" name="Text Placeholder 31">
            <a:extLst>
              <a:ext uri="{FF2B5EF4-FFF2-40B4-BE49-F238E27FC236}">
                <a16:creationId xmlns:a16="http://schemas.microsoft.com/office/drawing/2014/main" id="{C6F78827-CD15-482B-B157-A9287EA6EE03}"/>
              </a:ext>
            </a:extLst>
          </p:cNvPr>
          <p:cNvSpPr>
            <a:spLocks noGrp="1"/>
          </p:cNvSpPr>
          <p:nvPr>
            <p:ph type="body" sz="quarter" idx="22"/>
          </p:nvPr>
        </p:nvSpPr>
        <p:spPr>
          <a:xfrm>
            <a:off x="6119594" y="2790722"/>
            <a:ext cx="5343525" cy="707299"/>
          </a:xfrm>
        </p:spPr>
        <p:txBody>
          <a:bodyPr>
            <a:noAutofit/>
          </a:bodyPr>
          <a:lstStyle/>
          <a:p>
            <a:r>
              <a:rPr lang="en-GB" dirty="0"/>
              <a:t>Only </a:t>
            </a:r>
            <a:r>
              <a:rPr lang="en-ZW" dirty="0"/>
              <a:t>statistically significant differences are reported (at 95% level)  – indicated with red and green circles.                     Only significant differences between W21 and W22 are highlighted.</a:t>
            </a:r>
          </a:p>
        </p:txBody>
      </p:sp>
      <p:sp>
        <p:nvSpPr>
          <p:cNvPr id="35"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5" y="3552408"/>
            <a:ext cx="5343525" cy="423749"/>
          </a:xfrm>
        </p:spPr>
        <p:txBody>
          <a:bodyPr/>
          <a:lstStyle/>
          <a:p>
            <a:r>
              <a:rPr lang="en-ZW" dirty="0"/>
              <a:t>Where figures do not add to 100% this is due to multi-coded responses or rounding.</a:t>
            </a:r>
            <a:endParaRPr lang="en-GB" dirty="0"/>
          </a:p>
        </p:txBody>
      </p:sp>
      <p:sp>
        <p:nvSpPr>
          <p:cNvPr id="41" name="Text Placeholder 40">
            <a:extLst>
              <a:ext uri="{FF2B5EF4-FFF2-40B4-BE49-F238E27FC236}">
                <a16:creationId xmlns:a16="http://schemas.microsoft.com/office/drawing/2014/main" id="{63ABDA0A-FD76-456C-ACBC-0031BF886BC7}"/>
              </a:ext>
            </a:extLst>
          </p:cNvPr>
          <p:cNvSpPr>
            <a:spLocks noGrp="1"/>
          </p:cNvSpPr>
          <p:nvPr>
            <p:ph type="body" sz="quarter" idx="27"/>
          </p:nvPr>
        </p:nvSpPr>
        <p:spPr>
          <a:xfrm>
            <a:off x="6119600" y="2380735"/>
            <a:ext cx="5343526" cy="355600"/>
          </a:xfrm>
          <a:solidFill>
            <a:schemeClr val="accent2"/>
          </a:solidFill>
        </p:spPr>
        <p:txBody>
          <a:bodyPr vert="horz" lIns="91440" tIns="45720" rIns="91440" bIns="45720" rtlCol="0" anchor="ctr" anchorCtr="0">
            <a:normAutofit/>
          </a:bodyPr>
          <a:lstStyle/>
          <a:p>
            <a:r>
              <a:rPr lang="en-US" dirty="0"/>
              <a:t>Analysis and reporting</a:t>
            </a:r>
          </a:p>
        </p:txBody>
      </p:sp>
      <p:sp>
        <p:nvSpPr>
          <p:cNvPr id="14" name="Rectangle 13">
            <a:extLst>
              <a:ext uri="{FF2B5EF4-FFF2-40B4-BE49-F238E27FC236}">
                <a16:creationId xmlns:a16="http://schemas.microsoft.com/office/drawing/2014/main" id="{E3F0ADDA-41B2-4024-A841-F7BA5F005E20}"/>
              </a:ext>
            </a:extLst>
          </p:cNvPr>
          <p:cNvSpPr/>
          <p:nvPr/>
        </p:nvSpPr>
        <p:spPr>
          <a:xfrm>
            <a:off x="472863" y="2221985"/>
            <a:ext cx="11053762" cy="80325"/>
          </a:xfrm>
          <a:custGeom>
            <a:avLst/>
            <a:gdLst>
              <a:gd name="connsiteX0" fmla="*/ 0 w 11053762"/>
              <a:gd name="connsiteY0" fmla="*/ 0 h 216644"/>
              <a:gd name="connsiteX1" fmla="*/ 11053762 w 11053762"/>
              <a:gd name="connsiteY1" fmla="*/ 0 h 216644"/>
              <a:gd name="connsiteX2" fmla="*/ 11053762 w 11053762"/>
              <a:gd name="connsiteY2" fmla="*/ 216644 h 216644"/>
              <a:gd name="connsiteX3" fmla="*/ 0 w 11053762"/>
              <a:gd name="connsiteY3" fmla="*/ 216644 h 216644"/>
              <a:gd name="connsiteX4" fmla="*/ 0 w 11053762"/>
              <a:gd name="connsiteY4" fmla="*/ 0 h 216644"/>
              <a:gd name="connsiteX0" fmla="*/ 0 w 11053762"/>
              <a:gd name="connsiteY0" fmla="*/ 216644 h 308084"/>
              <a:gd name="connsiteX1" fmla="*/ 0 w 11053762"/>
              <a:gd name="connsiteY1" fmla="*/ 0 h 308084"/>
              <a:gd name="connsiteX2" fmla="*/ 11053762 w 11053762"/>
              <a:gd name="connsiteY2" fmla="*/ 0 h 308084"/>
              <a:gd name="connsiteX3" fmla="*/ 11053762 w 11053762"/>
              <a:gd name="connsiteY3" fmla="*/ 216644 h 308084"/>
              <a:gd name="connsiteX4" fmla="*/ 91440 w 11053762"/>
              <a:gd name="connsiteY4" fmla="*/ 308084 h 308084"/>
              <a:gd name="connsiteX0" fmla="*/ 0 w 11053762"/>
              <a:gd name="connsiteY0" fmla="*/ 216644 h 216644"/>
              <a:gd name="connsiteX1" fmla="*/ 0 w 11053762"/>
              <a:gd name="connsiteY1" fmla="*/ 0 h 216644"/>
              <a:gd name="connsiteX2" fmla="*/ 11053762 w 11053762"/>
              <a:gd name="connsiteY2" fmla="*/ 0 h 216644"/>
              <a:gd name="connsiteX3" fmla="*/ 11053762 w 11053762"/>
              <a:gd name="connsiteY3" fmla="*/ 216644 h 216644"/>
            </a:gdLst>
            <a:ahLst/>
            <a:cxnLst>
              <a:cxn ang="0">
                <a:pos x="connsiteX0" y="connsiteY0"/>
              </a:cxn>
              <a:cxn ang="0">
                <a:pos x="connsiteX1" y="connsiteY1"/>
              </a:cxn>
              <a:cxn ang="0">
                <a:pos x="connsiteX2" y="connsiteY2"/>
              </a:cxn>
              <a:cxn ang="0">
                <a:pos x="connsiteX3" y="connsiteY3"/>
              </a:cxn>
            </a:cxnLst>
            <a:rect l="l" t="t" r="r" b="b"/>
            <a:pathLst>
              <a:path w="11053762" h="216644">
                <a:moveTo>
                  <a:pt x="0" y="216644"/>
                </a:moveTo>
                <a:lnTo>
                  <a:pt x="0" y="0"/>
                </a:lnTo>
                <a:lnTo>
                  <a:pt x="11053762" y="0"/>
                </a:lnTo>
                <a:lnTo>
                  <a:pt x="11053762" y="216644"/>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472863" y="6212588"/>
            <a:ext cx="10097231" cy="553998"/>
          </a:xfrm>
          <a:prstGeom prst="rect">
            <a:avLst/>
          </a:prstGeom>
        </p:spPr>
        <p:txBody>
          <a:bodyPr wrap="square">
            <a:spAutoFit/>
          </a:bodyPr>
          <a:lstStyle/>
          <a:p>
            <a:r>
              <a:rPr lang="en-US" sz="1000" dirty="0"/>
              <a:t>* Potential considerations for data due to method change in August 2020 are outlined in Appendix IV.</a:t>
            </a:r>
          </a:p>
          <a:p>
            <a:r>
              <a:rPr lang="en-US" sz="1000" dirty="0"/>
              <a:t>** Respondents to online panel surveys are self-selecting rather than being randomly selected using probability sampling. This means that we cannot provide statistically precise margins of error or significance testing as the sampling type is non-probability. Statistical testing and margins of error should therefore be treated as indicative, based on an equivalent probability sample. </a:t>
            </a:r>
            <a:endParaRPr lang="en-GB" sz="1000" dirty="0"/>
          </a:p>
        </p:txBody>
      </p:sp>
      <p:sp>
        <p:nvSpPr>
          <p:cNvPr id="37" name="Oval 36">
            <a:extLst>
              <a:ext uri="{FF2B5EF4-FFF2-40B4-BE49-F238E27FC236}">
                <a16:creationId xmlns:a16="http://schemas.microsoft.com/office/drawing/2014/main" id="{6950AA72-A81E-4611-9203-E9B1BF30DA25}"/>
              </a:ext>
            </a:extLst>
          </p:cNvPr>
          <p:cNvSpPr/>
          <p:nvPr/>
        </p:nvSpPr>
        <p:spPr>
          <a:xfrm>
            <a:off x="8892964" y="3040987"/>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38" name="Oval 37">
            <a:extLst>
              <a:ext uri="{FF2B5EF4-FFF2-40B4-BE49-F238E27FC236}">
                <a16:creationId xmlns:a16="http://schemas.microsoft.com/office/drawing/2014/main" id="{7839C73A-9C99-4869-B1A2-1638209DE6AB}"/>
              </a:ext>
            </a:extLst>
          </p:cNvPr>
          <p:cNvSpPr/>
          <p:nvPr/>
        </p:nvSpPr>
        <p:spPr>
          <a:xfrm>
            <a:off x="9211056" y="3041128"/>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23"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4" y="4030545"/>
            <a:ext cx="5343525" cy="551800"/>
          </a:xfrm>
          <a:solidFill>
            <a:schemeClr val="accent2">
              <a:lumMod val="60000"/>
              <a:lumOff val="40000"/>
              <a:alpha val="25000"/>
            </a:schemeClr>
          </a:solidFill>
          <a:ln>
            <a:noFill/>
          </a:ln>
        </p:spPr>
        <p:txBody>
          <a:bodyPr vert="horz" lIns="91440" tIns="126000" rIns="91440" bIns="126000" rtlCol="0" anchor="ctr">
            <a:noAutofit/>
          </a:bodyPr>
          <a:lstStyle/>
          <a:p>
            <a:r>
              <a:rPr lang="en-ZW" dirty="0"/>
              <a:t>This main section of report is based on the main samples from each wave. The data from the young drivers boost is included in the appendices.</a:t>
            </a:r>
            <a:endParaRPr lang="en-GB" dirty="0"/>
          </a:p>
        </p:txBody>
      </p:sp>
      <p:sp>
        <p:nvSpPr>
          <p:cNvPr id="21"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4" y="4638921"/>
            <a:ext cx="5343525" cy="821376"/>
          </a:xfrm>
          <a:solidFill>
            <a:schemeClr val="accent2">
              <a:lumMod val="60000"/>
              <a:lumOff val="40000"/>
              <a:alpha val="25000"/>
            </a:schemeClr>
          </a:solidFill>
          <a:ln>
            <a:noFill/>
          </a:ln>
        </p:spPr>
        <p:txBody>
          <a:bodyPr vert="horz" lIns="91440" tIns="126000" rIns="91440" bIns="126000" rtlCol="0" anchor="ctr">
            <a:noAutofit/>
          </a:bodyPr>
          <a:lstStyle/>
          <a:p>
            <a:r>
              <a:rPr lang="en-ZW" dirty="0"/>
              <a:t>Data has been weighted to match the previous waves of the tracker. Interlocking weighting was used for age and gender. Data was also weighted by socio-economic group.</a:t>
            </a:r>
            <a:endParaRPr lang="en-GB" dirty="0"/>
          </a:p>
        </p:txBody>
      </p:sp>
      <p:sp>
        <p:nvSpPr>
          <p:cNvPr id="24" name="Text Placeholder 34">
            <a:extLst>
              <a:ext uri="{FF2B5EF4-FFF2-40B4-BE49-F238E27FC236}">
                <a16:creationId xmlns:a16="http://schemas.microsoft.com/office/drawing/2014/main" id="{AAF27644-C26E-4792-A320-C3A8FE40CEBC}"/>
              </a:ext>
            </a:extLst>
          </p:cNvPr>
          <p:cNvSpPr>
            <a:spLocks noGrp="1"/>
          </p:cNvSpPr>
          <p:nvPr>
            <p:ph type="body" sz="quarter" idx="24"/>
          </p:nvPr>
        </p:nvSpPr>
        <p:spPr>
          <a:xfrm>
            <a:off x="6119593" y="5540622"/>
            <a:ext cx="5343525" cy="449118"/>
          </a:xfrm>
          <a:solidFill>
            <a:schemeClr val="accent2">
              <a:lumMod val="60000"/>
              <a:lumOff val="40000"/>
              <a:alpha val="25000"/>
            </a:schemeClr>
          </a:solidFill>
          <a:ln>
            <a:noFill/>
          </a:ln>
        </p:spPr>
        <p:txBody>
          <a:bodyPr vert="horz" lIns="91440" tIns="126000" rIns="91440" bIns="126000" rtlCol="0" anchor="ctr">
            <a:noAutofit/>
          </a:bodyPr>
          <a:lstStyle/>
          <a:p>
            <a:r>
              <a:rPr lang="en-GB" dirty="0"/>
              <a:t>Bases vary by question depending on routing. All bases shown are unweighted bases.</a:t>
            </a:r>
          </a:p>
        </p:txBody>
      </p:sp>
      <p:sp>
        <p:nvSpPr>
          <p:cNvPr id="25" name="Text Placeholder 9">
            <a:extLst>
              <a:ext uri="{FF2B5EF4-FFF2-40B4-BE49-F238E27FC236}">
                <a16:creationId xmlns:a16="http://schemas.microsoft.com/office/drawing/2014/main" id="{5637AF4D-0E7B-4A20-AE2E-B0B48F549A7D}"/>
              </a:ext>
            </a:extLst>
          </p:cNvPr>
          <p:cNvSpPr>
            <a:spLocks noGrp="1"/>
          </p:cNvSpPr>
          <p:nvPr>
            <p:ph type="body" sz="quarter" idx="16"/>
          </p:nvPr>
        </p:nvSpPr>
        <p:spPr>
          <a:xfrm>
            <a:off x="560985" y="3571173"/>
            <a:ext cx="5343525" cy="713970"/>
          </a:xfrm>
        </p:spPr>
        <p:txBody>
          <a:bodyPr/>
          <a:lstStyle/>
          <a:p>
            <a:pPr>
              <a:spcBef>
                <a:spcPts val="0"/>
              </a:spcBef>
            </a:pPr>
            <a:r>
              <a:rPr lang="en-GB" dirty="0"/>
              <a:t>Drivers living in Scotland were targeted; however, no quotas were set on demographic profile. Weighting was used to adjust profile for consistency with previous waves of the tracker.</a:t>
            </a:r>
          </a:p>
        </p:txBody>
      </p:sp>
    </p:spTree>
    <p:extLst>
      <p:ext uri="{BB962C8B-B14F-4D97-AF65-F5344CB8AC3E}">
        <p14:creationId xmlns:p14="http://schemas.microsoft.com/office/powerpoint/2010/main" val="232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8">
            <a:extLst>
              <a:ext uri="{FF2B5EF4-FFF2-40B4-BE49-F238E27FC236}">
                <a16:creationId xmlns:a16="http://schemas.microsoft.com/office/drawing/2014/main" id="{B5709AB5-5216-4480-AC6E-DEBC07574C0C}"/>
              </a:ext>
            </a:extLst>
          </p:cNvPr>
          <p:cNvGraphicFramePr>
            <a:graphicFrameLocks noGrp="1"/>
          </p:cNvGraphicFramePr>
          <p:nvPr>
            <p:ph sz="quarter" idx="18"/>
            <p:extLst>
              <p:ext uri="{D42A27DB-BD31-4B8C-83A1-F6EECF244321}">
                <p14:modId xmlns:p14="http://schemas.microsoft.com/office/powerpoint/2010/main" val="1384826836"/>
              </p:ext>
            </p:extLst>
          </p:nvPr>
        </p:nvGraphicFramePr>
        <p:xfrm>
          <a:off x="204716" y="1755606"/>
          <a:ext cx="6203097" cy="3925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1036203365"/>
              </p:ext>
            </p:extLst>
          </p:nvPr>
        </p:nvGraphicFramePr>
        <p:xfrm>
          <a:off x="6773411" y="1527263"/>
          <a:ext cx="4870261" cy="415364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40</a:t>
            </a:fld>
            <a:endParaRPr lang="en-AU" dirty="0"/>
          </a:p>
        </p:txBody>
      </p:sp>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a:t>Q5: How much do you agree or disagree that……</a:t>
            </a:r>
          </a:p>
        </p:txBody>
      </p:sp>
      <p:graphicFrame>
        <p:nvGraphicFramePr>
          <p:cNvPr id="41" name="Table 57">
            <a:extLst>
              <a:ext uri="{FF2B5EF4-FFF2-40B4-BE49-F238E27FC236}">
                <a16:creationId xmlns:a16="http://schemas.microsoft.com/office/drawing/2014/main" id="{4DA8370B-038A-4634-B5B8-CA95A977E56E}"/>
              </a:ext>
            </a:extLst>
          </p:cNvPr>
          <p:cNvGraphicFramePr>
            <a:graphicFrameLocks noGrp="1"/>
          </p:cNvGraphicFramePr>
          <p:nvPr>
            <p:extLst>
              <p:ext uri="{D42A27DB-BD31-4B8C-83A1-F6EECF244321}">
                <p14:modId xmlns:p14="http://schemas.microsoft.com/office/powerpoint/2010/main" val="3985176919"/>
              </p:ext>
            </p:extLst>
          </p:nvPr>
        </p:nvGraphicFramePr>
        <p:xfrm>
          <a:off x="1213992" y="5670956"/>
          <a:ext cx="5270162" cy="370840"/>
        </p:xfrm>
        <a:graphic>
          <a:graphicData uri="http://schemas.openxmlformats.org/drawingml/2006/table">
            <a:tbl>
              <a:tblPr>
                <a:tableStyleId>{69012ECD-51FC-41F1-AA8D-1B2483CD663E}</a:tableStyleId>
              </a:tblPr>
              <a:tblGrid>
                <a:gridCol w="560858">
                  <a:extLst>
                    <a:ext uri="{9D8B030D-6E8A-4147-A177-3AD203B41FA5}">
                      <a16:colId xmlns:a16="http://schemas.microsoft.com/office/drawing/2014/main" val="2343693948"/>
                    </a:ext>
                  </a:extLst>
                </a:gridCol>
                <a:gridCol w="560858">
                  <a:extLst>
                    <a:ext uri="{9D8B030D-6E8A-4147-A177-3AD203B41FA5}">
                      <a16:colId xmlns:a16="http://schemas.microsoft.com/office/drawing/2014/main" val="3760640251"/>
                    </a:ext>
                  </a:extLst>
                </a:gridCol>
                <a:gridCol w="560858">
                  <a:extLst>
                    <a:ext uri="{9D8B030D-6E8A-4147-A177-3AD203B41FA5}">
                      <a16:colId xmlns:a16="http://schemas.microsoft.com/office/drawing/2014/main" val="155627553"/>
                    </a:ext>
                  </a:extLst>
                </a:gridCol>
                <a:gridCol w="437763">
                  <a:extLst>
                    <a:ext uri="{9D8B030D-6E8A-4147-A177-3AD203B41FA5}">
                      <a16:colId xmlns:a16="http://schemas.microsoft.com/office/drawing/2014/main" val="3618182467"/>
                    </a:ext>
                  </a:extLst>
                </a:gridCol>
                <a:gridCol w="608889">
                  <a:extLst>
                    <a:ext uri="{9D8B030D-6E8A-4147-A177-3AD203B41FA5}">
                      <a16:colId xmlns:a16="http://schemas.microsoft.com/office/drawing/2014/main" val="2918660489"/>
                    </a:ext>
                  </a:extLst>
                </a:gridCol>
                <a:gridCol w="480084">
                  <a:extLst>
                    <a:ext uri="{9D8B030D-6E8A-4147-A177-3AD203B41FA5}">
                      <a16:colId xmlns:a16="http://schemas.microsoft.com/office/drawing/2014/main" val="20005"/>
                    </a:ext>
                  </a:extLst>
                </a:gridCol>
                <a:gridCol w="515213">
                  <a:extLst>
                    <a:ext uri="{9D8B030D-6E8A-4147-A177-3AD203B41FA5}">
                      <a16:colId xmlns:a16="http://schemas.microsoft.com/office/drawing/2014/main" val="20006"/>
                    </a:ext>
                  </a:extLst>
                </a:gridCol>
                <a:gridCol w="515213">
                  <a:extLst>
                    <a:ext uri="{9D8B030D-6E8A-4147-A177-3AD203B41FA5}">
                      <a16:colId xmlns:a16="http://schemas.microsoft.com/office/drawing/2014/main" val="20007"/>
                    </a:ext>
                  </a:extLst>
                </a:gridCol>
                <a:gridCol w="515213">
                  <a:extLst>
                    <a:ext uri="{9D8B030D-6E8A-4147-A177-3AD203B41FA5}">
                      <a16:colId xmlns:a16="http://schemas.microsoft.com/office/drawing/2014/main" val="107146355"/>
                    </a:ext>
                  </a:extLst>
                </a:gridCol>
                <a:gridCol w="515213">
                  <a:extLst>
                    <a:ext uri="{9D8B030D-6E8A-4147-A177-3AD203B41FA5}">
                      <a16:colId xmlns:a16="http://schemas.microsoft.com/office/drawing/2014/main" val="2377319861"/>
                    </a:ext>
                  </a:extLst>
                </a:gridCol>
              </a:tblGrid>
              <a:tr h="370840">
                <a:tc>
                  <a:txBody>
                    <a:bodyPr/>
                    <a:lstStyle/>
                    <a:p>
                      <a:pPr algn="r"/>
                      <a:r>
                        <a:rPr lang="en-GB" sz="1200" b="1" kern="1200" dirty="0">
                          <a:solidFill>
                            <a:schemeClr val="tx1"/>
                          </a:solidFill>
                          <a:latin typeface="+mn-lt"/>
                          <a:ea typeface="+mn-ea"/>
                          <a:cs typeface="+mn-cs"/>
                        </a:rPr>
                        <a:t>Mean</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1.40</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1.30</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1.40</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1.28</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1.30</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1.12</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1.14</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0.97</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1.00</a:t>
                      </a:r>
                      <a:endParaRPr lang="en-GB" sz="1197" b="1" i="0" u="none" strike="noStrike" kern="1200" baseline="0" dirty="0">
                        <a:solidFill>
                          <a:schemeClr val="tx1"/>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graphicFrame>
        <p:nvGraphicFramePr>
          <p:cNvPr id="42"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3197824425"/>
              </p:ext>
            </p:extLst>
          </p:nvPr>
        </p:nvGraphicFramePr>
        <p:xfrm>
          <a:off x="6933816" y="5681205"/>
          <a:ext cx="4419981" cy="370840"/>
        </p:xfrm>
        <a:graphic>
          <a:graphicData uri="http://schemas.openxmlformats.org/drawingml/2006/table">
            <a:tbl>
              <a:tblPr>
                <a:tableStyleId>{69012ECD-51FC-41F1-AA8D-1B2483CD663E}</a:tableStyleId>
              </a:tblPr>
              <a:tblGrid>
                <a:gridCol w="491109">
                  <a:extLst>
                    <a:ext uri="{9D8B030D-6E8A-4147-A177-3AD203B41FA5}">
                      <a16:colId xmlns:a16="http://schemas.microsoft.com/office/drawing/2014/main" val="3760640251"/>
                    </a:ext>
                  </a:extLst>
                </a:gridCol>
                <a:gridCol w="491109">
                  <a:extLst>
                    <a:ext uri="{9D8B030D-6E8A-4147-A177-3AD203B41FA5}">
                      <a16:colId xmlns:a16="http://schemas.microsoft.com/office/drawing/2014/main" val="155627553"/>
                    </a:ext>
                  </a:extLst>
                </a:gridCol>
                <a:gridCol w="491109">
                  <a:extLst>
                    <a:ext uri="{9D8B030D-6E8A-4147-A177-3AD203B41FA5}">
                      <a16:colId xmlns:a16="http://schemas.microsoft.com/office/drawing/2014/main" val="3618182467"/>
                    </a:ext>
                  </a:extLst>
                </a:gridCol>
                <a:gridCol w="491109">
                  <a:extLst>
                    <a:ext uri="{9D8B030D-6E8A-4147-A177-3AD203B41FA5}">
                      <a16:colId xmlns:a16="http://schemas.microsoft.com/office/drawing/2014/main" val="2918660489"/>
                    </a:ext>
                  </a:extLst>
                </a:gridCol>
                <a:gridCol w="491109">
                  <a:extLst>
                    <a:ext uri="{9D8B030D-6E8A-4147-A177-3AD203B41FA5}">
                      <a16:colId xmlns:a16="http://schemas.microsoft.com/office/drawing/2014/main" val="20004"/>
                    </a:ext>
                  </a:extLst>
                </a:gridCol>
                <a:gridCol w="491109">
                  <a:extLst>
                    <a:ext uri="{9D8B030D-6E8A-4147-A177-3AD203B41FA5}">
                      <a16:colId xmlns:a16="http://schemas.microsoft.com/office/drawing/2014/main" val="20005"/>
                    </a:ext>
                  </a:extLst>
                </a:gridCol>
                <a:gridCol w="491109">
                  <a:extLst>
                    <a:ext uri="{9D8B030D-6E8A-4147-A177-3AD203B41FA5}">
                      <a16:colId xmlns:a16="http://schemas.microsoft.com/office/drawing/2014/main" val="20006"/>
                    </a:ext>
                  </a:extLst>
                </a:gridCol>
                <a:gridCol w="491109">
                  <a:extLst>
                    <a:ext uri="{9D8B030D-6E8A-4147-A177-3AD203B41FA5}">
                      <a16:colId xmlns:a16="http://schemas.microsoft.com/office/drawing/2014/main" val="3152279660"/>
                    </a:ext>
                  </a:extLst>
                </a:gridCol>
                <a:gridCol w="491109">
                  <a:extLst>
                    <a:ext uri="{9D8B030D-6E8A-4147-A177-3AD203B41FA5}">
                      <a16:colId xmlns:a16="http://schemas.microsoft.com/office/drawing/2014/main" val="2382681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1.25</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algn="ctr"/>
                      <a:r>
                        <a:rPr lang="en-GB" sz="1100" b="1" dirty="0">
                          <a:solidFill>
                            <a:schemeClr val="tx1"/>
                          </a:solidFill>
                          <a:latin typeface="+mn-lt"/>
                        </a:rPr>
                        <a:t>1.31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rPr>
                        <a:t>1.24</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1.28</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1.37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0.99</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tx1"/>
                          </a:solidFill>
                          <a:latin typeface="+mn-lt"/>
                          <a:ea typeface="+mn-ea"/>
                          <a:cs typeface="+mn-cs"/>
                        </a:rPr>
                        <a:t>1.07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1.09</a:t>
                      </a:r>
                      <a:endParaRPr lang="en-GB" sz="1100" b="1" i="0" u="none" strike="noStrike" kern="1200" baseline="0" dirty="0">
                        <a:solidFill>
                          <a:schemeClr val="tx1"/>
                        </a:solidFill>
                        <a:latin typeface="+mn-lt"/>
                        <a:ea typeface="+mn-ea"/>
                        <a:cs typeface="+mn-cs"/>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tx1"/>
                          </a:solidFill>
                          <a:latin typeface="+mn-lt"/>
                          <a:ea typeface="+mn-ea"/>
                          <a:cs typeface="+mn-cs"/>
                        </a:rPr>
                        <a:t>1.14</a:t>
                      </a:r>
                      <a:endParaRPr lang="en-GB" sz="1100" b="1" i="0" u="none" strike="noStrike" kern="1200" baseline="0" dirty="0">
                        <a:solidFill>
                          <a:schemeClr val="tx1"/>
                        </a:solidFill>
                        <a:latin typeface="+mn-lt"/>
                        <a:ea typeface="+mn-ea"/>
                        <a:cs typeface="+mn-cs"/>
                      </a:endParaRPr>
                    </a:p>
                  </a:txBody>
                  <a:tcPr marL="108000" marR="72000" marT="0" marB="0" anchor="ctr"/>
                </a:tc>
                <a:extLst>
                  <a:ext uri="{0D108BD9-81ED-4DB2-BD59-A6C34878D82A}">
                    <a16:rowId xmlns:a16="http://schemas.microsoft.com/office/drawing/2014/main" val="2730177792"/>
                  </a:ext>
                </a:extLst>
              </a:tr>
            </a:tbl>
          </a:graphicData>
        </a:graphic>
      </p:graphicFrame>
      <p:sp>
        <p:nvSpPr>
          <p:cNvPr id="19" name="Text Placeholder 4"/>
          <p:cNvSpPr>
            <a:spLocks noGrp="1"/>
          </p:cNvSpPr>
          <p:nvPr>
            <p:ph type="body" sz="quarter" idx="11"/>
          </p:nvPr>
        </p:nvSpPr>
        <p:spPr>
          <a:xfrm>
            <a:off x="334964" y="180788"/>
            <a:ext cx="10691859" cy="1299219"/>
          </a:xfrm>
        </p:spPr>
        <p:txBody>
          <a:bodyPr vert="horz" lIns="72000" tIns="0" rIns="0" bIns="0" rtlCol="0" anchor="ctr" anchorCtr="0">
            <a:noAutofit/>
          </a:bodyPr>
          <a:lstStyle/>
          <a:p>
            <a:r>
              <a:rPr lang="en-GB" sz="2400" dirty="0"/>
              <a:t>Although most agree that both drivers and people cycling should be more considerate, respondents were more likely to agree that people on pedal/electric bikes should show more consideration to drivers than vice-versa. The gap in agreement between both statements is at its highest in Feb ‘22.</a:t>
            </a:r>
          </a:p>
        </p:txBody>
      </p:sp>
      <p:sp>
        <p:nvSpPr>
          <p:cNvPr id="20" name="TextBox 19">
            <a:extLst>
              <a:ext uri="{FF2B5EF4-FFF2-40B4-BE49-F238E27FC236}">
                <a16:creationId xmlns:a16="http://schemas.microsoft.com/office/drawing/2014/main" id="{7C039CD7-DA51-49B8-8C2D-A4B88532F8B8}"/>
              </a:ext>
            </a:extLst>
          </p:cNvPr>
          <p:cNvSpPr txBox="1"/>
          <p:nvPr/>
        </p:nvSpPr>
        <p:spPr>
          <a:xfrm>
            <a:off x="1609343" y="6097262"/>
            <a:ext cx="2977647" cy="246221"/>
          </a:xfrm>
          <a:prstGeom prst="rect">
            <a:avLst/>
          </a:prstGeom>
          <a:noFill/>
          <a:ln>
            <a:solidFill>
              <a:schemeClr val="accent1"/>
            </a:solidFill>
          </a:ln>
        </p:spPr>
        <p:txBody>
          <a:bodyPr wrap="square" rtlCol="0">
            <a:spAutoFit/>
          </a:bodyPr>
          <a:lstStyle/>
          <a:p>
            <a:r>
              <a:rPr lang="en-US" sz="1000" dirty="0"/>
              <a:t>* Electric bikes added to statements in Nov 2019.</a:t>
            </a:r>
          </a:p>
        </p:txBody>
      </p:sp>
      <p:graphicFrame>
        <p:nvGraphicFramePr>
          <p:cNvPr id="21" name="Table 57">
            <a:extLst>
              <a:ext uri="{FF2B5EF4-FFF2-40B4-BE49-F238E27FC236}">
                <a16:creationId xmlns:a16="http://schemas.microsoft.com/office/drawing/2014/main" id="{4DA8370B-038A-4634-B5B8-CA95A977E56E}"/>
              </a:ext>
            </a:extLst>
          </p:cNvPr>
          <p:cNvGraphicFramePr>
            <a:graphicFrameLocks noGrp="1"/>
          </p:cNvGraphicFramePr>
          <p:nvPr>
            <p:extLst>
              <p:ext uri="{D42A27DB-BD31-4B8C-83A1-F6EECF244321}">
                <p14:modId xmlns:p14="http://schemas.microsoft.com/office/powerpoint/2010/main" val="2703501100"/>
              </p:ext>
            </p:extLst>
          </p:nvPr>
        </p:nvGraphicFramePr>
        <p:xfrm>
          <a:off x="833377" y="2280635"/>
          <a:ext cx="5488001" cy="370840"/>
        </p:xfrm>
        <a:graphic>
          <a:graphicData uri="http://schemas.openxmlformats.org/drawingml/2006/table">
            <a:tbl>
              <a:tblPr>
                <a:tableStyleId>{69012ECD-51FC-41F1-AA8D-1B2483CD663E}</a:tableStyleId>
              </a:tblPr>
              <a:tblGrid>
                <a:gridCol w="926778">
                  <a:extLst>
                    <a:ext uri="{9D8B030D-6E8A-4147-A177-3AD203B41FA5}">
                      <a16:colId xmlns:a16="http://schemas.microsoft.com/office/drawing/2014/main" val="2343693948"/>
                    </a:ext>
                  </a:extLst>
                </a:gridCol>
                <a:gridCol w="518181">
                  <a:extLst>
                    <a:ext uri="{9D8B030D-6E8A-4147-A177-3AD203B41FA5}">
                      <a16:colId xmlns:a16="http://schemas.microsoft.com/office/drawing/2014/main" val="3760640251"/>
                    </a:ext>
                  </a:extLst>
                </a:gridCol>
                <a:gridCol w="518181">
                  <a:extLst>
                    <a:ext uri="{9D8B030D-6E8A-4147-A177-3AD203B41FA5}">
                      <a16:colId xmlns:a16="http://schemas.microsoft.com/office/drawing/2014/main" val="155627553"/>
                    </a:ext>
                  </a:extLst>
                </a:gridCol>
                <a:gridCol w="546870">
                  <a:extLst>
                    <a:ext uri="{9D8B030D-6E8A-4147-A177-3AD203B41FA5}">
                      <a16:colId xmlns:a16="http://schemas.microsoft.com/office/drawing/2014/main" val="3618182467"/>
                    </a:ext>
                  </a:extLst>
                </a:gridCol>
                <a:gridCol w="489492">
                  <a:extLst>
                    <a:ext uri="{9D8B030D-6E8A-4147-A177-3AD203B41FA5}">
                      <a16:colId xmlns:a16="http://schemas.microsoft.com/office/drawing/2014/main" val="2918660489"/>
                    </a:ext>
                  </a:extLst>
                </a:gridCol>
                <a:gridCol w="552315">
                  <a:extLst>
                    <a:ext uri="{9D8B030D-6E8A-4147-A177-3AD203B41FA5}">
                      <a16:colId xmlns:a16="http://schemas.microsoft.com/office/drawing/2014/main" val="20005"/>
                    </a:ext>
                  </a:extLst>
                </a:gridCol>
                <a:gridCol w="484046">
                  <a:extLst>
                    <a:ext uri="{9D8B030D-6E8A-4147-A177-3AD203B41FA5}">
                      <a16:colId xmlns:a16="http://schemas.microsoft.com/office/drawing/2014/main" val="20006"/>
                    </a:ext>
                  </a:extLst>
                </a:gridCol>
                <a:gridCol w="484046">
                  <a:extLst>
                    <a:ext uri="{9D8B030D-6E8A-4147-A177-3AD203B41FA5}">
                      <a16:colId xmlns:a16="http://schemas.microsoft.com/office/drawing/2014/main" val="20007"/>
                    </a:ext>
                  </a:extLst>
                </a:gridCol>
                <a:gridCol w="484046">
                  <a:extLst>
                    <a:ext uri="{9D8B030D-6E8A-4147-A177-3AD203B41FA5}">
                      <a16:colId xmlns:a16="http://schemas.microsoft.com/office/drawing/2014/main" val="254904454"/>
                    </a:ext>
                  </a:extLst>
                </a:gridCol>
                <a:gridCol w="484046">
                  <a:extLst>
                    <a:ext uri="{9D8B030D-6E8A-4147-A177-3AD203B41FA5}">
                      <a16:colId xmlns:a16="http://schemas.microsoft.com/office/drawing/2014/main" val="4181002521"/>
                    </a:ext>
                  </a:extLst>
                </a:gridCol>
              </a:tblGrid>
              <a:tr h="370840">
                <a:tc>
                  <a:txBody>
                    <a:bodyPr/>
                    <a:lstStyle/>
                    <a:p>
                      <a:pPr algn="r"/>
                      <a:r>
                        <a:rPr lang="en-GB" sz="1200" b="1" kern="1200" dirty="0">
                          <a:solidFill>
                            <a:schemeClr val="tx1"/>
                          </a:solidFill>
                          <a:latin typeface="+mn-lt"/>
                          <a:ea typeface="+mn-ea"/>
                          <a:cs typeface="+mn-cs"/>
                        </a:rPr>
                        <a:t>Total</a:t>
                      </a:r>
                      <a:r>
                        <a:rPr lang="en-GB" sz="1200" b="1" kern="1200" baseline="0" dirty="0">
                          <a:solidFill>
                            <a:schemeClr val="tx1"/>
                          </a:solidFill>
                          <a:latin typeface="+mn-lt"/>
                          <a:ea typeface="+mn-ea"/>
                          <a:cs typeface="+mn-cs"/>
                        </a:rPr>
                        <a:t> agree</a:t>
                      </a:r>
                      <a:endParaRPr lang="en-GB" sz="1200" b="1" kern="1200" dirty="0">
                        <a:solidFill>
                          <a:schemeClr val="tx1"/>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87%</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84%</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87%</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83%</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86%</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78%</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80%</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70%</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72</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22"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3511500399"/>
              </p:ext>
            </p:extLst>
          </p:nvPr>
        </p:nvGraphicFramePr>
        <p:xfrm>
          <a:off x="6963871" y="2275857"/>
          <a:ext cx="4389930" cy="370840"/>
        </p:xfrm>
        <a:graphic>
          <a:graphicData uri="http://schemas.openxmlformats.org/drawingml/2006/table">
            <a:tbl>
              <a:tblPr>
                <a:tableStyleId>{69012ECD-51FC-41F1-AA8D-1B2483CD663E}</a:tableStyleId>
              </a:tblPr>
              <a:tblGrid>
                <a:gridCol w="487770">
                  <a:extLst>
                    <a:ext uri="{9D8B030D-6E8A-4147-A177-3AD203B41FA5}">
                      <a16:colId xmlns:a16="http://schemas.microsoft.com/office/drawing/2014/main" val="3760640251"/>
                    </a:ext>
                  </a:extLst>
                </a:gridCol>
                <a:gridCol w="487770">
                  <a:extLst>
                    <a:ext uri="{9D8B030D-6E8A-4147-A177-3AD203B41FA5}">
                      <a16:colId xmlns:a16="http://schemas.microsoft.com/office/drawing/2014/main" val="155627553"/>
                    </a:ext>
                  </a:extLst>
                </a:gridCol>
                <a:gridCol w="487770">
                  <a:extLst>
                    <a:ext uri="{9D8B030D-6E8A-4147-A177-3AD203B41FA5}">
                      <a16:colId xmlns:a16="http://schemas.microsoft.com/office/drawing/2014/main" val="3618182467"/>
                    </a:ext>
                  </a:extLst>
                </a:gridCol>
                <a:gridCol w="487770">
                  <a:extLst>
                    <a:ext uri="{9D8B030D-6E8A-4147-A177-3AD203B41FA5}">
                      <a16:colId xmlns:a16="http://schemas.microsoft.com/office/drawing/2014/main" val="2918660489"/>
                    </a:ext>
                  </a:extLst>
                </a:gridCol>
                <a:gridCol w="487770">
                  <a:extLst>
                    <a:ext uri="{9D8B030D-6E8A-4147-A177-3AD203B41FA5}">
                      <a16:colId xmlns:a16="http://schemas.microsoft.com/office/drawing/2014/main" val="20004"/>
                    </a:ext>
                  </a:extLst>
                </a:gridCol>
                <a:gridCol w="487770">
                  <a:extLst>
                    <a:ext uri="{9D8B030D-6E8A-4147-A177-3AD203B41FA5}">
                      <a16:colId xmlns:a16="http://schemas.microsoft.com/office/drawing/2014/main" val="20005"/>
                    </a:ext>
                  </a:extLst>
                </a:gridCol>
                <a:gridCol w="487770">
                  <a:extLst>
                    <a:ext uri="{9D8B030D-6E8A-4147-A177-3AD203B41FA5}">
                      <a16:colId xmlns:a16="http://schemas.microsoft.com/office/drawing/2014/main" val="20006"/>
                    </a:ext>
                  </a:extLst>
                </a:gridCol>
                <a:gridCol w="487770">
                  <a:extLst>
                    <a:ext uri="{9D8B030D-6E8A-4147-A177-3AD203B41FA5}">
                      <a16:colId xmlns:a16="http://schemas.microsoft.com/office/drawing/2014/main" val="4102800457"/>
                    </a:ext>
                  </a:extLst>
                </a:gridCol>
                <a:gridCol w="487770">
                  <a:extLst>
                    <a:ext uri="{9D8B030D-6E8A-4147-A177-3AD203B41FA5}">
                      <a16:colId xmlns:a16="http://schemas.microsoft.com/office/drawing/2014/main" val="18372030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80%</a:t>
                      </a:r>
                      <a:endParaRPr lang="en-GB" sz="1197" b="1" i="0" u="none" strike="noStrike" kern="1200" baseline="0" dirty="0">
                        <a:solidFill>
                          <a:schemeClr val="tx1"/>
                        </a:solidFill>
                        <a:latin typeface="+mn-lt"/>
                        <a:ea typeface="+mn-ea"/>
                        <a:cs typeface="+mn-cs"/>
                      </a:endParaRPr>
                    </a:p>
                  </a:txBody>
                  <a:tcPr marL="108000" marR="7200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83%</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80%</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81%</a:t>
                      </a:r>
                      <a:endParaRPr lang="en-GB" sz="1197" b="1" i="0" u="none" strike="noStrike" kern="1200" baseline="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87%</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72%</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97" b="1" i="0" u="none" strike="noStrike" kern="1200" baseline="0" dirty="0">
                          <a:solidFill>
                            <a:schemeClr val="tx1"/>
                          </a:solidFill>
                          <a:latin typeface="+mn-lt"/>
                          <a:ea typeface="+mn-ea"/>
                          <a:cs typeface="+mn-cs"/>
                        </a:rPr>
                        <a:t>75%</a:t>
                      </a: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75%</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97" b="1" i="0" u="none" strike="noStrike" kern="1200" baseline="0" dirty="0">
                          <a:solidFill>
                            <a:schemeClr val="tx1"/>
                          </a:solidFill>
                          <a:latin typeface="+mn-lt"/>
                          <a:ea typeface="+mn-ea"/>
                          <a:cs typeface="+mn-cs"/>
                        </a:rPr>
                        <a:t>79%</a:t>
                      </a:r>
                      <a:endParaRPr lang="en-GB" sz="1197" b="1" i="0" u="none" strike="noStrike" kern="1200" baseline="0" dirty="0">
                        <a:solidFill>
                          <a:schemeClr val="tx1"/>
                        </a:solidFill>
                        <a:latin typeface="+mn-lt"/>
                        <a:ea typeface="+mn-ea"/>
                        <a:cs typeface="+mn-cs"/>
                      </a:endParaRPr>
                    </a:p>
                  </a:txBody>
                  <a:tcPr marL="108000" marR="7200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26"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cxnSp>
        <p:nvCxnSpPr>
          <p:cNvPr id="27" name="Straight Connector 26"/>
          <p:cNvCxnSpPr/>
          <p:nvPr/>
        </p:nvCxnSpPr>
        <p:spPr>
          <a:xfrm>
            <a:off x="6621169" y="1802011"/>
            <a:ext cx="15230" cy="4231414"/>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CA91F8D-F176-4A08-BE47-958917469115}"/>
              </a:ext>
            </a:extLst>
          </p:cNvPr>
          <p:cNvSpPr/>
          <p:nvPr/>
        </p:nvSpPr>
        <p:spPr>
          <a:xfrm>
            <a:off x="10555702" y="4841043"/>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5" name="Oval 14">
            <a:extLst>
              <a:ext uri="{FF2B5EF4-FFF2-40B4-BE49-F238E27FC236}">
                <a16:creationId xmlns:a16="http://schemas.microsoft.com/office/drawing/2014/main" id="{248E6389-7694-48B0-9A55-833C1E66A1A8}"/>
              </a:ext>
            </a:extLst>
          </p:cNvPr>
          <p:cNvSpPr/>
          <p:nvPr/>
        </p:nvSpPr>
        <p:spPr>
          <a:xfrm>
            <a:off x="11046769" y="4891843"/>
            <a:ext cx="274320" cy="182879"/>
          </a:xfrm>
          <a:prstGeom prst="ellipse">
            <a:avLst/>
          </a:prstGeom>
          <a:noFill/>
          <a:ln w="1905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42633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83ECEC99-1DA7-4364-A473-314BB70207AC}"/>
              </a:ext>
            </a:extLst>
          </p:cNvPr>
          <p:cNvGraphicFramePr>
            <a:graphicFrameLocks noGrp="1"/>
          </p:cNvGraphicFramePr>
          <p:nvPr>
            <p:extLst>
              <p:ext uri="{D42A27DB-BD31-4B8C-83A1-F6EECF244321}">
                <p14:modId xmlns:p14="http://schemas.microsoft.com/office/powerpoint/2010/main" val="2759831145"/>
              </p:ext>
            </p:extLst>
          </p:nvPr>
        </p:nvGraphicFramePr>
        <p:xfrm>
          <a:off x="10598043" y="1591784"/>
          <a:ext cx="1274166" cy="4047286"/>
        </p:xfrm>
        <a:graphic>
          <a:graphicData uri="http://schemas.openxmlformats.org/drawingml/2006/table">
            <a:tbl>
              <a:tblPr firstRow="1" bandRow="1">
                <a:tableStyleId>{2D5ABB26-0587-4C30-8999-92F81FD0307C}</a:tableStyleId>
              </a:tblPr>
              <a:tblGrid>
                <a:gridCol w="637083">
                  <a:extLst>
                    <a:ext uri="{9D8B030D-6E8A-4147-A177-3AD203B41FA5}">
                      <a16:colId xmlns:a16="http://schemas.microsoft.com/office/drawing/2014/main" val="20000"/>
                    </a:ext>
                  </a:extLst>
                </a:gridCol>
                <a:gridCol w="637083">
                  <a:extLst>
                    <a:ext uri="{9D8B030D-6E8A-4147-A177-3AD203B41FA5}">
                      <a16:colId xmlns:a16="http://schemas.microsoft.com/office/drawing/2014/main" val="20001"/>
                    </a:ext>
                  </a:extLst>
                </a:gridCol>
              </a:tblGrid>
              <a:tr h="455724">
                <a:tc>
                  <a:txBody>
                    <a:bodyPr/>
                    <a:lstStyle/>
                    <a:p>
                      <a:pPr algn="ctr"/>
                      <a:r>
                        <a:rPr lang="en-GB" sz="1200" b="1" dirty="0">
                          <a:solidFill>
                            <a:schemeClr val="tx2"/>
                          </a:solidFill>
                        </a:rPr>
                        <a:t>Total agree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dirty="0">
                          <a:solidFill>
                            <a:schemeClr val="tx2"/>
                          </a:solidFill>
                        </a:rPr>
                        <a:t>Mean score</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1.03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0.92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0.97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77%</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1.15</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6274">
                <a:tc>
                  <a:txBody>
                    <a:bodyPr/>
                    <a:lstStyle/>
                    <a:p>
                      <a:pPr algn="ctr"/>
                      <a:r>
                        <a:rPr lang="en-GB" sz="1200" b="0" dirty="0">
                          <a:solidFill>
                            <a:schemeClr val="tx2"/>
                          </a:solidFill>
                        </a:rPr>
                        <a:t>74%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0" kern="1200" dirty="0">
                          <a:solidFill>
                            <a:schemeClr val="tx2"/>
                          </a:solidFill>
                          <a:latin typeface="+mn-lt"/>
                          <a:ea typeface="+mn-ea"/>
                          <a:cs typeface="+mn-cs"/>
                        </a:rPr>
                        <a:t>1.06</a:t>
                      </a:r>
                      <a:endParaRPr lang="en-GB" sz="1200" b="1" dirty="0">
                        <a:solidFill>
                          <a:schemeClr val="tx2"/>
                        </a:solidFill>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73%</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1.00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1.11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74%</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2"/>
                          </a:solidFill>
                          <a:latin typeface="+mn-lt"/>
                          <a:ea typeface="+mn-ea"/>
                          <a:cs typeface="+mn-cs"/>
                        </a:rPr>
                        <a:t>1.06</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81%</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1.12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69%</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0.96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72%</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latin typeface="+mn-lt"/>
                          <a:ea typeface="+mn-ea"/>
                          <a:cs typeface="+mn-cs"/>
                        </a:rPr>
                        <a:t>1.00</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2"/>
                          </a:solidFill>
                          <a:latin typeface="+mn-lt"/>
                          <a:ea typeface="+mn-ea"/>
                          <a:cs typeface="+mn-cs"/>
                        </a:rPr>
                        <a:t>65%</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2"/>
                          </a:solidFill>
                          <a:latin typeface="+mn-lt"/>
                          <a:ea typeface="+mn-ea"/>
                          <a:cs typeface="+mn-cs"/>
                        </a:rPr>
                        <a:t>0.88</a:t>
                      </a:r>
                      <a:endParaRPr lang="en-GB" sz="1200" b="0" kern="1200" dirty="0">
                        <a:solidFill>
                          <a:schemeClr val="tx2"/>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914615"/>
                  </a:ext>
                </a:extLst>
              </a:tr>
              <a:tr h="276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69</a:t>
                      </a:r>
                      <a:r>
                        <a:rPr lang="en-US" sz="1200" b="0" kern="1200" dirty="0">
                          <a:solidFill>
                            <a:schemeClr val="tx1"/>
                          </a:solidFill>
                          <a:latin typeface="+mn-lt"/>
                          <a:ea typeface="+mn-ea"/>
                          <a:cs typeface="+mn-cs"/>
                        </a:rPr>
                        <a:t>%</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0.94</a:t>
                      </a:r>
                      <a:endParaRPr lang="en-GB" sz="1200" b="0" kern="1200" dirty="0">
                        <a:solidFill>
                          <a:schemeClr val="tx1"/>
                        </a:solidFill>
                        <a:latin typeface="+mn-lt"/>
                        <a:ea typeface="+mn-ea"/>
                        <a:cs typeface="+mn-cs"/>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477962"/>
                  </a:ext>
                </a:extLst>
              </a:tr>
            </a:tbl>
          </a:graphicData>
        </a:graphic>
      </p:graphicFrame>
      <p:graphicFrame>
        <p:nvGraphicFramePr>
          <p:cNvPr id="39" name="Content Placeholder 8">
            <a:extLst>
              <a:ext uri="{FF2B5EF4-FFF2-40B4-BE49-F238E27FC236}">
                <a16:creationId xmlns:a16="http://schemas.microsoft.com/office/drawing/2014/main" id="{63EEC968-E115-4506-AC42-9DADE936987D}"/>
              </a:ext>
            </a:extLst>
          </p:cNvPr>
          <p:cNvGraphicFramePr>
            <a:graphicFrameLocks noGrp="1"/>
          </p:cNvGraphicFramePr>
          <p:nvPr>
            <p:ph sz="quarter" idx="18"/>
            <p:extLst>
              <p:ext uri="{D42A27DB-BD31-4B8C-83A1-F6EECF244321}">
                <p14:modId xmlns:p14="http://schemas.microsoft.com/office/powerpoint/2010/main" val="4213879142"/>
              </p:ext>
            </p:extLst>
          </p:nvPr>
        </p:nvGraphicFramePr>
        <p:xfrm>
          <a:off x="334962" y="1636758"/>
          <a:ext cx="10432886" cy="446112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784CBA3-D598-4B1F-BAA3-EE14B5154290}" type="slidenum">
              <a:rPr lang="en-AU" smtClean="0"/>
              <a:pPr/>
              <a:t>41</a:t>
            </a:fld>
            <a:endParaRPr lang="en-AU" dirty="0"/>
          </a:p>
        </p:txBody>
      </p:sp>
      <p:sp>
        <p:nvSpPr>
          <p:cNvPr id="27" name="Rectangle 26">
            <a:extLst>
              <a:ext uri="{FF2B5EF4-FFF2-40B4-BE49-F238E27FC236}">
                <a16:creationId xmlns:a16="http://schemas.microsoft.com/office/drawing/2014/main" id="{7C64B292-AD4B-45F7-9502-3D8561235C93}"/>
              </a:ext>
            </a:extLst>
          </p:cNvPr>
          <p:cNvSpPr/>
          <p:nvPr/>
        </p:nvSpPr>
        <p:spPr>
          <a:xfrm>
            <a:off x="334963" y="6481540"/>
            <a:ext cx="8651382" cy="246221"/>
          </a:xfrm>
          <a:prstGeom prst="rect">
            <a:avLst/>
          </a:prstGeom>
        </p:spPr>
        <p:txBody>
          <a:bodyPr wrap="square" anchor="ctr">
            <a:spAutoFit/>
          </a:bodyPr>
          <a:lstStyle/>
          <a:p>
            <a:r>
              <a:rPr lang="en-US" sz="1000" dirty="0"/>
              <a:t>Q4: How much do you agree or disagree that……</a:t>
            </a:r>
          </a:p>
        </p:txBody>
      </p:sp>
      <p:sp>
        <p:nvSpPr>
          <p:cNvPr id="11" name="TextBox 10">
            <a:extLst>
              <a:ext uri="{FF2B5EF4-FFF2-40B4-BE49-F238E27FC236}">
                <a16:creationId xmlns:a16="http://schemas.microsoft.com/office/drawing/2014/main" id="{7C039CD7-DA51-49B8-8C2D-A4B88532F8B8}"/>
              </a:ext>
            </a:extLst>
          </p:cNvPr>
          <p:cNvSpPr txBox="1"/>
          <p:nvPr/>
        </p:nvSpPr>
        <p:spPr>
          <a:xfrm>
            <a:off x="482620" y="6097886"/>
            <a:ext cx="2977647" cy="246221"/>
          </a:xfrm>
          <a:prstGeom prst="rect">
            <a:avLst/>
          </a:prstGeom>
          <a:noFill/>
          <a:ln>
            <a:solidFill>
              <a:schemeClr val="accent1"/>
            </a:solidFill>
          </a:ln>
        </p:spPr>
        <p:txBody>
          <a:bodyPr wrap="square" rtlCol="0">
            <a:spAutoFit/>
          </a:bodyPr>
          <a:lstStyle/>
          <a:p>
            <a:r>
              <a:rPr lang="en-US" sz="1000" dirty="0"/>
              <a:t>* Electric bikes added to statements in Nov 2019.</a:t>
            </a:r>
          </a:p>
        </p:txBody>
      </p:sp>
      <p:sp>
        <p:nvSpPr>
          <p:cNvPr id="12"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Roughly two in three drivers agree that people on bikes have the same rights as drivers on the roads, consistent with recent waves of the tracking study.</a:t>
            </a:r>
          </a:p>
        </p:txBody>
      </p:sp>
      <p:sp>
        <p:nvSpPr>
          <p:cNvPr id="15"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35782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303397" cy="1525603"/>
          </a:xfrm>
        </p:spPr>
        <p:txBody>
          <a:bodyPr/>
          <a:lstStyle/>
          <a:p>
            <a:r>
              <a:rPr lang="en-US" dirty="0"/>
              <a:t>Distractions / health / age / fatigue</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42</a:t>
            </a:fld>
            <a:endParaRPr lang="en-GB" dirty="0"/>
          </a:p>
        </p:txBody>
      </p:sp>
    </p:spTree>
    <p:extLst>
      <p:ext uri="{BB962C8B-B14F-4D97-AF65-F5344CB8AC3E}">
        <p14:creationId xmlns:p14="http://schemas.microsoft.com/office/powerpoint/2010/main" val="12536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6356350"/>
            <a:ext cx="838200" cy="530019"/>
          </a:xfrm>
        </p:spPr>
        <p:txBody>
          <a:bodyPr/>
          <a:lstStyle/>
          <a:p>
            <a:fld id="{9784CBA3-D598-4B1F-BAA3-EE14B5154290}" type="slidenum">
              <a:rPr lang="en-AU" smtClean="0"/>
              <a:pPr/>
              <a:t>43</a:t>
            </a:fld>
            <a:endParaRPr lang="en-AU" dirty="0"/>
          </a:p>
        </p:txBody>
      </p:sp>
      <p:graphicFrame>
        <p:nvGraphicFramePr>
          <p:cNvPr id="16" name="Content Placeholder 7">
            <a:extLst>
              <a:ext uri="{FF2B5EF4-FFF2-40B4-BE49-F238E27FC236}">
                <a16:creationId xmlns:a16="http://schemas.microsoft.com/office/drawing/2014/main" id="{5C3A49BD-F06F-4594-BBAB-2839A48CDA22}"/>
              </a:ext>
            </a:extLst>
          </p:cNvPr>
          <p:cNvGraphicFramePr>
            <a:graphicFrameLocks noGrp="1"/>
          </p:cNvGraphicFramePr>
          <p:nvPr>
            <p:ph sz="quarter" idx="18"/>
            <p:extLst>
              <p:ext uri="{D42A27DB-BD31-4B8C-83A1-F6EECF244321}">
                <p14:modId xmlns:p14="http://schemas.microsoft.com/office/powerpoint/2010/main" val="3984950988"/>
              </p:ext>
            </p:extLst>
          </p:nvPr>
        </p:nvGraphicFramePr>
        <p:xfrm>
          <a:off x="1612171" y="1913353"/>
          <a:ext cx="8102276"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800" dirty="0"/>
              <a:t>Roughly one in seven reported that they have driven when feeling sleepy or tired in the last year. This figure is consistent with findings in Aug ‘21.</a:t>
            </a:r>
          </a:p>
        </p:txBody>
      </p:sp>
      <p:sp>
        <p:nvSpPr>
          <p:cNvPr id="19" name="Rectangle 18">
            <a:extLst>
              <a:ext uri="{FF2B5EF4-FFF2-40B4-BE49-F238E27FC236}">
                <a16:creationId xmlns:a16="http://schemas.microsoft.com/office/drawing/2014/main" id="{DC2B4B4A-D253-483D-ABCD-1997BE71BEC1}"/>
              </a:ext>
            </a:extLst>
          </p:cNvPr>
          <p:cNvSpPr/>
          <p:nvPr/>
        </p:nvSpPr>
        <p:spPr>
          <a:xfrm>
            <a:off x="0" y="6491759"/>
            <a:ext cx="8651382" cy="230832"/>
          </a:xfrm>
          <a:prstGeom prst="rect">
            <a:avLst/>
          </a:prstGeom>
        </p:spPr>
        <p:txBody>
          <a:bodyPr vert="horz" lIns="91440" tIns="45720" rIns="91440" bIns="45720" rtlCol="0">
            <a:spAutoFit/>
          </a:bodyPr>
          <a:lstStyle/>
          <a:p>
            <a:pPr marL="266700" lvl="1">
              <a:lnSpc>
                <a:spcPct val="90000"/>
              </a:lnSpc>
              <a:spcBef>
                <a:spcPts val="500"/>
              </a:spcBef>
            </a:pPr>
            <a:r>
              <a:rPr lang="en-US" sz="1000" dirty="0"/>
              <a:t>Q6: Which of the following have you done at all in the last 12 months, even if only on one occasion or for a short distance?</a:t>
            </a:r>
          </a:p>
        </p:txBody>
      </p:sp>
      <p:sp>
        <p:nvSpPr>
          <p:cNvPr id="11"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3254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44</a:t>
            </a:fld>
            <a:endParaRPr lang="en-AU" dirty="0"/>
          </a:p>
        </p:txBody>
      </p:sp>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a:t>Q8: 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There has been a steady increase in the proportion of drivers that always, or nearly always, allow time for breaks when planning long journeys, reaching almost two-thirds by Feb ‘22.</a:t>
            </a:r>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2" name="TextBox 1"/>
          <p:cNvSpPr txBox="1"/>
          <p:nvPr/>
        </p:nvSpPr>
        <p:spPr>
          <a:xfrm>
            <a:off x="8645446" y="3886079"/>
            <a:ext cx="2110642" cy="276999"/>
          </a:xfrm>
          <a:prstGeom prst="rect">
            <a:avLst/>
          </a:prstGeom>
          <a:noFill/>
          <a:ln>
            <a:solidFill>
              <a:schemeClr val="accent1"/>
            </a:solidFill>
          </a:ln>
        </p:spPr>
        <p:txBody>
          <a:bodyPr wrap="none" rtlCol="0">
            <a:spAutoFit/>
          </a:bodyPr>
          <a:lstStyle/>
          <a:p>
            <a:r>
              <a:rPr lang="en-GB" sz="1200" dirty="0"/>
              <a:t>New statement added in W19</a:t>
            </a:r>
          </a:p>
        </p:txBody>
      </p:sp>
      <p:graphicFrame>
        <p:nvGraphicFramePr>
          <p:cNvPr id="12" name="Content Placeholder 8"/>
          <p:cNvGraphicFramePr>
            <a:graphicFrameLocks/>
          </p:cNvGraphicFramePr>
          <p:nvPr>
            <p:extLst>
              <p:ext uri="{D42A27DB-BD31-4B8C-83A1-F6EECF244321}">
                <p14:modId xmlns:p14="http://schemas.microsoft.com/office/powerpoint/2010/main" val="2365055454"/>
              </p:ext>
            </p:extLst>
          </p:nvPr>
        </p:nvGraphicFramePr>
        <p:xfrm>
          <a:off x="2756710" y="1625051"/>
          <a:ext cx="5571744" cy="4156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2130389295"/>
              </p:ext>
            </p:extLst>
          </p:nvPr>
        </p:nvGraphicFramePr>
        <p:xfrm>
          <a:off x="2517406" y="2317121"/>
          <a:ext cx="5811048" cy="370840"/>
        </p:xfrm>
        <a:graphic>
          <a:graphicData uri="http://schemas.openxmlformats.org/drawingml/2006/table">
            <a:tbl>
              <a:tblPr>
                <a:tableStyleId>{69012ECD-51FC-41F1-AA8D-1B2483CD663E}</a:tableStyleId>
              </a:tblPr>
              <a:tblGrid>
                <a:gridCol w="1843932">
                  <a:extLst>
                    <a:ext uri="{9D8B030D-6E8A-4147-A177-3AD203B41FA5}">
                      <a16:colId xmlns:a16="http://schemas.microsoft.com/office/drawing/2014/main" val="20000"/>
                    </a:ext>
                  </a:extLst>
                </a:gridCol>
                <a:gridCol w="991779">
                  <a:extLst>
                    <a:ext uri="{9D8B030D-6E8A-4147-A177-3AD203B41FA5}">
                      <a16:colId xmlns:a16="http://schemas.microsoft.com/office/drawing/2014/main" val="20001"/>
                    </a:ext>
                  </a:extLst>
                </a:gridCol>
                <a:gridCol w="991779">
                  <a:extLst>
                    <a:ext uri="{9D8B030D-6E8A-4147-A177-3AD203B41FA5}">
                      <a16:colId xmlns:a16="http://schemas.microsoft.com/office/drawing/2014/main" val="20002"/>
                    </a:ext>
                  </a:extLst>
                </a:gridCol>
                <a:gridCol w="991779">
                  <a:extLst>
                    <a:ext uri="{9D8B030D-6E8A-4147-A177-3AD203B41FA5}">
                      <a16:colId xmlns:a16="http://schemas.microsoft.com/office/drawing/2014/main" val="671329352"/>
                    </a:ext>
                  </a:extLst>
                </a:gridCol>
                <a:gridCol w="991779">
                  <a:extLst>
                    <a:ext uri="{9D8B030D-6E8A-4147-A177-3AD203B41FA5}">
                      <a16:colId xmlns:a16="http://schemas.microsoft.com/office/drawing/2014/main" val="2307521667"/>
                    </a:ext>
                  </a:extLst>
                </a:gridCol>
              </a:tblGrid>
              <a:tr h="370840">
                <a:tc>
                  <a:txBody>
                    <a:bodyPr/>
                    <a:lstStyle/>
                    <a:p>
                      <a:pPr algn="r"/>
                      <a:r>
                        <a:rPr lang="en-GB" sz="1200" b="1" dirty="0">
                          <a:solidFill>
                            <a:schemeClr val="tx1"/>
                          </a:solidFill>
                          <a:latin typeface="+mn-lt"/>
                        </a:rPr>
                        <a:t>Total always /</a:t>
                      </a:r>
                    </a:p>
                    <a:p>
                      <a:pPr algn="r"/>
                      <a:r>
                        <a:rPr lang="en-GB" sz="1200" b="1" dirty="0">
                          <a:solidFill>
                            <a:schemeClr val="tx1"/>
                          </a:solidFill>
                          <a:latin typeface="+mn-lt"/>
                        </a:rPr>
                        <a:t>nearly always</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56%</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61%</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63%</a:t>
                      </a:r>
                      <a:endParaRPr lang="en-GB" sz="1200" b="1" dirty="0">
                        <a:solidFill>
                          <a:schemeClr val="tx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64</a:t>
                      </a:r>
                      <a:r>
                        <a:rPr lang="en-US" sz="1200" b="1" kern="1200" dirty="0">
                          <a:solidFill>
                            <a:schemeClr val="tx1"/>
                          </a:solidFill>
                          <a:latin typeface="+mn-lt"/>
                          <a:ea typeface="+mn-ea"/>
                          <a:cs typeface="+mn-cs"/>
                        </a:rPr>
                        <a:t>%</a:t>
                      </a:r>
                      <a:endParaRPr lang="en-GB" sz="1200" b="1" kern="1200" dirty="0">
                        <a:solidFill>
                          <a:schemeClr val="tx1"/>
                        </a:solidFill>
                        <a:latin typeface="+mn-lt"/>
                        <a:ea typeface="+mn-ea"/>
                        <a:cs typeface="+mn-cs"/>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sp>
        <p:nvSpPr>
          <p:cNvPr id="14" name="TextBox 13"/>
          <p:cNvSpPr txBox="1"/>
          <p:nvPr/>
        </p:nvSpPr>
        <p:spPr>
          <a:xfrm>
            <a:off x="5162505" y="1545404"/>
            <a:ext cx="2499360" cy="584775"/>
          </a:xfrm>
          <a:prstGeom prst="rect">
            <a:avLst/>
          </a:prstGeom>
          <a:noFill/>
        </p:spPr>
        <p:txBody>
          <a:bodyPr wrap="square" rtlCol="0">
            <a:spAutoFit/>
          </a:bodyPr>
          <a:lstStyle/>
          <a:p>
            <a:pPr algn="ctr"/>
            <a:r>
              <a:rPr lang="en-GB" sz="1600" dirty="0"/>
              <a:t>Allow time for breaks when planning long journeys</a:t>
            </a:r>
          </a:p>
        </p:txBody>
      </p:sp>
    </p:spTree>
    <p:extLst>
      <p:ext uri="{BB962C8B-B14F-4D97-AF65-F5344CB8AC3E}">
        <p14:creationId xmlns:p14="http://schemas.microsoft.com/office/powerpoint/2010/main" val="23526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45</a:t>
            </a:fld>
            <a:endParaRPr lang="en-AU" dirty="0"/>
          </a:p>
        </p:txBody>
      </p:sp>
      <p:graphicFrame>
        <p:nvGraphicFramePr>
          <p:cNvPr id="32" name="Content Placeholder 7">
            <a:extLst>
              <a:ext uri="{FF2B5EF4-FFF2-40B4-BE49-F238E27FC236}">
                <a16:creationId xmlns:a16="http://schemas.microsoft.com/office/drawing/2014/main" id="{77D6AF60-287E-4E64-95E4-9E0D7B715C99}"/>
              </a:ext>
            </a:extLst>
          </p:cNvPr>
          <p:cNvGraphicFramePr>
            <a:graphicFrameLocks noGrp="1"/>
          </p:cNvGraphicFramePr>
          <p:nvPr>
            <p:ph sz="quarter" idx="18"/>
            <p:extLst>
              <p:ext uri="{D42A27DB-BD31-4B8C-83A1-F6EECF244321}">
                <p14:modId xmlns:p14="http://schemas.microsoft.com/office/powerpoint/2010/main" val="3750236548"/>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6"/>
          <p:cNvSpPr txBox="1">
            <a:spLocks/>
          </p:cNvSpPr>
          <p:nvPr/>
        </p:nvSpPr>
        <p:spPr>
          <a:xfrm>
            <a:off x="381000" y="192472"/>
            <a:ext cx="11425767" cy="520736"/>
          </a:xfrm>
          <a:prstGeom prst="rect">
            <a:avLst/>
          </a:prstGeom>
        </p:spPr>
        <p:txBody>
          <a:bodyPr>
            <a:noAutofit/>
          </a:bodyPr>
          <a:lstStyle>
            <a:lvl1pPr marL="0" indent="0" algn="l" defTabSz="914400" rtl="0" eaLnBrk="1" latinLnBrk="0" hangingPunct="1">
              <a:spcBef>
                <a:spcPct val="20000"/>
              </a:spcBef>
              <a:buFont typeface="Arial" pitchFamily="34" charset="0"/>
              <a:buNone/>
              <a:defRPr sz="145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45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45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45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b="1" dirty="0"/>
          </a:p>
        </p:txBody>
      </p:sp>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a:t>Q8: 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400" dirty="0"/>
              <a:t>Although most say they plan for breaks when taking long journeys, over a quarter drive when they are tired and/or drive on less than five hours sleep – these figures have not changed since Aug ‘21.</a:t>
            </a:r>
            <a:endParaRPr lang="en-GB" sz="24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2" name="TextBox 1"/>
          <p:cNvSpPr txBox="1"/>
          <p:nvPr/>
        </p:nvSpPr>
        <p:spPr>
          <a:xfrm>
            <a:off x="8340029" y="4466474"/>
            <a:ext cx="2110642" cy="276999"/>
          </a:xfrm>
          <a:prstGeom prst="rect">
            <a:avLst/>
          </a:prstGeom>
          <a:noFill/>
          <a:ln>
            <a:solidFill>
              <a:schemeClr val="accent1"/>
            </a:solidFill>
          </a:ln>
        </p:spPr>
        <p:txBody>
          <a:bodyPr wrap="none" rtlCol="0">
            <a:spAutoFit/>
          </a:bodyPr>
          <a:lstStyle/>
          <a:p>
            <a:r>
              <a:rPr lang="en-GB" sz="1200" dirty="0"/>
              <a:t>New statements added in W19</a:t>
            </a:r>
          </a:p>
        </p:txBody>
      </p:sp>
    </p:spTree>
    <p:extLst>
      <p:ext uri="{BB962C8B-B14F-4D97-AF65-F5344CB8AC3E}">
        <p14:creationId xmlns:p14="http://schemas.microsoft.com/office/powerpoint/2010/main" val="423643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p:cNvGraphicFramePr>
            <a:graphicFrameLocks/>
          </p:cNvGraphicFramePr>
          <p:nvPr>
            <p:extLst>
              <p:ext uri="{D42A27DB-BD31-4B8C-83A1-F6EECF244321}">
                <p14:modId xmlns:p14="http://schemas.microsoft.com/office/powerpoint/2010/main" val="1842631452"/>
              </p:ext>
            </p:extLst>
          </p:nvPr>
        </p:nvGraphicFramePr>
        <p:xfrm>
          <a:off x="1623848" y="1491691"/>
          <a:ext cx="9019014" cy="415694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46</a:t>
            </a:fld>
            <a:endParaRPr lang="en-AU" dirty="0"/>
          </a:p>
        </p:txBody>
      </p:sp>
      <p:sp>
        <p:nvSpPr>
          <p:cNvPr id="37" name="Rectangle 36">
            <a:extLst>
              <a:ext uri="{FF2B5EF4-FFF2-40B4-BE49-F238E27FC236}">
                <a16:creationId xmlns:a16="http://schemas.microsoft.com/office/drawing/2014/main" id="{7C8E4E29-083E-43FC-94B1-29F1772DB7E9}"/>
              </a:ext>
            </a:extLst>
          </p:cNvPr>
          <p:cNvSpPr/>
          <p:nvPr/>
        </p:nvSpPr>
        <p:spPr>
          <a:xfrm>
            <a:off x="334963" y="6481540"/>
            <a:ext cx="8651382" cy="246221"/>
          </a:xfrm>
          <a:prstGeom prst="rect">
            <a:avLst/>
          </a:prstGeom>
        </p:spPr>
        <p:txBody>
          <a:bodyPr wrap="square" anchor="ctr">
            <a:spAutoFit/>
          </a:bodyPr>
          <a:lstStyle/>
          <a:p>
            <a:r>
              <a:rPr lang="en-US" sz="1000" dirty="0"/>
              <a:t>Q3: How much do you agree or disagree that……</a:t>
            </a:r>
          </a:p>
        </p:txBody>
      </p:sp>
      <p:sp>
        <p:nvSpPr>
          <p:cNvPr id="1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400" dirty="0"/>
              <a:t>The vast majority agree that it is possible to avoid driving tired by planning ahead and that driving tired is a major cause of road collisions. The proportion agreeing that driving tired is a major cause of road collisions has gradually increased over time.</a:t>
            </a:r>
            <a:endParaRPr lang="en-GB" sz="2400" dirty="0"/>
          </a:p>
        </p:txBody>
      </p:sp>
      <p:sp>
        <p:nvSpPr>
          <p:cNvPr id="20" name="TextBox 19">
            <a:extLst>
              <a:ext uri="{FF2B5EF4-FFF2-40B4-BE49-F238E27FC236}">
                <a16:creationId xmlns:a16="http://schemas.microsoft.com/office/drawing/2014/main" id="{7C039CD7-DA51-49B8-8C2D-A4B88532F8B8}"/>
              </a:ext>
            </a:extLst>
          </p:cNvPr>
          <p:cNvSpPr txBox="1"/>
          <p:nvPr/>
        </p:nvSpPr>
        <p:spPr>
          <a:xfrm>
            <a:off x="432499" y="6176806"/>
            <a:ext cx="2179320" cy="246221"/>
          </a:xfrm>
          <a:prstGeom prst="rect">
            <a:avLst/>
          </a:prstGeom>
          <a:noFill/>
          <a:ln>
            <a:solidFill>
              <a:schemeClr val="accent1"/>
            </a:solidFill>
          </a:ln>
        </p:spPr>
        <p:txBody>
          <a:bodyPr wrap="square" rtlCol="0">
            <a:spAutoFit/>
          </a:bodyPr>
          <a:lstStyle/>
          <a:p>
            <a:r>
              <a:rPr lang="en-US" sz="1000" dirty="0"/>
              <a:t>New statements in August 2020 (W19)</a:t>
            </a:r>
          </a:p>
        </p:txBody>
      </p:sp>
      <p:sp>
        <p:nvSpPr>
          <p:cNvPr id="26"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2" name="TextBox 1"/>
          <p:cNvSpPr txBox="1"/>
          <p:nvPr/>
        </p:nvSpPr>
        <p:spPr>
          <a:xfrm>
            <a:off x="4500117" y="1686545"/>
            <a:ext cx="2499360" cy="523220"/>
          </a:xfrm>
          <a:prstGeom prst="rect">
            <a:avLst/>
          </a:prstGeom>
          <a:noFill/>
        </p:spPr>
        <p:txBody>
          <a:bodyPr wrap="square" rtlCol="0">
            <a:spAutoFit/>
          </a:bodyPr>
          <a:lstStyle/>
          <a:p>
            <a:pPr algn="ctr"/>
            <a:r>
              <a:rPr lang="en-GB" sz="1400" dirty="0"/>
              <a:t>It’s possible to avoid driving tired if you plan ahead</a:t>
            </a:r>
          </a:p>
        </p:txBody>
      </p:sp>
      <p:sp>
        <p:nvSpPr>
          <p:cNvPr id="12" name="TextBox 11"/>
          <p:cNvSpPr txBox="1"/>
          <p:nvPr/>
        </p:nvSpPr>
        <p:spPr>
          <a:xfrm>
            <a:off x="7609270" y="1677614"/>
            <a:ext cx="2499360" cy="523220"/>
          </a:xfrm>
          <a:prstGeom prst="rect">
            <a:avLst/>
          </a:prstGeom>
          <a:noFill/>
        </p:spPr>
        <p:txBody>
          <a:bodyPr wrap="square" rtlCol="0">
            <a:spAutoFit/>
          </a:bodyPr>
          <a:lstStyle/>
          <a:p>
            <a:pPr algn="ctr"/>
            <a:r>
              <a:rPr lang="en-GB" sz="1400" dirty="0"/>
              <a:t>Driving tired is a major cause of road collisions</a:t>
            </a:r>
          </a:p>
        </p:txBody>
      </p:sp>
      <p:cxnSp>
        <p:nvCxnSpPr>
          <p:cNvPr id="13" name="Straight Connector 12"/>
          <p:cNvCxnSpPr/>
          <p:nvPr/>
        </p:nvCxnSpPr>
        <p:spPr>
          <a:xfrm>
            <a:off x="7361803" y="1736105"/>
            <a:ext cx="29104" cy="4527243"/>
          </a:xfrm>
          <a:prstGeom prst="line">
            <a:avLst/>
          </a:prstGeom>
          <a:ln w="12700">
            <a:solidFill>
              <a:schemeClr val="bg1">
                <a:lumMod val="65000"/>
              </a:schemeClr>
            </a:solidFill>
            <a:prstDash val="dashDot"/>
            <a:tailEnd type="none"/>
          </a:ln>
        </p:spPr>
        <p:style>
          <a:lnRef idx="1">
            <a:schemeClr val="accent1"/>
          </a:lnRef>
          <a:fillRef idx="0">
            <a:schemeClr val="accent1"/>
          </a:fillRef>
          <a:effectRef idx="0">
            <a:schemeClr val="accent1"/>
          </a:effectRef>
          <a:fontRef idx="minor">
            <a:schemeClr val="tx1"/>
          </a:fontRef>
        </p:style>
      </p:cxnSp>
      <p:graphicFrame>
        <p:nvGraphicFramePr>
          <p:cNvPr id="23" name="Table 57">
            <a:extLst>
              <a:ext uri="{FF2B5EF4-FFF2-40B4-BE49-F238E27FC236}">
                <a16:creationId xmlns:a16="http://schemas.microsoft.com/office/drawing/2014/main" id="{C52FA68E-2BBE-4AF3-B4DD-E8FA721B3F80}"/>
              </a:ext>
            </a:extLst>
          </p:cNvPr>
          <p:cNvGraphicFramePr>
            <a:graphicFrameLocks noGrp="1"/>
          </p:cNvGraphicFramePr>
          <p:nvPr>
            <p:extLst>
              <p:ext uri="{D42A27DB-BD31-4B8C-83A1-F6EECF244321}">
                <p14:modId xmlns:p14="http://schemas.microsoft.com/office/powerpoint/2010/main" val="703202275"/>
              </p:ext>
            </p:extLst>
          </p:nvPr>
        </p:nvGraphicFramePr>
        <p:xfrm>
          <a:off x="2779294" y="2279498"/>
          <a:ext cx="7727471" cy="370840"/>
        </p:xfrm>
        <a:graphic>
          <a:graphicData uri="http://schemas.openxmlformats.org/drawingml/2006/table">
            <a:tbl>
              <a:tblPr>
                <a:tableStyleId>{69012ECD-51FC-41F1-AA8D-1B2483CD663E}</a:tableStyleId>
              </a:tblPr>
              <a:tblGrid>
                <a:gridCol w="1468647">
                  <a:extLst>
                    <a:ext uri="{9D8B030D-6E8A-4147-A177-3AD203B41FA5}">
                      <a16:colId xmlns:a16="http://schemas.microsoft.com/office/drawing/2014/main" val="20000"/>
                    </a:ext>
                  </a:extLst>
                </a:gridCol>
                <a:gridCol w="782353">
                  <a:extLst>
                    <a:ext uri="{9D8B030D-6E8A-4147-A177-3AD203B41FA5}">
                      <a16:colId xmlns:a16="http://schemas.microsoft.com/office/drawing/2014/main" val="20001"/>
                    </a:ext>
                  </a:extLst>
                </a:gridCol>
                <a:gridCol w="782353">
                  <a:extLst>
                    <a:ext uri="{9D8B030D-6E8A-4147-A177-3AD203B41FA5}">
                      <a16:colId xmlns:a16="http://schemas.microsoft.com/office/drawing/2014/main" val="20002"/>
                    </a:ext>
                  </a:extLst>
                </a:gridCol>
                <a:gridCol w="782353">
                  <a:extLst>
                    <a:ext uri="{9D8B030D-6E8A-4147-A177-3AD203B41FA5}">
                      <a16:colId xmlns:a16="http://schemas.microsoft.com/office/drawing/2014/main" val="2167100986"/>
                    </a:ext>
                  </a:extLst>
                </a:gridCol>
                <a:gridCol w="782353">
                  <a:extLst>
                    <a:ext uri="{9D8B030D-6E8A-4147-A177-3AD203B41FA5}">
                      <a16:colId xmlns:a16="http://schemas.microsoft.com/office/drawing/2014/main" val="3468609236"/>
                    </a:ext>
                  </a:extLst>
                </a:gridCol>
                <a:gridCol w="782353">
                  <a:extLst>
                    <a:ext uri="{9D8B030D-6E8A-4147-A177-3AD203B41FA5}">
                      <a16:colId xmlns:a16="http://schemas.microsoft.com/office/drawing/2014/main" val="155627553"/>
                    </a:ext>
                  </a:extLst>
                </a:gridCol>
                <a:gridCol w="782353">
                  <a:extLst>
                    <a:ext uri="{9D8B030D-6E8A-4147-A177-3AD203B41FA5}">
                      <a16:colId xmlns:a16="http://schemas.microsoft.com/office/drawing/2014/main" val="20004"/>
                    </a:ext>
                  </a:extLst>
                </a:gridCol>
                <a:gridCol w="782353">
                  <a:extLst>
                    <a:ext uri="{9D8B030D-6E8A-4147-A177-3AD203B41FA5}">
                      <a16:colId xmlns:a16="http://schemas.microsoft.com/office/drawing/2014/main" val="1560329967"/>
                    </a:ext>
                  </a:extLst>
                </a:gridCol>
                <a:gridCol w="782353">
                  <a:extLst>
                    <a:ext uri="{9D8B030D-6E8A-4147-A177-3AD203B41FA5}">
                      <a16:colId xmlns:a16="http://schemas.microsoft.com/office/drawing/2014/main" val="1419874580"/>
                    </a:ext>
                  </a:extLst>
                </a:gridCol>
              </a:tblGrid>
              <a:tr h="370840">
                <a:tc>
                  <a:txBody>
                    <a:bodyPr/>
                    <a:lstStyle/>
                    <a:p>
                      <a:pPr algn="ctr"/>
                      <a:r>
                        <a:rPr lang="en-GB" sz="1200" b="1" dirty="0">
                          <a:solidFill>
                            <a:schemeClr val="tx1"/>
                          </a:solidFill>
                          <a:latin typeface="+mn-lt"/>
                        </a:rPr>
                        <a:t>Total agree</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81%</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83%</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80%</a:t>
                      </a:r>
                      <a:endParaRPr lang="en-GB" sz="1200" b="1" dirty="0">
                        <a:solidFill>
                          <a:schemeClr val="tx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   81%</a:t>
                      </a:r>
                      <a:endParaRPr lang="en-GB" sz="1200" b="1" dirty="0">
                        <a:solidFill>
                          <a:schemeClr val="tx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    81%</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GB" sz="1200" b="1" dirty="0">
                          <a:solidFill>
                            <a:schemeClr val="tx1"/>
                          </a:solidFill>
                          <a:latin typeface="+mn-lt"/>
                        </a:rPr>
                        <a:t>87%</a:t>
                      </a: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89%</a:t>
                      </a:r>
                      <a:endParaRPr lang="en-GB" sz="1200" b="1" dirty="0">
                        <a:solidFill>
                          <a:schemeClr val="tx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200" b="1" dirty="0">
                          <a:solidFill>
                            <a:schemeClr val="tx1"/>
                          </a:solidFill>
                          <a:latin typeface="+mn-lt"/>
                        </a:rPr>
                        <a:t>90%</a:t>
                      </a:r>
                      <a:endParaRPr lang="en-GB" sz="1200" b="1" dirty="0">
                        <a:solidFill>
                          <a:schemeClr val="tx1"/>
                        </a:solidFill>
                        <a:latin typeface="+mn-lt"/>
                      </a:endParaRPr>
                    </a:p>
                  </a:txBody>
                  <a:tcPr marL="108000" marR="7200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30177792"/>
                  </a:ext>
                </a:extLst>
              </a:tr>
            </a:tbl>
          </a:graphicData>
        </a:graphic>
      </p:graphicFrame>
      <p:graphicFrame>
        <p:nvGraphicFramePr>
          <p:cNvPr id="43" name="Table 57">
            <a:extLst>
              <a:ext uri="{FF2B5EF4-FFF2-40B4-BE49-F238E27FC236}">
                <a16:creationId xmlns:a16="http://schemas.microsoft.com/office/drawing/2014/main" id="{561E0A19-714F-4965-A5D0-12B50982570B}"/>
              </a:ext>
            </a:extLst>
          </p:cNvPr>
          <p:cNvGraphicFramePr>
            <a:graphicFrameLocks noGrp="1"/>
          </p:cNvGraphicFramePr>
          <p:nvPr>
            <p:extLst>
              <p:ext uri="{D42A27DB-BD31-4B8C-83A1-F6EECF244321}">
                <p14:modId xmlns:p14="http://schemas.microsoft.com/office/powerpoint/2010/main" val="3904196151"/>
              </p:ext>
            </p:extLst>
          </p:nvPr>
        </p:nvGraphicFramePr>
        <p:xfrm>
          <a:off x="2927489" y="5674317"/>
          <a:ext cx="7640656" cy="370840"/>
        </p:xfrm>
        <a:graphic>
          <a:graphicData uri="http://schemas.openxmlformats.org/drawingml/2006/table">
            <a:tbl>
              <a:tblPr>
                <a:tableStyleId>{69012ECD-51FC-41F1-AA8D-1B2483CD663E}</a:tableStyleId>
              </a:tblPr>
              <a:tblGrid>
                <a:gridCol w="1295719">
                  <a:extLst>
                    <a:ext uri="{9D8B030D-6E8A-4147-A177-3AD203B41FA5}">
                      <a16:colId xmlns:a16="http://schemas.microsoft.com/office/drawing/2014/main" val="20000"/>
                    </a:ext>
                  </a:extLst>
                </a:gridCol>
                <a:gridCol w="820132">
                  <a:extLst>
                    <a:ext uri="{9D8B030D-6E8A-4147-A177-3AD203B41FA5}">
                      <a16:colId xmlns:a16="http://schemas.microsoft.com/office/drawing/2014/main" val="20001"/>
                    </a:ext>
                  </a:extLst>
                </a:gridCol>
                <a:gridCol w="763571">
                  <a:extLst>
                    <a:ext uri="{9D8B030D-6E8A-4147-A177-3AD203B41FA5}">
                      <a16:colId xmlns:a16="http://schemas.microsoft.com/office/drawing/2014/main" val="20002"/>
                    </a:ext>
                  </a:extLst>
                </a:gridCol>
                <a:gridCol w="772998">
                  <a:extLst>
                    <a:ext uri="{9D8B030D-6E8A-4147-A177-3AD203B41FA5}">
                      <a16:colId xmlns:a16="http://schemas.microsoft.com/office/drawing/2014/main" val="1103969797"/>
                    </a:ext>
                  </a:extLst>
                </a:gridCol>
                <a:gridCol w="763571">
                  <a:extLst>
                    <a:ext uri="{9D8B030D-6E8A-4147-A177-3AD203B41FA5}">
                      <a16:colId xmlns:a16="http://schemas.microsoft.com/office/drawing/2014/main" val="1002463129"/>
                    </a:ext>
                  </a:extLst>
                </a:gridCol>
                <a:gridCol w="820132">
                  <a:extLst>
                    <a:ext uri="{9D8B030D-6E8A-4147-A177-3AD203B41FA5}">
                      <a16:colId xmlns:a16="http://schemas.microsoft.com/office/drawing/2014/main" val="155627553"/>
                    </a:ext>
                  </a:extLst>
                </a:gridCol>
                <a:gridCol w="801279">
                  <a:extLst>
                    <a:ext uri="{9D8B030D-6E8A-4147-A177-3AD203B41FA5}">
                      <a16:colId xmlns:a16="http://schemas.microsoft.com/office/drawing/2014/main" val="20004"/>
                    </a:ext>
                  </a:extLst>
                </a:gridCol>
                <a:gridCol w="718564">
                  <a:extLst>
                    <a:ext uri="{9D8B030D-6E8A-4147-A177-3AD203B41FA5}">
                      <a16:colId xmlns:a16="http://schemas.microsoft.com/office/drawing/2014/main" val="4218379395"/>
                    </a:ext>
                  </a:extLst>
                </a:gridCol>
                <a:gridCol w="884690">
                  <a:extLst>
                    <a:ext uri="{9D8B030D-6E8A-4147-A177-3AD203B41FA5}">
                      <a16:colId xmlns:a16="http://schemas.microsoft.com/office/drawing/2014/main" val="32070206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Mean</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1.17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1.21</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1.14</a:t>
                      </a:r>
                      <a:endParaRPr lang="en-GB" sz="1200" b="1" dirty="0">
                        <a:solidFill>
                          <a:schemeClr val="tx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1.15</a:t>
                      </a:r>
                      <a:endParaRPr lang="en-GB" sz="1200" b="1" dirty="0">
                        <a:solidFill>
                          <a:schemeClr val="tx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1.17</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1.36</a:t>
                      </a: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1.36</a:t>
                      </a:r>
                      <a:endParaRPr lang="en-GB" sz="1200" b="1" dirty="0">
                        <a:solidFill>
                          <a:schemeClr val="tx1"/>
                        </a:solidFill>
                        <a:latin typeface="+mn-lt"/>
                      </a:endParaRPr>
                    </a:p>
                  </a:txBody>
                  <a:tcPr marL="108000" marR="720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1.40</a:t>
                      </a:r>
                      <a:endParaRPr lang="en-GB" sz="1200" b="1" dirty="0">
                        <a:solidFill>
                          <a:schemeClr val="tx1"/>
                        </a:solidFill>
                        <a:latin typeface="+mn-lt"/>
                      </a:endParaRPr>
                    </a:p>
                  </a:txBody>
                  <a:tcPr marL="108000" marR="72000" marT="0" marB="0" anchor="ctr"/>
                </a:tc>
                <a:extLst>
                  <a:ext uri="{0D108BD9-81ED-4DB2-BD59-A6C34878D82A}">
                    <a16:rowId xmlns:a16="http://schemas.microsoft.com/office/drawing/2014/main" val="2730177792"/>
                  </a:ext>
                </a:extLst>
              </a:tr>
            </a:tbl>
          </a:graphicData>
        </a:graphic>
      </p:graphicFrame>
    </p:spTree>
    <p:extLst>
      <p:ext uri="{BB962C8B-B14F-4D97-AF65-F5344CB8AC3E}">
        <p14:creationId xmlns:p14="http://schemas.microsoft.com/office/powerpoint/2010/main" val="41645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47</a:t>
            </a:fld>
            <a:endParaRPr lang="en-AU" dirty="0"/>
          </a:p>
        </p:txBody>
      </p:sp>
      <p:graphicFrame>
        <p:nvGraphicFramePr>
          <p:cNvPr id="17" name="Content Placeholder 7">
            <a:extLst>
              <a:ext uri="{FF2B5EF4-FFF2-40B4-BE49-F238E27FC236}">
                <a16:creationId xmlns:a16="http://schemas.microsoft.com/office/drawing/2014/main" id="{0963B911-4D19-4A20-AC71-3E29DCFF54DF}"/>
              </a:ext>
            </a:extLst>
          </p:cNvPr>
          <p:cNvGraphicFramePr>
            <a:graphicFrameLocks noGrp="1"/>
          </p:cNvGraphicFramePr>
          <p:nvPr>
            <p:ph sz="quarter" idx="18"/>
            <p:extLst>
              <p:ext uri="{D42A27DB-BD31-4B8C-83A1-F6EECF244321}">
                <p14:modId xmlns:p14="http://schemas.microsoft.com/office/powerpoint/2010/main" val="2102503818"/>
              </p:ext>
            </p:extLst>
          </p:nvPr>
        </p:nvGraphicFramePr>
        <p:xfrm>
          <a:off x="334962" y="1773238"/>
          <a:ext cx="7358189" cy="448604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329623" y="160527"/>
            <a:ext cx="11185798" cy="649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200" b="1" dirty="0">
              <a:solidFill>
                <a:srgbClr val="848484"/>
              </a:solidFill>
              <a:latin typeface="+mj-lt"/>
            </a:endParaRPr>
          </a:p>
        </p:txBody>
      </p:sp>
      <p:sp>
        <p:nvSpPr>
          <p:cNvPr id="12"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18" name="TextBox 17"/>
          <p:cNvSpPr txBox="1"/>
          <p:nvPr/>
        </p:nvSpPr>
        <p:spPr>
          <a:xfrm>
            <a:off x="8041064" y="1471332"/>
            <a:ext cx="3936166" cy="584775"/>
          </a:xfrm>
          <a:prstGeom prst="rect">
            <a:avLst/>
          </a:prstGeom>
          <a:noFill/>
        </p:spPr>
        <p:txBody>
          <a:bodyPr wrap="square" rtlCol="0">
            <a:spAutoFit/>
          </a:bodyPr>
          <a:lstStyle/>
          <a:p>
            <a:r>
              <a:rPr lang="en-GB" sz="1600" dirty="0"/>
              <a:t>% rating ‘very serious’ across all behaviours </a:t>
            </a:r>
          </a:p>
          <a:p>
            <a:r>
              <a:rPr lang="en-GB" sz="1600" dirty="0"/>
              <a:t>– Feb ‘22</a:t>
            </a:r>
          </a:p>
        </p:txBody>
      </p:sp>
      <p:sp>
        <p:nvSpPr>
          <p:cNvPr id="16" name="Text Placeholder 14">
            <a:extLst>
              <a:ext uri="{FF2B5EF4-FFF2-40B4-BE49-F238E27FC236}">
                <a16:creationId xmlns:a16="http://schemas.microsoft.com/office/drawing/2014/main" id="{53DC2C36-3D8B-490C-A14F-17AF2679222F}"/>
              </a:ext>
            </a:extLst>
          </p:cNvPr>
          <p:cNvSpPr txBox="1">
            <a:spLocks/>
          </p:cNvSpPr>
          <p:nvPr/>
        </p:nvSpPr>
        <p:spPr>
          <a:xfrm>
            <a:off x="164498" y="6444588"/>
            <a:ext cx="7745937" cy="299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000" dirty="0"/>
              <a:t>Q5. How serious do you think each of these are in terms of the risks to the safety of drivers, their passengers and/or other road users?</a:t>
            </a:r>
            <a:endParaRPr lang="en-GB" sz="1000" b="1" dirty="0"/>
          </a:p>
        </p:txBody>
      </p:sp>
      <p:sp>
        <p:nvSpPr>
          <p:cNvPr id="19"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Approximately three fifths considered being distracted or driving when sleepy as ‘very serious’. These figures were consistent with recent waves of the tracker.</a:t>
            </a:r>
          </a:p>
        </p:txBody>
      </p:sp>
      <p:graphicFrame>
        <p:nvGraphicFramePr>
          <p:cNvPr id="11" name="Chart 10">
            <a:extLst>
              <a:ext uri="{FF2B5EF4-FFF2-40B4-BE49-F238E27FC236}">
                <a16:creationId xmlns:a16="http://schemas.microsoft.com/office/drawing/2014/main" id="{89A260FE-D113-45AC-9DBE-B1F2BA734286}"/>
              </a:ext>
            </a:extLst>
          </p:cNvPr>
          <p:cNvGraphicFramePr/>
          <p:nvPr>
            <p:extLst>
              <p:ext uri="{D42A27DB-BD31-4B8C-83A1-F6EECF244321}">
                <p14:modId xmlns:p14="http://schemas.microsoft.com/office/powerpoint/2010/main" val="3853429408"/>
              </p:ext>
            </p:extLst>
          </p:nvPr>
        </p:nvGraphicFramePr>
        <p:xfrm>
          <a:off x="7541443" y="1877568"/>
          <a:ext cx="4650557" cy="4672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3910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48</a:t>
            </a:fld>
            <a:endParaRPr lang="en-AU" dirty="0"/>
          </a:p>
        </p:txBody>
      </p:sp>
      <p:graphicFrame>
        <p:nvGraphicFramePr>
          <p:cNvPr id="15" name="Content Placeholder 7">
            <a:extLst>
              <a:ext uri="{FF2B5EF4-FFF2-40B4-BE49-F238E27FC236}">
                <a16:creationId xmlns:a16="http://schemas.microsoft.com/office/drawing/2014/main" id="{A990284B-F4E7-413D-AA09-0DFD4EBCE2EE}"/>
              </a:ext>
            </a:extLst>
          </p:cNvPr>
          <p:cNvGraphicFramePr>
            <a:graphicFrameLocks noGrp="1"/>
          </p:cNvGraphicFramePr>
          <p:nvPr>
            <p:ph sz="quarter" idx="18"/>
            <p:extLst>
              <p:ext uri="{D42A27DB-BD31-4B8C-83A1-F6EECF244321}">
                <p14:modId xmlns:p14="http://schemas.microsoft.com/office/powerpoint/2010/main" val="1212204550"/>
              </p:ext>
            </p:extLst>
          </p:nvPr>
        </p:nvGraphicFramePr>
        <p:xfrm>
          <a:off x="719138" y="1729976"/>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C2C99E09-3F7B-4903-8DE9-375901CF38A1}"/>
              </a:ext>
            </a:extLst>
          </p:cNvPr>
          <p:cNvSpPr/>
          <p:nvPr/>
        </p:nvSpPr>
        <p:spPr>
          <a:xfrm>
            <a:off x="334963" y="6481540"/>
            <a:ext cx="8651382" cy="246221"/>
          </a:xfrm>
          <a:prstGeom prst="rect">
            <a:avLst/>
          </a:prstGeom>
        </p:spPr>
        <p:txBody>
          <a:bodyPr wrap="square" anchor="ctr">
            <a:spAutoFit/>
          </a:bodyPr>
          <a:lstStyle/>
          <a:p>
            <a:r>
              <a:rPr lang="en-US" sz="1000" dirty="0"/>
              <a:t>Q7: What do you think are the penalties if a person is caught by the police for …?</a:t>
            </a:r>
          </a:p>
        </p:txBody>
      </p:sp>
      <p:sp>
        <p:nvSpPr>
          <p:cNvPr id="9" name="Text Placeholder 4"/>
          <p:cNvSpPr>
            <a:spLocks noGrp="1"/>
          </p:cNvSpPr>
          <p:nvPr>
            <p:ph type="body" sz="quarter" idx="11"/>
          </p:nvPr>
        </p:nvSpPr>
        <p:spPr>
          <a:xfrm>
            <a:off x="334964" y="180788"/>
            <a:ext cx="10703150" cy="1299219"/>
          </a:xfrm>
        </p:spPr>
        <p:txBody>
          <a:bodyPr vert="horz" lIns="72000" tIns="0" rIns="0" bIns="0" rtlCol="0" anchor="ctr" anchorCtr="0">
            <a:noAutofit/>
          </a:bodyPr>
          <a:lstStyle/>
          <a:p>
            <a:r>
              <a:rPr lang="en-GB" sz="2400" dirty="0"/>
              <a:t>A verbal warming and/or a fine were the most common penalties people were aware of for eating/drinking when driving. The proportion thinking drivers caught eating/drinking would incur a fine increased in Feb ‘22 to one third.</a:t>
            </a:r>
          </a:p>
        </p:txBody>
      </p:sp>
      <p:sp>
        <p:nvSpPr>
          <p:cNvPr id="8"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
        <p:nvSpPr>
          <p:cNvPr id="7" name="Oval 6">
            <a:extLst>
              <a:ext uri="{FF2B5EF4-FFF2-40B4-BE49-F238E27FC236}">
                <a16:creationId xmlns:a16="http://schemas.microsoft.com/office/drawing/2014/main" id="{2B5BAD1B-9188-4912-AF5F-DD8361B49FFC}"/>
              </a:ext>
            </a:extLst>
          </p:cNvPr>
          <p:cNvSpPr/>
          <p:nvPr/>
        </p:nvSpPr>
        <p:spPr>
          <a:xfrm>
            <a:off x="7848597" y="4143211"/>
            <a:ext cx="274320" cy="182879"/>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14369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49</a:t>
            </a:fld>
            <a:endParaRPr lang="en-AU" dirty="0"/>
          </a:p>
        </p:txBody>
      </p:sp>
      <p:graphicFrame>
        <p:nvGraphicFramePr>
          <p:cNvPr id="32" name="Content Placeholder 7">
            <a:extLst>
              <a:ext uri="{FF2B5EF4-FFF2-40B4-BE49-F238E27FC236}">
                <a16:creationId xmlns:a16="http://schemas.microsoft.com/office/drawing/2014/main" id="{77D6AF60-287E-4E64-95E4-9E0D7B715C99}"/>
              </a:ext>
            </a:extLst>
          </p:cNvPr>
          <p:cNvGraphicFramePr>
            <a:graphicFrameLocks noGrp="1"/>
          </p:cNvGraphicFramePr>
          <p:nvPr>
            <p:ph sz="quarter" idx="18"/>
            <p:extLst>
              <p:ext uri="{D42A27DB-BD31-4B8C-83A1-F6EECF244321}">
                <p14:modId xmlns:p14="http://schemas.microsoft.com/office/powerpoint/2010/main" val="3209152763"/>
              </p:ext>
            </p:extLst>
          </p:nvPr>
        </p:nvGraphicFramePr>
        <p:xfrm>
          <a:off x="334963" y="1773238"/>
          <a:ext cx="11053762"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2885B2E-D416-4C09-99B9-56E165C1DAF8}"/>
              </a:ext>
            </a:extLst>
          </p:cNvPr>
          <p:cNvSpPr/>
          <p:nvPr/>
        </p:nvSpPr>
        <p:spPr>
          <a:xfrm>
            <a:off x="334963" y="6481540"/>
            <a:ext cx="8651382" cy="246221"/>
          </a:xfrm>
          <a:prstGeom prst="rect">
            <a:avLst/>
          </a:prstGeom>
        </p:spPr>
        <p:txBody>
          <a:bodyPr wrap="square" anchor="ctr">
            <a:spAutoFit/>
          </a:bodyPr>
          <a:lstStyle/>
          <a:p>
            <a:r>
              <a:rPr lang="en-US" sz="1000" dirty="0"/>
              <a:t>Q8: How frequently do you….?</a:t>
            </a:r>
            <a:endParaRPr lang="en-GB" sz="1000" dirty="0"/>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US" sz="2400" dirty="0"/>
              <a:t>A quarter at least occasionally drive when feeling unwell, and one in six feel their driving has been negatively affected by medication. These findings are consistent with previous waves of the research.</a:t>
            </a:r>
            <a:endParaRPr lang="en-GB" sz="2400" dirty="0"/>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2163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63597" cy="1525603"/>
          </a:xfrm>
        </p:spPr>
        <p:txBody>
          <a:bodyPr/>
          <a:lstStyle/>
          <a:p>
            <a:r>
              <a:rPr lang="en-US" dirty="0"/>
              <a:t>Speeding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a:t>
            </a:fld>
            <a:endParaRPr lang="en-GB" dirty="0"/>
          </a:p>
        </p:txBody>
      </p:sp>
    </p:spTree>
    <p:extLst>
      <p:ext uri="{BB962C8B-B14F-4D97-AF65-F5344CB8AC3E}">
        <p14:creationId xmlns:p14="http://schemas.microsoft.com/office/powerpoint/2010/main" val="352139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50</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157984" y="6356350"/>
            <a:ext cx="6329789" cy="400110"/>
          </a:xfrm>
          <a:prstGeom prst="rect">
            <a:avLst/>
          </a:prstGeom>
        </p:spPr>
        <p:txBody>
          <a:bodyPr wrap="square" anchor="ctr">
            <a:spAutoFit/>
          </a:bodyPr>
          <a:lstStyle/>
          <a:p>
            <a:r>
              <a:rPr lang="en-US" sz="1000" dirty="0"/>
              <a:t>Q12. Does the car that you drive have in-vehicle safety and driver assistance systems?</a:t>
            </a:r>
          </a:p>
          <a:p>
            <a:r>
              <a:rPr lang="en-US" sz="1000" dirty="0"/>
              <a:t>Q13. To what extent do you agree or disagree with the following statements on drive-assist technology?</a:t>
            </a:r>
            <a:endParaRPr lang="en-GB" sz="1000" dirty="0"/>
          </a:p>
        </p:txBody>
      </p:sp>
      <p:sp>
        <p:nvSpPr>
          <p:cNvPr id="8" name="Text Placeholder 7"/>
          <p:cNvSpPr txBox="1">
            <a:spLocks/>
          </p:cNvSpPr>
          <p:nvPr/>
        </p:nvSpPr>
        <p:spPr>
          <a:xfrm>
            <a:off x="8342722" y="6393404"/>
            <a:ext cx="3340345" cy="400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GB" sz="1000" b="1" dirty="0"/>
              <a:t>Q12 Base (all main): Feb ’22 514</a:t>
            </a:r>
          </a:p>
          <a:p>
            <a:pPr marL="0" indent="0" algn="r">
              <a:lnSpc>
                <a:spcPct val="100000"/>
              </a:lnSpc>
              <a:spcBef>
                <a:spcPts val="0"/>
              </a:spcBef>
              <a:buNone/>
            </a:pPr>
            <a:r>
              <a:rPr lang="en-GB" sz="1000" b="1" dirty="0"/>
              <a:t>Q13 Base (</a:t>
            </a:r>
            <a:r>
              <a:rPr lang="en-US" sz="1000" b="1" dirty="0"/>
              <a:t>all with driver assistance systems</a:t>
            </a:r>
            <a:r>
              <a:rPr lang="en-GB" sz="1000" b="1" dirty="0"/>
              <a:t>): Feb ’22 284</a:t>
            </a:r>
          </a:p>
        </p:txBody>
      </p:sp>
      <p:sp>
        <p:nvSpPr>
          <p:cNvPr id="12" name="Text Placeholder 4"/>
          <p:cNvSpPr>
            <a:spLocks noGrp="1"/>
          </p:cNvSpPr>
          <p:nvPr>
            <p:ph type="body" sz="quarter" idx="11"/>
          </p:nvPr>
        </p:nvSpPr>
        <p:spPr>
          <a:xfrm>
            <a:off x="334963" y="180788"/>
            <a:ext cx="10782215" cy="1299219"/>
          </a:xfrm>
        </p:spPr>
        <p:txBody>
          <a:bodyPr vert="horz" lIns="72000" tIns="0" rIns="0" bIns="0" rtlCol="0" anchor="ctr" anchorCtr="0">
            <a:noAutofit/>
          </a:bodyPr>
          <a:lstStyle/>
          <a:p>
            <a:r>
              <a:rPr lang="en-US" sz="2400" dirty="0"/>
              <a:t>As in Aug ’21, over half of drivers drive a car with in-vehicle safety and driver assistance systems. Drivers with these systems are most likely to agree that the systems make them a safer driver, with only a minority agreeing they are a distraction.</a:t>
            </a:r>
            <a:endParaRPr lang="en-GB" sz="2400" dirty="0"/>
          </a:p>
        </p:txBody>
      </p:sp>
      <p:graphicFrame>
        <p:nvGraphicFramePr>
          <p:cNvPr id="9" name="Chart 8">
            <a:extLst>
              <a:ext uri="{FF2B5EF4-FFF2-40B4-BE49-F238E27FC236}">
                <a16:creationId xmlns:a16="http://schemas.microsoft.com/office/drawing/2014/main" id="{2274362B-C26C-4FE7-BF4A-ABBC525F941D}"/>
              </a:ext>
            </a:extLst>
          </p:cNvPr>
          <p:cNvGraphicFramePr/>
          <p:nvPr>
            <p:extLst>
              <p:ext uri="{D42A27DB-BD31-4B8C-83A1-F6EECF244321}">
                <p14:modId xmlns:p14="http://schemas.microsoft.com/office/powerpoint/2010/main" val="77429237"/>
              </p:ext>
            </p:extLst>
          </p:nvPr>
        </p:nvGraphicFramePr>
        <p:xfrm>
          <a:off x="-188333" y="1853083"/>
          <a:ext cx="5706250" cy="4139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3">
            <a:extLst>
              <a:ext uri="{FF2B5EF4-FFF2-40B4-BE49-F238E27FC236}">
                <a16:creationId xmlns:a16="http://schemas.microsoft.com/office/drawing/2014/main" id="{543E7CEF-F4BC-47BB-A15B-9CDBFBCE2711}"/>
              </a:ext>
            </a:extLst>
          </p:cNvPr>
          <p:cNvGraphicFramePr>
            <a:graphicFrameLocks/>
          </p:cNvGraphicFramePr>
          <p:nvPr>
            <p:extLst>
              <p:ext uri="{D42A27DB-BD31-4B8C-83A1-F6EECF244321}">
                <p14:modId xmlns:p14="http://schemas.microsoft.com/office/powerpoint/2010/main" val="1627752359"/>
              </p:ext>
            </p:extLst>
          </p:nvPr>
        </p:nvGraphicFramePr>
        <p:xfrm>
          <a:off x="4943092" y="1843424"/>
          <a:ext cx="6525327" cy="4428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a:extLst>
              <a:ext uri="{FF2B5EF4-FFF2-40B4-BE49-F238E27FC236}">
                <a16:creationId xmlns:a16="http://schemas.microsoft.com/office/drawing/2014/main" id="{35C6C2EB-3FDF-4A0B-A698-76F1DCA1F49B}"/>
              </a:ext>
            </a:extLst>
          </p:cNvPr>
          <p:cNvGraphicFramePr>
            <a:graphicFrameLocks noGrp="1"/>
          </p:cNvGraphicFramePr>
          <p:nvPr>
            <p:extLst>
              <p:ext uri="{D42A27DB-BD31-4B8C-83A1-F6EECF244321}">
                <p14:modId xmlns:p14="http://schemas.microsoft.com/office/powerpoint/2010/main" val="3738787848"/>
              </p:ext>
            </p:extLst>
          </p:nvPr>
        </p:nvGraphicFramePr>
        <p:xfrm>
          <a:off x="11215723" y="2024693"/>
          <a:ext cx="757708" cy="3884495"/>
        </p:xfrm>
        <a:graphic>
          <a:graphicData uri="http://schemas.openxmlformats.org/drawingml/2006/table">
            <a:tbl>
              <a:tblPr firstRow="1" bandRow="1">
                <a:tableStyleId>{2D5ABB26-0587-4C30-8999-92F81FD0307C}</a:tableStyleId>
              </a:tblPr>
              <a:tblGrid>
                <a:gridCol w="757708">
                  <a:extLst>
                    <a:ext uri="{9D8B030D-6E8A-4147-A177-3AD203B41FA5}">
                      <a16:colId xmlns:a16="http://schemas.microsoft.com/office/drawing/2014/main" val="20000"/>
                    </a:ext>
                  </a:extLst>
                </a:gridCol>
              </a:tblGrid>
              <a:tr h="776899">
                <a:tc>
                  <a:txBody>
                    <a:bodyPr/>
                    <a:lstStyle/>
                    <a:p>
                      <a:pPr algn="ctr"/>
                      <a:r>
                        <a:rPr lang="en-GB" sz="1400" b="1" dirty="0"/>
                        <a:t>Net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76899">
                <a:tc>
                  <a:txBody>
                    <a:bodyPr/>
                    <a:lstStyle/>
                    <a:p>
                      <a:pPr algn="ctr"/>
                      <a:r>
                        <a:rPr lang="en-GB" sz="1200" b="0" dirty="0">
                          <a:solidFill>
                            <a:schemeClr val="tx1"/>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76899">
                <a:tc>
                  <a:txBody>
                    <a:bodyPr/>
                    <a:lstStyle/>
                    <a:p>
                      <a:pPr algn="ctr"/>
                      <a:r>
                        <a:rPr lang="en-GB" sz="1200" b="0" dirty="0">
                          <a:solidFill>
                            <a:schemeClr val="tx1"/>
                          </a:solidFill>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76899">
                <a:tc>
                  <a:txBody>
                    <a:bodyPr/>
                    <a:lstStyle/>
                    <a:p>
                      <a:pPr algn="ctr"/>
                      <a:r>
                        <a:rPr lang="en-GB" sz="1200" b="0" dirty="0">
                          <a:solidFill>
                            <a:schemeClr val="tx1"/>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6899">
                <a:tc>
                  <a:txBody>
                    <a:bodyPr/>
                    <a:lstStyle/>
                    <a:p>
                      <a:pPr algn="ctr"/>
                      <a:r>
                        <a:rPr lang="en-GB" sz="1200" b="0" dirty="0">
                          <a:solidFill>
                            <a:schemeClr val="tx1"/>
                          </a:solidFill>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50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5618191" cy="1525603"/>
          </a:xfrm>
        </p:spPr>
        <p:txBody>
          <a:bodyPr/>
          <a:lstStyle/>
          <a:p>
            <a:r>
              <a:rPr lang="en-US" dirty="0"/>
              <a:t>Advertising and marketing awareness</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51</a:t>
            </a:fld>
            <a:endParaRPr lang="en-GB" dirty="0"/>
          </a:p>
        </p:txBody>
      </p:sp>
    </p:spTree>
    <p:extLst>
      <p:ext uri="{BB962C8B-B14F-4D97-AF65-F5344CB8AC3E}">
        <p14:creationId xmlns:p14="http://schemas.microsoft.com/office/powerpoint/2010/main" val="22154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52</a:t>
            </a:fld>
            <a:endParaRPr lang="en-AU" dirty="0"/>
          </a:p>
        </p:txBody>
      </p:sp>
      <p:sp>
        <p:nvSpPr>
          <p:cNvPr id="7" name="Rectangle 6">
            <a:extLst>
              <a:ext uri="{FF2B5EF4-FFF2-40B4-BE49-F238E27FC236}">
                <a16:creationId xmlns:a16="http://schemas.microsoft.com/office/drawing/2014/main" id="{BCF59D52-7E16-4D80-9092-CBBD8FD882B9}"/>
              </a:ext>
            </a:extLst>
          </p:cNvPr>
          <p:cNvSpPr/>
          <p:nvPr/>
        </p:nvSpPr>
        <p:spPr>
          <a:xfrm>
            <a:off x="334962" y="6399895"/>
            <a:ext cx="8651382" cy="400110"/>
          </a:xfrm>
          <a:prstGeom prst="rect">
            <a:avLst/>
          </a:prstGeom>
        </p:spPr>
        <p:txBody>
          <a:bodyPr wrap="square" anchor="ctr">
            <a:spAutoFit/>
          </a:bodyPr>
          <a:lstStyle/>
          <a:p>
            <a:r>
              <a:rPr lang="en-US" sz="1000" dirty="0"/>
              <a:t>Q15/Q16: Have you seen or heard any advertising or marketing on topics relating to driving or road safety recently? </a:t>
            </a:r>
          </a:p>
          <a:p>
            <a:r>
              <a:rPr lang="en-GB" sz="1000" dirty="0"/>
              <a:t>What was the topic of the advertising / marketing?  </a:t>
            </a:r>
          </a:p>
        </p:txBody>
      </p:sp>
      <p:sp>
        <p:nvSpPr>
          <p:cNvPr id="8" name="Text Placeholder 7"/>
          <p:cNvSpPr txBox="1">
            <a:spLocks/>
          </p:cNvSpPr>
          <p:nvPr/>
        </p:nvSpPr>
        <p:spPr>
          <a:xfrm>
            <a:off x="6869402" y="6393404"/>
            <a:ext cx="4813665" cy="400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GB" sz="1000" b="1" dirty="0"/>
              <a:t>Q15 Base (all main): Nov ’19 519, Aug ’20 504, Feb ‘21 507, Aug ‘21 536, Feb ’22 514</a:t>
            </a:r>
          </a:p>
          <a:p>
            <a:pPr marL="0" indent="0" algn="r">
              <a:lnSpc>
                <a:spcPct val="100000"/>
              </a:lnSpc>
              <a:spcBef>
                <a:spcPts val="0"/>
              </a:spcBef>
              <a:buNone/>
            </a:pPr>
            <a:r>
              <a:rPr lang="en-GB" sz="1000" b="1" dirty="0"/>
              <a:t>Q16 Base (all aware): Feb ’22 136</a:t>
            </a:r>
          </a:p>
        </p:txBody>
      </p:sp>
      <p:graphicFrame>
        <p:nvGraphicFramePr>
          <p:cNvPr id="10" name="Content Placeholder 9"/>
          <p:cNvGraphicFramePr>
            <a:graphicFrameLocks noGrp="1"/>
          </p:cNvGraphicFramePr>
          <p:nvPr>
            <p:ph sz="quarter" idx="18"/>
            <p:extLst>
              <p:ext uri="{D42A27DB-BD31-4B8C-83A1-F6EECF244321}">
                <p14:modId xmlns:p14="http://schemas.microsoft.com/office/powerpoint/2010/main" val="2455440379"/>
              </p:ext>
            </p:extLst>
          </p:nvPr>
        </p:nvGraphicFramePr>
        <p:xfrm>
          <a:off x="150126" y="1815153"/>
          <a:ext cx="6295074" cy="4386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4196539642"/>
              </p:ext>
            </p:extLst>
          </p:nvPr>
        </p:nvGraphicFramePr>
        <p:xfrm>
          <a:off x="6328997" y="1678359"/>
          <a:ext cx="5443903" cy="452318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Almost three in ten drivers had seen/heard advertising on a topic relating to driving or road safety, up from one in five in Aug ’21. Changes to the Highway Code, cycling and drink driving were the most common topics of advertising driver had seen/heard.</a:t>
            </a:r>
          </a:p>
        </p:txBody>
      </p:sp>
      <p:graphicFrame>
        <p:nvGraphicFramePr>
          <p:cNvPr id="9" name="Chart 8">
            <a:extLst>
              <a:ext uri="{FF2B5EF4-FFF2-40B4-BE49-F238E27FC236}">
                <a16:creationId xmlns:a16="http://schemas.microsoft.com/office/drawing/2014/main" id="{0C089237-6661-4AA3-A1EB-8E4BA8067A58}"/>
              </a:ext>
            </a:extLst>
          </p:cNvPr>
          <p:cNvGraphicFramePr/>
          <p:nvPr>
            <p:extLst>
              <p:ext uri="{D42A27DB-BD31-4B8C-83A1-F6EECF244321}">
                <p14:modId xmlns:p14="http://schemas.microsoft.com/office/powerpoint/2010/main" val="810050555"/>
              </p:ext>
            </p:extLst>
          </p:nvPr>
        </p:nvGraphicFramePr>
        <p:xfrm>
          <a:off x="6481397" y="1830759"/>
          <a:ext cx="5443903" cy="4523184"/>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10">
            <a:extLst>
              <a:ext uri="{FF2B5EF4-FFF2-40B4-BE49-F238E27FC236}">
                <a16:creationId xmlns:a16="http://schemas.microsoft.com/office/drawing/2014/main" id="{DD6134CC-2610-4010-A9E0-8F13128DCEED}"/>
              </a:ext>
            </a:extLst>
          </p:cNvPr>
          <p:cNvSpPr/>
          <p:nvPr/>
        </p:nvSpPr>
        <p:spPr>
          <a:xfrm>
            <a:off x="4117063" y="5086533"/>
            <a:ext cx="365120" cy="221284"/>
          </a:xfrm>
          <a:prstGeom prst="ellipse">
            <a:avLst/>
          </a:prstGeom>
          <a:noFill/>
          <a:ln w="19050" cap="flat">
            <a:solidFill>
              <a:schemeClr val="accent5">
                <a:lumMod val="50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
        <p:nvSpPr>
          <p:cNvPr id="17" name="Oval 16">
            <a:extLst>
              <a:ext uri="{FF2B5EF4-FFF2-40B4-BE49-F238E27FC236}">
                <a16:creationId xmlns:a16="http://schemas.microsoft.com/office/drawing/2014/main" id="{4ACE3F0D-29E0-40C7-A724-4E389143B315}"/>
              </a:ext>
            </a:extLst>
          </p:cNvPr>
          <p:cNvSpPr/>
          <p:nvPr/>
        </p:nvSpPr>
        <p:spPr>
          <a:xfrm>
            <a:off x="4117063" y="3787064"/>
            <a:ext cx="365120" cy="221284"/>
          </a:xfrm>
          <a:prstGeom prst="ellipse">
            <a:avLst/>
          </a:prstGeom>
          <a:noFill/>
          <a:ln w="19050" cap="flat">
            <a:solidFill>
              <a:srgbClr val="FF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7F7F7F"/>
              </a:solidFill>
              <a:effectLst/>
              <a:uFillTx/>
              <a:latin typeface="+mn-lt"/>
              <a:ea typeface="+mn-ea"/>
              <a:cs typeface="+mn-cs"/>
              <a:sym typeface="Open Sans"/>
            </a:endParaRPr>
          </a:p>
        </p:txBody>
      </p:sp>
    </p:spTree>
    <p:extLst>
      <p:ext uri="{BB962C8B-B14F-4D97-AF65-F5344CB8AC3E}">
        <p14:creationId xmlns:p14="http://schemas.microsoft.com/office/powerpoint/2010/main" val="36425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pPr/>
              <a:t>53</a:t>
            </a:fld>
            <a:endParaRPr lang="en-AU" dirty="0"/>
          </a:p>
        </p:txBody>
      </p:sp>
      <p:graphicFrame>
        <p:nvGraphicFramePr>
          <p:cNvPr id="15" name="Content Placeholder 7">
            <a:extLst>
              <a:ext uri="{FF2B5EF4-FFF2-40B4-BE49-F238E27FC236}">
                <a16:creationId xmlns:a16="http://schemas.microsoft.com/office/drawing/2014/main" id="{D7A190CB-2A4C-4860-9F43-E51E42AD5001}"/>
              </a:ext>
            </a:extLst>
          </p:cNvPr>
          <p:cNvGraphicFramePr>
            <a:graphicFrameLocks noGrp="1"/>
          </p:cNvGraphicFramePr>
          <p:nvPr>
            <p:ph sz="quarter" idx="18"/>
            <p:extLst>
              <p:ext uri="{D42A27DB-BD31-4B8C-83A1-F6EECF244321}">
                <p14:modId xmlns:p14="http://schemas.microsoft.com/office/powerpoint/2010/main" val="2572887793"/>
              </p:ext>
            </p:extLst>
          </p:nvPr>
        </p:nvGraphicFramePr>
        <p:xfrm>
          <a:off x="719138" y="1654655"/>
          <a:ext cx="11053762" cy="4486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As a proportion of the total sample, spontaneous awareness of campaigns hovered between 5% and 10%. These findings are consistent with Aug ‘21.</a:t>
            </a:r>
          </a:p>
        </p:txBody>
      </p:sp>
      <p:sp>
        <p:nvSpPr>
          <p:cNvPr id="9" name="Rectangle 8">
            <a:extLst>
              <a:ext uri="{FF2B5EF4-FFF2-40B4-BE49-F238E27FC236}">
                <a16:creationId xmlns:a16="http://schemas.microsoft.com/office/drawing/2014/main" id="{BCF59D52-7E16-4D80-9092-CBBD8FD882B9}"/>
              </a:ext>
            </a:extLst>
          </p:cNvPr>
          <p:cNvSpPr/>
          <p:nvPr/>
        </p:nvSpPr>
        <p:spPr>
          <a:xfrm>
            <a:off x="334964" y="6418824"/>
            <a:ext cx="8651382" cy="246221"/>
          </a:xfrm>
          <a:prstGeom prst="rect">
            <a:avLst/>
          </a:prstGeom>
        </p:spPr>
        <p:txBody>
          <a:bodyPr wrap="square" anchor="ctr">
            <a:spAutoFit/>
          </a:bodyPr>
          <a:lstStyle/>
          <a:p>
            <a:r>
              <a:rPr lang="en-US" sz="1000" dirty="0"/>
              <a:t>Q16: </a:t>
            </a:r>
            <a:r>
              <a:rPr lang="en-GB" sz="1000" dirty="0"/>
              <a:t>What was the topic of the advertising / marketing?  </a:t>
            </a:r>
          </a:p>
        </p:txBody>
      </p:sp>
      <p:sp>
        <p:nvSpPr>
          <p:cNvPr id="11"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Q16 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40599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356350"/>
            <a:ext cx="838200" cy="530019"/>
          </a:xfrm>
        </p:spPr>
        <p:txBody>
          <a:bodyPr/>
          <a:lstStyle/>
          <a:p>
            <a:fld id="{9784CBA3-D598-4B1F-BAA3-EE14B5154290}" type="slidenum">
              <a:rPr lang="en-AU" smtClean="0"/>
              <a:pPr/>
              <a:t>54</a:t>
            </a:fld>
            <a:endParaRPr lang="en-AU" dirty="0"/>
          </a:p>
        </p:txBody>
      </p:sp>
      <p:graphicFrame>
        <p:nvGraphicFramePr>
          <p:cNvPr id="14" name="Content Placeholder 7">
            <a:extLst>
              <a:ext uri="{FF2B5EF4-FFF2-40B4-BE49-F238E27FC236}">
                <a16:creationId xmlns:a16="http://schemas.microsoft.com/office/drawing/2014/main" id="{E8A9A9E0-5ED0-4AFB-A914-B118E30A3AB8}"/>
              </a:ext>
            </a:extLst>
          </p:cNvPr>
          <p:cNvGraphicFramePr>
            <a:graphicFrameLocks noGrp="1"/>
          </p:cNvGraphicFramePr>
          <p:nvPr>
            <p:ph sz="quarter" idx="18"/>
            <p:extLst>
              <p:ext uri="{D42A27DB-BD31-4B8C-83A1-F6EECF244321}">
                <p14:modId xmlns:p14="http://schemas.microsoft.com/office/powerpoint/2010/main" val="793948965"/>
              </p:ext>
            </p:extLst>
          </p:nvPr>
        </p:nvGraphicFramePr>
        <p:xfrm>
          <a:off x="449263" y="1584961"/>
          <a:ext cx="11053762" cy="467466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US" sz="2800" dirty="0"/>
              <a:t>Again, consistent with findings in Aug ’21, only a minority of drivers were aware of advertising relating to motorbikes, seatbelts, young drivers and being distracted when driving.</a:t>
            </a:r>
            <a:endParaRPr lang="en-GB" sz="2800" dirty="0"/>
          </a:p>
        </p:txBody>
      </p:sp>
      <p:sp>
        <p:nvSpPr>
          <p:cNvPr id="6" name="Rectangle 5">
            <a:extLst>
              <a:ext uri="{FF2B5EF4-FFF2-40B4-BE49-F238E27FC236}">
                <a16:creationId xmlns:a16="http://schemas.microsoft.com/office/drawing/2014/main" id="{BCF59D52-7E16-4D80-9092-CBBD8FD882B9}"/>
              </a:ext>
            </a:extLst>
          </p:cNvPr>
          <p:cNvSpPr/>
          <p:nvPr/>
        </p:nvSpPr>
        <p:spPr>
          <a:xfrm>
            <a:off x="334962" y="6476839"/>
            <a:ext cx="8651382" cy="246221"/>
          </a:xfrm>
          <a:prstGeom prst="rect">
            <a:avLst/>
          </a:prstGeom>
        </p:spPr>
        <p:txBody>
          <a:bodyPr wrap="square" anchor="ctr">
            <a:spAutoFit/>
          </a:bodyPr>
          <a:lstStyle/>
          <a:p>
            <a:r>
              <a:rPr lang="en-US" sz="1000" dirty="0"/>
              <a:t>Q16: </a:t>
            </a:r>
            <a:r>
              <a:rPr lang="en-GB" sz="1000" dirty="0"/>
              <a:t>What was the topic of the advertising / marketing?  </a:t>
            </a:r>
          </a:p>
        </p:txBody>
      </p:sp>
      <p:sp>
        <p:nvSpPr>
          <p:cNvPr id="7"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Q16 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30545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4727775" cy="1525603"/>
          </a:xfrm>
        </p:spPr>
        <p:txBody>
          <a:bodyPr/>
          <a:lstStyle/>
          <a:p>
            <a:r>
              <a:rPr lang="en-US" dirty="0"/>
              <a:t>Summary and conclusions</a:t>
            </a:r>
            <a:endParaRPr lang="en-GB" dirty="0"/>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55</a:t>
            </a:fld>
            <a:endParaRPr lang="en-GB" dirty="0"/>
          </a:p>
        </p:txBody>
      </p:sp>
    </p:spTree>
    <p:extLst>
      <p:ext uri="{BB962C8B-B14F-4D97-AF65-F5344CB8AC3E}">
        <p14:creationId xmlns:p14="http://schemas.microsoft.com/office/powerpoint/2010/main" val="40625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964" y="180789"/>
            <a:ext cx="6678578" cy="653022"/>
          </a:xfrm>
        </p:spPr>
        <p:txBody>
          <a:bodyPr>
            <a:normAutofit/>
          </a:bodyPr>
          <a:lstStyle/>
          <a:p>
            <a:r>
              <a:rPr lang="en-GB" sz="3600" dirty="0"/>
              <a:t>Summary and conclusions</a:t>
            </a:r>
            <a:endParaRPr lang="en-US" sz="3600" dirty="0"/>
          </a:p>
        </p:txBody>
      </p:sp>
      <p:sp>
        <p:nvSpPr>
          <p:cNvPr id="4" name="Slide Number Placeholder 3"/>
          <p:cNvSpPr>
            <a:spLocks noGrp="1"/>
          </p:cNvSpPr>
          <p:nvPr>
            <p:ph type="sldNum" sz="quarter" idx="12"/>
          </p:nvPr>
        </p:nvSpPr>
        <p:spPr/>
        <p:txBody>
          <a:bodyPr/>
          <a:lstStyle/>
          <a:p>
            <a:fld id="{3CF2D5F0-42C9-44CC-9D46-F1CEB28D430F}" type="slidenum">
              <a:rPr lang="en-GB" smtClean="0"/>
              <a:pPr/>
              <a:t>56</a:t>
            </a:fld>
            <a:endParaRPr lang="en-GB" dirty="0"/>
          </a:p>
        </p:txBody>
      </p:sp>
      <p:sp>
        <p:nvSpPr>
          <p:cNvPr id="5" name="Text Placeholder 5">
            <a:extLst>
              <a:ext uri="{FF2B5EF4-FFF2-40B4-BE49-F238E27FC236}">
                <a16:creationId xmlns:a16="http://schemas.microsoft.com/office/drawing/2014/main" id="{56675054-1F48-4E55-B5E2-BF58F3BFC2B6}"/>
              </a:ext>
            </a:extLst>
          </p:cNvPr>
          <p:cNvSpPr txBox="1">
            <a:spLocks/>
          </p:cNvSpPr>
          <p:nvPr/>
        </p:nvSpPr>
        <p:spPr>
          <a:xfrm>
            <a:off x="334964" y="1587012"/>
            <a:ext cx="11609386" cy="5091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cs typeface="Myriad Pro"/>
              </a:rPr>
              <a:t>Speeding</a:t>
            </a:r>
          </a:p>
          <a:p>
            <a:pPr>
              <a:lnSpc>
                <a:spcPct val="100000"/>
              </a:lnSpc>
              <a:spcBef>
                <a:spcPts val="0"/>
              </a:spcBef>
            </a:pPr>
            <a:r>
              <a:rPr lang="en-GB" sz="1600" dirty="0">
                <a:cs typeface="Myriad Pro"/>
              </a:rPr>
              <a:t>Incidence of speeding behaviours in Feb ’22 was consistent with previous waves – driving 5 mph above the speed limit </a:t>
            </a:r>
            <a:r>
              <a:rPr lang="en-GB" sz="1600" dirty="0"/>
              <a:t>in 30 &amp; 20 mph limit areas were the most common speeding behaviours; roughly one in three drivers admitted to these behaviours</a:t>
            </a:r>
            <a:r>
              <a:rPr lang="en-GB" sz="1600" dirty="0">
                <a:cs typeface="Myriad Pro"/>
              </a:rPr>
              <a:t>.</a:t>
            </a:r>
          </a:p>
          <a:p>
            <a:pPr>
              <a:lnSpc>
                <a:spcPct val="100000"/>
              </a:lnSpc>
              <a:spcBef>
                <a:spcPts val="0"/>
              </a:spcBef>
            </a:pPr>
            <a:r>
              <a:rPr lang="en-GB" sz="1600" dirty="0">
                <a:cs typeface="Myriad Pro"/>
              </a:rPr>
              <a:t>Generally, drivers are less likely to be keeping to lower speed limits (20 mph) than higher speed limits (50 mph) at all times. This discrepancy between the two is growing.</a:t>
            </a:r>
          </a:p>
          <a:p>
            <a:pPr>
              <a:lnSpc>
                <a:spcPct val="100000"/>
              </a:lnSpc>
              <a:spcBef>
                <a:spcPts val="0"/>
              </a:spcBef>
            </a:pPr>
            <a:r>
              <a:rPr lang="en-GB" sz="1600" dirty="0">
                <a:cs typeface="Myriad Pro"/>
              </a:rPr>
              <a:t>Drivers were most likely to think speeding (in both 30 mph and on a motorway) resulted in either a fine and/or points on driving licence.</a:t>
            </a:r>
          </a:p>
          <a:p>
            <a:pPr>
              <a:lnSpc>
                <a:spcPct val="100000"/>
              </a:lnSpc>
              <a:spcBef>
                <a:spcPts val="0"/>
              </a:spcBef>
            </a:pPr>
            <a:r>
              <a:rPr lang="en-GB" sz="1600" dirty="0">
                <a:cs typeface="Myriad Pro"/>
              </a:rPr>
              <a:t>Views on driving on country roads remained stable, with drivers more likely to agree they should continually adjust their speed on country roads than agreed that there should be a maximum speed limit of 50 mph on all country roads.</a:t>
            </a:r>
          </a:p>
          <a:p>
            <a:pPr>
              <a:lnSpc>
                <a:spcPct val="100000"/>
              </a:lnSpc>
              <a:spcBef>
                <a:spcPts val="0"/>
              </a:spcBef>
            </a:pPr>
            <a:r>
              <a:rPr lang="en-GB" sz="1600" dirty="0">
                <a:cs typeface="Myriad Pro"/>
              </a:rPr>
              <a:t>Driving at +10 mph in cities or towns was considered to be the most serious speeding behaviours, followed by not adjusting speed to country roads. Fewer felt driving at +10 mph on motorways was very serious.</a:t>
            </a:r>
          </a:p>
          <a:p>
            <a:pPr marL="0" indent="0">
              <a:lnSpc>
                <a:spcPct val="110000"/>
              </a:lnSpc>
              <a:spcBef>
                <a:spcPts val="0"/>
              </a:spcBef>
              <a:buNone/>
            </a:pPr>
            <a:endParaRPr lang="en-GB" sz="1600" dirty="0">
              <a:cs typeface="Myriad Pro"/>
            </a:endParaRPr>
          </a:p>
          <a:p>
            <a:pPr marL="0" indent="0">
              <a:lnSpc>
                <a:spcPct val="100000"/>
              </a:lnSpc>
              <a:spcBef>
                <a:spcPts val="0"/>
              </a:spcBef>
              <a:buNone/>
            </a:pPr>
            <a:r>
              <a:rPr lang="en-GB" sz="1800" b="1" dirty="0">
                <a:cs typeface="Myriad Pro"/>
              </a:rPr>
              <a:t>Drink and drug driving</a:t>
            </a:r>
          </a:p>
          <a:p>
            <a:pPr>
              <a:lnSpc>
                <a:spcPct val="100000"/>
              </a:lnSpc>
              <a:spcBef>
                <a:spcPts val="0"/>
              </a:spcBef>
            </a:pPr>
            <a:r>
              <a:rPr lang="en-GB" sz="1600" dirty="0">
                <a:cs typeface="Myriad Pro"/>
              </a:rPr>
              <a:t>As in previous waves, only a small proportion of drivers engage in drink/drug driving behaviours. Almost nine in 10 think that doing so poses a very serious risk to the safety of other drivers.</a:t>
            </a:r>
          </a:p>
          <a:p>
            <a:pPr>
              <a:lnSpc>
                <a:spcPct val="100000"/>
              </a:lnSpc>
              <a:spcBef>
                <a:spcPts val="0"/>
              </a:spcBef>
            </a:pPr>
            <a:r>
              <a:rPr lang="en-GB" sz="1600" dirty="0">
                <a:cs typeface="Myriad Pro"/>
              </a:rPr>
              <a:t>The vast majority also agree that drivers should not take any illegal drugs in the hours before driving, and that even one alcoholic drink could put you over the limit.</a:t>
            </a:r>
          </a:p>
          <a:p>
            <a:pPr>
              <a:lnSpc>
                <a:spcPct val="100000"/>
              </a:lnSpc>
              <a:spcBef>
                <a:spcPts val="0"/>
              </a:spcBef>
            </a:pPr>
            <a:r>
              <a:rPr lang="en-GB" sz="1600" dirty="0">
                <a:cs typeface="Myriad Pro"/>
              </a:rPr>
              <a:t>In Feb ‘22, a greater proportion of drivers agree that Scotland is tough on tackling drink and drug driving than in Aug ‘21, and this is reflected in awareness of penalties, with more thinking that the penalty for drug driving includes disqualification from driving.</a:t>
            </a:r>
          </a:p>
        </p:txBody>
      </p:sp>
    </p:spTree>
    <p:extLst>
      <p:ext uri="{BB962C8B-B14F-4D97-AF65-F5344CB8AC3E}">
        <p14:creationId xmlns:p14="http://schemas.microsoft.com/office/powerpoint/2010/main" val="35960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4964" y="180789"/>
            <a:ext cx="6678578" cy="653022"/>
          </a:xfrm>
        </p:spPr>
        <p:txBody>
          <a:bodyPr>
            <a:normAutofit/>
          </a:bodyPr>
          <a:lstStyle/>
          <a:p>
            <a:r>
              <a:rPr lang="en-GB" sz="3600" dirty="0"/>
              <a:t>Summary and conclusions</a:t>
            </a:r>
            <a:endParaRPr lang="en-US" sz="3600" dirty="0"/>
          </a:p>
        </p:txBody>
      </p:sp>
      <p:sp>
        <p:nvSpPr>
          <p:cNvPr id="4" name="Slide Number Placeholder 3"/>
          <p:cNvSpPr>
            <a:spLocks noGrp="1"/>
          </p:cNvSpPr>
          <p:nvPr>
            <p:ph type="sldNum" sz="quarter" idx="12"/>
          </p:nvPr>
        </p:nvSpPr>
        <p:spPr/>
        <p:txBody>
          <a:bodyPr/>
          <a:lstStyle/>
          <a:p>
            <a:fld id="{3CF2D5F0-42C9-44CC-9D46-F1CEB28D430F}" type="slidenum">
              <a:rPr lang="en-GB" smtClean="0"/>
              <a:pPr/>
              <a:t>57</a:t>
            </a:fld>
            <a:endParaRPr lang="en-GB" dirty="0"/>
          </a:p>
        </p:txBody>
      </p:sp>
      <p:sp>
        <p:nvSpPr>
          <p:cNvPr id="5" name="Text Placeholder 5">
            <a:extLst>
              <a:ext uri="{FF2B5EF4-FFF2-40B4-BE49-F238E27FC236}">
                <a16:creationId xmlns:a16="http://schemas.microsoft.com/office/drawing/2014/main" id="{56675054-1F48-4E55-B5E2-BF58F3BFC2B6}"/>
              </a:ext>
            </a:extLst>
          </p:cNvPr>
          <p:cNvSpPr txBox="1">
            <a:spLocks/>
          </p:cNvSpPr>
          <p:nvPr/>
        </p:nvSpPr>
        <p:spPr>
          <a:xfrm>
            <a:off x="334964" y="1426177"/>
            <a:ext cx="11609386" cy="5288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cs typeface="Myriad Pro"/>
              </a:rPr>
              <a:t>Mobile phones</a:t>
            </a:r>
          </a:p>
          <a:p>
            <a:pPr>
              <a:lnSpc>
                <a:spcPct val="100000"/>
              </a:lnSpc>
              <a:spcBef>
                <a:spcPts val="0"/>
              </a:spcBef>
            </a:pPr>
            <a:r>
              <a:rPr lang="en-GB" sz="1600" dirty="0">
                <a:cs typeface="Myriad Pro"/>
              </a:rPr>
              <a:t>Mobile phone use continues to be at its lowest-ever level, with around one in six using a mobile for any reason while driving (most frequently involving the use of a hands-free device).</a:t>
            </a:r>
          </a:p>
          <a:p>
            <a:pPr>
              <a:lnSpc>
                <a:spcPct val="100000"/>
              </a:lnSpc>
              <a:spcBef>
                <a:spcPts val="0"/>
              </a:spcBef>
            </a:pPr>
            <a:r>
              <a:rPr lang="en-GB" sz="1600" dirty="0"/>
              <a:t>In Feb ‘22, there were changes in awareness of the different penalties for using a hand-held mobile device when driving – drivers were more likely to think it would result in a fine, but were less likely to think it would result in disqualification from driving, suggesting that for some, the perception is that the penalties for mobile phone use is becoming less severe.</a:t>
            </a:r>
          </a:p>
          <a:p>
            <a:pPr>
              <a:lnSpc>
                <a:spcPct val="100000"/>
              </a:lnSpc>
              <a:spcBef>
                <a:spcPts val="0"/>
              </a:spcBef>
            </a:pPr>
            <a:r>
              <a:rPr lang="en-GB" sz="1600" dirty="0"/>
              <a:t>Around three-quarters consider using a mobile phone to be a very serious risk to the safety of other drivers and it remains the third-most serious driving behaviour according to drivers (behind drink and drug driving).</a:t>
            </a:r>
          </a:p>
          <a:p>
            <a:pPr marL="0" indent="0">
              <a:lnSpc>
                <a:spcPct val="100000"/>
              </a:lnSpc>
              <a:spcBef>
                <a:spcPts val="0"/>
              </a:spcBef>
              <a:buNone/>
            </a:pPr>
            <a:endParaRPr lang="en-GB" sz="1600" dirty="0">
              <a:cs typeface="Myriad Pro"/>
            </a:endParaRPr>
          </a:p>
          <a:p>
            <a:pPr marL="0" indent="0">
              <a:lnSpc>
                <a:spcPct val="100000"/>
              </a:lnSpc>
              <a:spcBef>
                <a:spcPts val="0"/>
              </a:spcBef>
              <a:buNone/>
            </a:pPr>
            <a:r>
              <a:rPr lang="en-GB" sz="1800" b="1" dirty="0">
                <a:cs typeface="Myriad Pro"/>
              </a:rPr>
              <a:t>Seatbelts</a:t>
            </a:r>
          </a:p>
          <a:p>
            <a:pPr>
              <a:lnSpc>
                <a:spcPct val="100000"/>
              </a:lnSpc>
              <a:spcBef>
                <a:spcPts val="0"/>
              </a:spcBef>
            </a:pPr>
            <a:r>
              <a:rPr lang="en-GB" sz="1600" dirty="0">
                <a:cs typeface="Myriad Pro"/>
              </a:rPr>
              <a:t>More drivers had not used a seatbelt in the front/back of the car in Feb ‘22, compared to Aug ‘21, principally driven by the larger proportion not doing so in the back of the car. This is despite the low proportion of people that agree that it’s not important to wear a seatbelt (either in the back of a car, or if nipping around the corner).</a:t>
            </a:r>
          </a:p>
          <a:p>
            <a:pPr>
              <a:lnSpc>
                <a:spcPct val="100000"/>
              </a:lnSpc>
              <a:spcBef>
                <a:spcPts val="0"/>
              </a:spcBef>
            </a:pPr>
            <a:r>
              <a:rPr lang="en-GB" sz="1600" dirty="0">
                <a:cs typeface="Myriad Pro"/>
              </a:rPr>
              <a:t>A fine was considered the most likely penalty for both driving and travelling as a passenger without a seatbelt.</a:t>
            </a:r>
          </a:p>
          <a:p>
            <a:pPr>
              <a:lnSpc>
                <a:spcPct val="100000"/>
              </a:lnSpc>
              <a:spcBef>
                <a:spcPts val="0"/>
              </a:spcBef>
            </a:pPr>
            <a:endParaRPr lang="en-GB" sz="1600" dirty="0">
              <a:cs typeface="Myriad Pro"/>
            </a:endParaRPr>
          </a:p>
          <a:p>
            <a:pPr marL="0" indent="0">
              <a:lnSpc>
                <a:spcPct val="100000"/>
              </a:lnSpc>
              <a:spcBef>
                <a:spcPts val="0"/>
              </a:spcBef>
              <a:buNone/>
            </a:pPr>
            <a:r>
              <a:rPr lang="en-GB" sz="1800" b="1" dirty="0">
                <a:cs typeface="Myriad Pro"/>
              </a:rPr>
              <a:t>Vulnerable road users</a:t>
            </a:r>
          </a:p>
          <a:p>
            <a:pPr>
              <a:lnSpc>
                <a:spcPct val="100000"/>
              </a:lnSpc>
              <a:spcBef>
                <a:spcPts val="0"/>
              </a:spcBef>
            </a:pPr>
            <a:r>
              <a:rPr lang="en-GB" sz="1600" dirty="0">
                <a:cs typeface="Myriad Pro"/>
              </a:rPr>
              <a:t>Most drivers claim to always check for pedestrians and cyclists at junctions and before turning a corner, but slightly fewer always give a gap of at least 1.5m when passing people on a bike.</a:t>
            </a:r>
          </a:p>
          <a:p>
            <a:pPr>
              <a:lnSpc>
                <a:spcPct val="100000"/>
              </a:lnSpc>
              <a:spcBef>
                <a:spcPts val="0"/>
              </a:spcBef>
            </a:pPr>
            <a:r>
              <a:rPr lang="en-GB" sz="1600" dirty="0">
                <a:cs typeface="Myriad Pro"/>
              </a:rPr>
              <a:t>Whilst drivers agree that people on bikes have the same rights as car drivers on the roads, they are more likely to agree that people on bikes should show more consideration for drivers than vice-versa.</a:t>
            </a:r>
          </a:p>
          <a:p>
            <a:pPr>
              <a:lnSpc>
                <a:spcPct val="100000"/>
              </a:lnSpc>
              <a:spcBef>
                <a:spcPts val="0"/>
              </a:spcBef>
            </a:pPr>
            <a:endParaRPr lang="en-GB" sz="1600" dirty="0">
              <a:solidFill>
                <a:srgbClr val="FF0000"/>
              </a:solidFill>
              <a:cs typeface="Myriad Pro"/>
            </a:endParaRPr>
          </a:p>
          <a:p>
            <a:pPr>
              <a:lnSpc>
                <a:spcPct val="100000"/>
              </a:lnSpc>
              <a:spcBef>
                <a:spcPts val="0"/>
              </a:spcBef>
            </a:pPr>
            <a:endParaRPr lang="en-GB" sz="1600" dirty="0">
              <a:solidFill>
                <a:srgbClr val="FF0000"/>
              </a:solidFill>
              <a:cs typeface="Myriad Pro"/>
            </a:endParaRPr>
          </a:p>
          <a:p>
            <a:pPr>
              <a:lnSpc>
                <a:spcPct val="100000"/>
              </a:lnSpc>
              <a:spcBef>
                <a:spcPts val="0"/>
              </a:spcBef>
            </a:pPr>
            <a:endParaRPr lang="en-GB" sz="1400" dirty="0">
              <a:solidFill>
                <a:srgbClr val="FF0000"/>
              </a:solidFill>
              <a:cs typeface="Myriad Pro"/>
            </a:endParaRPr>
          </a:p>
          <a:p>
            <a:pPr>
              <a:lnSpc>
                <a:spcPct val="100000"/>
              </a:lnSpc>
              <a:spcBef>
                <a:spcPts val="0"/>
              </a:spcBef>
            </a:pPr>
            <a:endParaRPr lang="en-GB" sz="1400" dirty="0">
              <a:solidFill>
                <a:srgbClr val="FF0000"/>
              </a:solidFill>
              <a:cs typeface="Myriad Pro"/>
            </a:endParaRPr>
          </a:p>
        </p:txBody>
      </p:sp>
    </p:spTree>
    <p:extLst>
      <p:ext uri="{BB962C8B-B14F-4D97-AF65-F5344CB8AC3E}">
        <p14:creationId xmlns:p14="http://schemas.microsoft.com/office/powerpoint/2010/main" val="1803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 – demographic profile and weighting</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58</a:t>
            </a:fld>
            <a:endParaRPr lang="en-GB" dirty="0"/>
          </a:p>
        </p:txBody>
      </p:sp>
    </p:spTree>
    <p:extLst>
      <p:ext uri="{BB962C8B-B14F-4D97-AF65-F5344CB8AC3E}">
        <p14:creationId xmlns:p14="http://schemas.microsoft.com/office/powerpoint/2010/main" val="7116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a:lstStyle/>
          <a:p>
            <a:fld id="{3CF2D5F0-42C9-44CC-9D46-F1CEB28D430F}" type="slidenum">
              <a:rPr lang="en-GB" smtClean="0"/>
              <a:pPr/>
              <a:t>59</a:t>
            </a:fld>
            <a:endParaRPr lang="en-GB" dirty="0"/>
          </a:p>
        </p:txBody>
      </p:sp>
      <p:sp>
        <p:nvSpPr>
          <p:cNvPr id="18" name="Title 17">
            <a:extLst>
              <a:ext uri="{FF2B5EF4-FFF2-40B4-BE49-F238E27FC236}">
                <a16:creationId xmlns:a16="http://schemas.microsoft.com/office/drawing/2014/main" id="{7D46EB7B-BE26-45F4-B015-E03BCB9F85D3}"/>
              </a:ext>
            </a:extLst>
          </p:cNvPr>
          <p:cNvSpPr>
            <a:spLocks noGrp="1"/>
          </p:cNvSpPr>
          <p:nvPr>
            <p:ph type="title"/>
          </p:nvPr>
        </p:nvSpPr>
        <p:spPr>
          <a:xfrm>
            <a:off x="334963" y="828475"/>
            <a:ext cx="7894637" cy="653022"/>
          </a:xfrm>
        </p:spPr>
        <p:txBody>
          <a:bodyPr>
            <a:normAutofit fontScale="90000"/>
          </a:bodyPr>
          <a:lstStyle/>
          <a:p>
            <a:r>
              <a:rPr lang="en-GB" dirty="0"/>
              <a:t>Sample profile – demographics and location</a:t>
            </a:r>
          </a:p>
        </p:txBody>
      </p:sp>
      <p:sp>
        <p:nvSpPr>
          <p:cNvPr id="3" name="Text Placeholder 2">
            <a:extLst>
              <a:ext uri="{FF2B5EF4-FFF2-40B4-BE49-F238E27FC236}">
                <a16:creationId xmlns:a16="http://schemas.microsoft.com/office/drawing/2014/main" id="{66A90B95-120C-47F4-99BD-3758AFED2372}"/>
              </a:ext>
            </a:extLst>
          </p:cNvPr>
          <p:cNvSpPr>
            <a:spLocks noGrp="1"/>
          </p:cNvSpPr>
          <p:nvPr>
            <p:ph type="body" sz="quarter" idx="11"/>
          </p:nvPr>
        </p:nvSpPr>
        <p:spPr>
          <a:xfrm>
            <a:off x="334963" y="180789"/>
            <a:ext cx="7592449" cy="653022"/>
          </a:xfrm>
        </p:spPr>
        <p:txBody>
          <a:bodyPr>
            <a:noAutofit/>
          </a:bodyPr>
          <a:lstStyle/>
          <a:p>
            <a:r>
              <a:rPr lang="en-GB" dirty="0"/>
              <a:t>Appendix I</a:t>
            </a:r>
          </a:p>
        </p:txBody>
      </p:sp>
      <p:graphicFrame>
        <p:nvGraphicFramePr>
          <p:cNvPr id="17" name="Table 16"/>
          <p:cNvGraphicFramePr>
            <a:graphicFrameLocks noGrp="1"/>
          </p:cNvGraphicFramePr>
          <p:nvPr>
            <p:extLst>
              <p:ext uri="{D42A27DB-BD31-4B8C-83A1-F6EECF244321}">
                <p14:modId xmlns:p14="http://schemas.microsoft.com/office/powerpoint/2010/main" val="905769697"/>
              </p:ext>
            </p:extLst>
          </p:nvPr>
        </p:nvGraphicFramePr>
        <p:xfrm>
          <a:off x="744277" y="3538496"/>
          <a:ext cx="2856633" cy="1728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SEG</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AB</a:t>
                      </a:r>
                    </a:p>
                  </a:txBody>
                  <a:tcPr marT="45716" marB="45716" anchor="ctr" horzOverflow="overflow"/>
                </a:tc>
                <a:tc>
                  <a:txBody>
                    <a:bodyPr/>
                    <a:lstStyle/>
                    <a:p>
                      <a:pPr algn="ctr" rtl="0" fontAlgn="ctr"/>
                      <a:r>
                        <a:rPr lang="en-US" sz="1100" b="0" i="0" u="none" strike="noStrike" kern="1200" dirty="0">
                          <a:solidFill>
                            <a:schemeClr val="tx1"/>
                          </a:solidFill>
                          <a:effectLst/>
                          <a:latin typeface="+mn-lt"/>
                          <a:ea typeface="+mn-ea"/>
                          <a:cs typeface="+mn-cs"/>
                        </a:rPr>
                        <a:t>40</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kern="1200" dirty="0">
                          <a:solidFill>
                            <a:schemeClr val="tx1"/>
                          </a:solidFill>
                          <a:effectLst/>
                          <a:latin typeface="+mn-lt"/>
                          <a:ea typeface="+mn-ea"/>
                          <a:cs typeface="+mn-cs"/>
                        </a:rPr>
                        <a:t>34</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C1</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kern="1200" dirty="0">
                          <a:solidFill>
                            <a:schemeClr val="tx1"/>
                          </a:solidFill>
                          <a:effectLst/>
                          <a:latin typeface="+mn-lt"/>
                          <a:ea typeface="+mn-ea"/>
                          <a:cs typeface="+mn-cs"/>
                        </a:rPr>
                        <a:t>29</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kern="1200" dirty="0">
                          <a:solidFill>
                            <a:schemeClr val="tx1"/>
                          </a:solidFill>
                          <a:effectLst/>
                          <a:latin typeface="+mn-lt"/>
                          <a:ea typeface="+mn-ea"/>
                          <a:cs typeface="+mn-cs"/>
                        </a:rPr>
                        <a:t>31</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C2</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kern="1200" dirty="0">
                          <a:solidFill>
                            <a:schemeClr val="tx1"/>
                          </a:solidFill>
                          <a:effectLst/>
                          <a:latin typeface="+mn-lt"/>
                          <a:ea typeface="+mn-ea"/>
                          <a:cs typeface="+mn-cs"/>
                        </a:rPr>
                        <a:t>13</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kern="1200" dirty="0">
                          <a:solidFill>
                            <a:schemeClr val="tx1"/>
                          </a:solidFill>
                          <a:effectLst/>
                          <a:latin typeface="+mn-lt"/>
                          <a:ea typeface="+mn-ea"/>
                          <a:cs typeface="+mn-cs"/>
                        </a:rPr>
                        <a:t>20</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DE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algn="ctr" rtl="0" fontAlgn="ctr"/>
                      <a:r>
                        <a:rPr lang="en-US" sz="1100" b="0" i="0" u="none" strike="noStrike" kern="1200" dirty="0">
                          <a:solidFill>
                            <a:schemeClr val="tx1"/>
                          </a:solidFill>
                          <a:effectLst/>
                          <a:latin typeface="+mn-lt"/>
                          <a:ea typeface="+mn-ea"/>
                          <a:cs typeface="+mn-cs"/>
                        </a:rPr>
                        <a:t>16</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tc>
                  <a:txBody>
                    <a:bodyPr/>
                    <a:lstStyle/>
                    <a:p>
                      <a:pPr algn="ctr" rtl="0" fontAlgn="ctr"/>
                      <a:r>
                        <a:rPr lang="en-US" sz="1100" b="0" i="0" u="none" strike="noStrike" kern="1200" dirty="0">
                          <a:solidFill>
                            <a:schemeClr val="tx1"/>
                          </a:solidFill>
                          <a:effectLst/>
                          <a:latin typeface="+mn-lt"/>
                          <a:ea typeface="+mn-ea"/>
                          <a:cs typeface="+mn-cs"/>
                        </a:rPr>
                        <a:t>15</a:t>
                      </a: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52727201"/>
              </p:ext>
            </p:extLst>
          </p:nvPr>
        </p:nvGraphicFramePr>
        <p:xfrm>
          <a:off x="744278" y="2098496"/>
          <a:ext cx="2856633" cy="106524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01555">
                  <a:extLst>
                    <a:ext uri="{9D8B030D-6E8A-4147-A177-3AD203B41FA5}">
                      <a16:colId xmlns:a16="http://schemas.microsoft.com/office/drawing/2014/main" val="20001"/>
                    </a:ext>
                  </a:extLst>
                </a:gridCol>
                <a:gridCol w="970445">
                  <a:extLst>
                    <a:ext uri="{9D8B030D-6E8A-4147-A177-3AD203B41FA5}">
                      <a16:colId xmlns:a16="http://schemas.microsoft.com/office/drawing/2014/main" val="20002"/>
                    </a:ext>
                  </a:extLst>
                </a:gridCol>
              </a:tblGrid>
              <a:tr h="288000">
                <a:tc>
                  <a:txBody>
                    <a:bodyPr/>
                    <a:lstStyle/>
                    <a:p>
                      <a:r>
                        <a:rPr lang="en-GB" sz="1100" dirty="0"/>
                        <a:t>Gender</a:t>
                      </a: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51%</a:t>
                      </a:r>
                      <a:endParaRPr lang="en-GB" sz="1100" kern="1200" dirty="0">
                        <a:solidFill>
                          <a:schemeClr val="tx1"/>
                        </a:solidFill>
                        <a:latin typeface="+mn-lt"/>
                        <a:ea typeface="+mn-ea"/>
                        <a:cs typeface="+mn-cs"/>
                      </a:endParaRPr>
                    </a:p>
                  </a:txBody>
                  <a:tcPr/>
                </a:tc>
                <a:tc>
                  <a:txBody>
                    <a:bodyPr/>
                    <a:lstStyle/>
                    <a:p>
                      <a:pPr algn="ctr"/>
                      <a:r>
                        <a:rPr lang="en-US" sz="1100" kern="1200" dirty="0">
                          <a:solidFill>
                            <a:schemeClr val="tx1"/>
                          </a:solidFill>
                          <a:latin typeface="+mn-lt"/>
                          <a:ea typeface="+mn-ea"/>
                          <a:cs typeface="+mn-cs"/>
                        </a:rPr>
                        <a:t>54</a:t>
                      </a:r>
                      <a:r>
                        <a:rPr lang="en-US" sz="1100" dirty="0">
                          <a:solidFill>
                            <a:schemeClr val="tx1"/>
                          </a:solidFill>
                        </a:rPr>
                        <a:t>%</a:t>
                      </a:r>
                      <a:endParaRPr lang="en-GB" sz="1100" dirty="0">
                        <a:solidFill>
                          <a:schemeClr val="tx1"/>
                        </a:solidFill>
                      </a:endParaRPr>
                    </a:p>
                  </a:txBody>
                  <a:tcPr/>
                </a:tc>
                <a:extLst>
                  <a:ext uri="{0D108BD9-81ED-4DB2-BD59-A6C34878D82A}">
                    <a16:rowId xmlns:a16="http://schemas.microsoft.com/office/drawing/2014/main" val="10001"/>
                  </a:ext>
                </a:extLst>
              </a:tr>
              <a:tr h="25908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Female</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49%</a:t>
                      </a:r>
                      <a:endParaRPr lang="en-GB" sz="110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46</a:t>
                      </a:r>
                      <a:r>
                        <a:rPr lang="en-US" sz="1100" dirty="0">
                          <a:solidFill>
                            <a:schemeClr val="tx1"/>
                          </a:solidFill>
                        </a:rPr>
                        <a:t>%</a:t>
                      </a:r>
                      <a:endParaRPr lang="en-GB" sz="1100" dirty="0">
                        <a:solidFill>
                          <a:schemeClr val="tx1"/>
                        </a:solidFill>
                      </a:endParaRPr>
                    </a:p>
                  </a:txBody>
                  <a:tcPr/>
                </a:tc>
                <a:extLst>
                  <a:ext uri="{0D108BD9-81ED-4DB2-BD59-A6C34878D82A}">
                    <a16:rowId xmlns:a16="http://schemas.microsoft.com/office/drawing/2014/main" val="10002"/>
                  </a:ext>
                </a:extLst>
              </a:tr>
              <a:tr h="259080">
                <a:tc>
                  <a:txBody>
                    <a:bodyPr/>
                    <a:lstStyle/>
                    <a:p>
                      <a:r>
                        <a:rPr lang="en-GB" sz="1100" dirty="0"/>
                        <a:t>Base</a:t>
                      </a:r>
                      <a:endParaRPr lang="en-GB" sz="1100" b="1" dirty="0">
                        <a:solidFill>
                          <a:schemeClr val="tx1"/>
                        </a:solidFill>
                      </a:endParaRPr>
                    </a:p>
                  </a:txBody>
                  <a:tcPr anchor="ctr"/>
                </a:tc>
                <a:tc>
                  <a:txBody>
                    <a:bodyPr/>
                    <a:lstStyle/>
                    <a:p>
                      <a:pPr algn="ctr"/>
                      <a:r>
                        <a:rPr lang="en-US" sz="1100" b="1" dirty="0">
                          <a:solidFill>
                            <a:schemeClr val="tx1"/>
                          </a:solidFill>
                          <a:latin typeface="+mn-lt"/>
                        </a:rPr>
                        <a:t>514</a:t>
                      </a:r>
                      <a:endParaRPr lang="en-US" sz="1100" b="1" dirty="0">
                        <a:solidFill>
                          <a:schemeClr val="tx1"/>
                        </a:solidFill>
                      </a:endParaRPr>
                    </a:p>
                  </a:txBody>
                  <a:tcPr anchor="ctr"/>
                </a:tc>
                <a:tc>
                  <a:txBody>
                    <a:bodyPr/>
                    <a:lstStyle/>
                    <a:p>
                      <a:pPr algn="ctr"/>
                      <a:r>
                        <a:rPr lang="en-US" sz="1100" b="1" dirty="0">
                          <a:solidFill>
                            <a:schemeClr val="tx1"/>
                          </a:solidFill>
                          <a:latin typeface="+mn-lt"/>
                        </a:rPr>
                        <a:t>514</a:t>
                      </a:r>
                      <a:endParaRPr lang="en-GB" sz="1100" b="1" dirty="0">
                        <a:solidFill>
                          <a:schemeClr val="tx1"/>
                        </a:solidFill>
                      </a:endParaRPr>
                    </a:p>
                  </a:txBody>
                  <a:tcPr anchor="ct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38620205"/>
              </p:ext>
            </p:extLst>
          </p:nvPr>
        </p:nvGraphicFramePr>
        <p:xfrm>
          <a:off x="4131187" y="2098496"/>
          <a:ext cx="2856633" cy="3168000"/>
        </p:xfrm>
        <a:graphic>
          <a:graphicData uri="http://schemas.openxmlformats.org/drawingml/2006/table">
            <a:tbl>
              <a:tblPr firstRow="1" lastRow="1" bandRow="1">
                <a:tableStyleId>{B301B821-A1FF-4177-AEE7-76D212191A09}</a:tableStyleId>
              </a:tblPr>
              <a:tblGrid>
                <a:gridCol w="984633">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tblGrid>
              <a:tr h="288000">
                <a:tc>
                  <a:txBody>
                    <a:bodyPr/>
                    <a:lstStyle/>
                    <a:p>
                      <a:r>
                        <a:rPr lang="en-GB" sz="1100" dirty="0"/>
                        <a:t>Age</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17-24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5%</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9%</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25-29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6%</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30-34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9%</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8%</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6"/>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35-39 years</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8%</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GB" sz="1100" u="none" strike="noStrike" cap="none" normalizeH="0" baseline="0" dirty="0">
                          <a:ln>
                            <a:noFill/>
                          </a:ln>
                          <a:effectLst/>
                        </a:rPr>
                        <a:t>40-44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9%</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dk1"/>
                          </a:solidFill>
                          <a:effectLst/>
                          <a:latin typeface="+mn-lt"/>
                        </a:rPr>
                        <a:t>45-54 years</a:t>
                      </a:r>
                      <a:endParaRPr kumimoji="0" lang="en-US" sz="1100" b="0" i="0" u="none" strike="noStrike" cap="none" normalizeH="0" baseline="0" dirty="0">
                        <a:ln>
                          <a:noFill/>
                        </a:ln>
                        <a:solidFill>
                          <a:schemeClr val="tx1"/>
                        </a:solidFill>
                        <a:effectLst/>
                        <a:latin typeface="+mn-lt"/>
                      </a:endParaRP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18%</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55-64 years</a:t>
                      </a: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21%</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18%</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8"/>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65- 74 years</a:t>
                      </a: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20%</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16%</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9"/>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75+</a:t>
                      </a:r>
                    </a:p>
                  </a:txBody>
                  <a:tcPr marT="45716" marB="45716"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6%</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5%</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10"/>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1463301"/>
              </p:ext>
            </p:extLst>
          </p:nvPr>
        </p:nvGraphicFramePr>
        <p:xfrm>
          <a:off x="7518096" y="2098496"/>
          <a:ext cx="3290906" cy="1728000"/>
        </p:xfrm>
        <a:graphic>
          <a:graphicData uri="http://schemas.openxmlformats.org/drawingml/2006/table">
            <a:tbl>
              <a:tblPr firstRow="1" lastRow="1" bandRow="1">
                <a:tableStyleId>{B301B821-A1FF-4177-AEE7-76D212191A09}</a:tableStyleId>
              </a:tblPr>
              <a:tblGrid>
                <a:gridCol w="1134320">
                  <a:extLst>
                    <a:ext uri="{9D8B030D-6E8A-4147-A177-3AD203B41FA5}">
                      <a16:colId xmlns:a16="http://schemas.microsoft.com/office/drawing/2014/main" val="20000"/>
                    </a:ext>
                  </a:extLst>
                </a:gridCol>
                <a:gridCol w="1078293">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a:latin typeface="+mn-lt"/>
                        </a:rPr>
                        <a:t>Urban</a:t>
                      </a:r>
                      <a:r>
                        <a:rPr lang="en-GB" sz="1100" baseline="0" dirty="0">
                          <a:latin typeface="+mn-lt"/>
                        </a:rPr>
                        <a:t> / rural</a:t>
                      </a:r>
                      <a:endParaRPr lang="en-GB" sz="1100" dirty="0">
                        <a:latin typeface="+mn-lt"/>
                      </a:endParaRP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Rest of Scotland</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71%</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72%</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Accessible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10%</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9%</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Remote rural</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4%</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4%</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Not classified</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15%</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15%</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99071610"/>
              </p:ext>
            </p:extLst>
          </p:nvPr>
        </p:nvGraphicFramePr>
        <p:xfrm>
          <a:off x="7518096" y="4164078"/>
          <a:ext cx="3290906" cy="1440000"/>
        </p:xfrm>
        <a:graphic>
          <a:graphicData uri="http://schemas.openxmlformats.org/drawingml/2006/table">
            <a:tbl>
              <a:tblPr firstRow="1" lastRow="1" bandRow="1">
                <a:tableStyleId>{B301B821-A1FF-4177-AEE7-76D212191A09}</a:tableStyleId>
              </a:tblPr>
              <a:tblGrid>
                <a:gridCol w="1186992">
                  <a:extLst>
                    <a:ext uri="{9D8B030D-6E8A-4147-A177-3AD203B41FA5}">
                      <a16:colId xmlns:a16="http://schemas.microsoft.com/office/drawing/2014/main" val="20000"/>
                    </a:ext>
                  </a:extLst>
                </a:gridCol>
                <a:gridCol w="1025621">
                  <a:extLst>
                    <a:ext uri="{9D8B030D-6E8A-4147-A177-3AD203B41FA5}">
                      <a16:colId xmlns:a16="http://schemas.microsoft.com/office/drawing/2014/main" val="20001"/>
                    </a:ext>
                  </a:extLst>
                </a:gridCol>
                <a:gridCol w="1078293">
                  <a:extLst>
                    <a:ext uri="{9D8B030D-6E8A-4147-A177-3AD203B41FA5}">
                      <a16:colId xmlns:a16="http://schemas.microsoft.com/office/drawing/2014/main" val="20002"/>
                    </a:ext>
                  </a:extLst>
                </a:gridCol>
              </a:tblGrid>
              <a:tr h="288000">
                <a:tc>
                  <a:txBody>
                    <a:bodyPr/>
                    <a:lstStyle/>
                    <a:p>
                      <a:r>
                        <a:rPr lang="en-GB" sz="1100" dirty="0">
                          <a:latin typeface="+mn-lt"/>
                        </a:rPr>
                        <a:t>Region</a:t>
                      </a:r>
                    </a:p>
                  </a:txBody>
                  <a:tcPr/>
                </a:tc>
                <a:tc>
                  <a:txBody>
                    <a:bodyPr/>
                    <a:lstStyle/>
                    <a:p>
                      <a:pPr algn="ctr"/>
                      <a:r>
                        <a:rPr lang="en-GB" sz="1100" dirty="0"/>
                        <a:t>Unweighted</a:t>
                      </a:r>
                    </a:p>
                  </a:txBody>
                  <a:tcPr/>
                </a:tc>
                <a:tc>
                  <a:txBody>
                    <a:bodyPr/>
                    <a:lstStyle/>
                    <a:p>
                      <a:pPr algn="ctr"/>
                      <a:r>
                        <a:rPr lang="en-GB" sz="1100" dirty="0"/>
                        <a:t>Weighted</a:t>
                      </a:r>
                    </a:p>
                  </a:txBody>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tx1"/>
                          </a:solidFill>
                          <a:effectLst/>
                          <a:latin typeface="+mn-lt"/>
                        </a:rPr>
                        <a:t>West</a:t>
                      </a: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39%</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41%</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u="none" strike="noStrike" cap="none" normalizeH="0" baseline="0" dirty="0">
                          <a:ln>
                            <a:noFill/>
                          </a:ln>
                          <a:effectLst/>
                        </a:rPr>
                        <a:t>South/East</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35%</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33%</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
                          <a:srgbClr val="B6B982"/>
                        </a:buClr>
                        <a:buSzTx/>
                        <a:buFontTx/>
                        <a:buNone/>
                        <a:tabLst/>
                      </a:pPr>
                      <a:r>
                        <a:rPr kumimoji="0" lang="en-US" sz="1100" b="0" i="0" u="none" strike="noStrike" cap="none" normalizeH="0" baseline="0" dirty="0">
                          <a:ln>
                            <a:noFill/>
                          </a:ln>
                          <a:solidFill>
                            <a:schemeClr val="dk1"/>
                          </a:solidFill>
                          <a:effectLst/>
                          <a:latin typeface="+mn-lt"/>
                        </a:rPr>
                        <a:t>North</a:t>
                      </a:r>
                      <a:endParaRPr kumimoji="0" lang="en-US" sz="1100" b="0" i="0" u="none" strike="noStrike" cap="none" normalizeH="0" baseline="0" dirty="0">
                        <a:ln>
                          <a:noFill/>
                        </a:ln>
                        <a:solidFill>
                          <a:schemeClr val="tx1"/>
                        </a:solidFill>
                        <a:effectLst/>
                        <a:latin typeface="+mn-lt"/>
                      </a:endParaRPr>
                    </a:p>
                  </a:txBody>
                  <a:tcPr marT="45716" marB="45716" anchor="ctr" horzOverflow="overflow"/>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26%</a:t>
                      </a:r>
                      <a:endParaRPr lang="en-GB" sz="11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n-US" sz="1100" b="0" i="0" u="none" strike="noStrike" kern="1200" dirty="0">
                          <a:solidFill>
                            <a:schemeClr val="tx1"/>
                          </a:solidFill>
                          <a:effectLst/>
                          <a:latin typeface="+mn-lt"/>
                          <a:ea typeface="+mn-ea"/>
                          <a:cs typeface="+mn-cs"/>
                        </a:rPr>
                        <a:t>26%</a:t>
                      </a:r>
                      <a:endParaRPr lang="en-GB" sz="1100" b="0" i="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0002"/>
                  </a:ext>
                </a:extLst>
              </a:tr>
              <a:tr h="288000">
                <a:tc>
                  <a:txBody>
                    <a:bodyPr/>
                    <a:lstStyle/>
                    <a:p>
                      <a:r>
                        <a:rPr lang="en-GB" sz="1100" dirty="0"/>
                        <a:t>Base</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tc>
                  <a:txBody>
                    <a:bodyPr/>
                    <a:lstStyle/>
                    <a:p>
                      <a:pPr algn="ctr"/>
                      <a:r>
                        <a:rPr lang="en-US" sz="1100" b="1" dirty="0">
                          <a:solidFill>
                            <a:schemeClr val="tx1"/>
                          </a:solidFill>
                          <a:latin typeface="+mn-lt"/>
                        </a:rPr>
                        <a:t>514</a:t>
                      </a:r>
                      <a:endParaRPr lang="en-GB" sz="1100" b="1" dirty="0">
                        <a:solidFill>
                          <a:schemeClr val="tx1"/>
                        </a:solidFill>
                        <a:latin typeface="+mn-lt"/>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750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6</a:t>
            </a:fld>
            <a:endParaRPr lang="en-GB" dirty="0"/>
          </a:p>
        </p:txBody>
      </p:sp>
      <p:sp>
        <p:nvSpPr>
          <p:cNvPr id="10" name="Text Placeholder 4"/>
          <p:cNvSpPr>
            <a:spLocks noGrp="1"/>
          </p:cNvSpPr>
          <p:nvPr>
            <p:ph type="body" sz="quarter" idx="11"/>
          </p:nvPr>
        </p:nvSpPr>
        <p:spPr>
          <a:xfrm>
            <a:off x="334964" y="180788"/>
            <a:ext cx="10656690" cy="1299219"/>
          </a:xfrm>
        </p:spPr>
        <p:txBody>
          <a:bodyPr>
            <a:normAutofit/>
          </a:bodyPr>
          <a:lstStyle/>
          <a:p>
            <a:r>
              <a:rPr lang="en-US" sz="2400" dirty="0"/>
              <a:t>S</a:t>
            </a:r>
            <a:r>
              <a:rPr lang="en-GB" sz="2400" dirty="0"/>
              <a:t>peeding behaviours remained steady in Feb ‘22, in line with overarching trends towards fewer occurrences of speeding. As in Aug ‘21, driving 5 mph over the speed limit in 30 &amp; 20 mph limit areas were the most common speeding behaviours.</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Q6. Which of the following have you done at all in the last 12 months, even if only on one occasion or for a short distance?</a:t>
            </a:r>
          </a:p>
        </p:txBody>
      </p:sp>
      <p:graphicFrame>
        <p:nvGraphicFramePr>
          <p:cNvPr id="6" name="Chart 5"/>
          <p:cNvGraphicFramePr/>
          <p:nvPr>
            <p:extLst>
              <p:ext uri="{D42A27DB-BD31-4B8C-83A1-F6EECF244321}">
                <p14:modId xmlns:p14="http://schemas.microsoft.com/office/powerpoint/2010/main" val="2528927138"/>
              </p:ext>
            </p:extLst>
          </p:nvPr>
        </p:nvGraphicFramePr>
        <p:xfrm>
          <a:off x="494675" y="1618938"/>
          <a:ext cx="11017771"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p>
          <a:p>
            <a:pPr marL="0" indent="0">
              <a:lnSpc>
                <a:spcPct val="100000"/>
              </a:lnSpc>
              <a:spcBef>
                <a:spcPts val="0"/>
              </a:spcBef>
              <a:buNone/>
            </a:pPr>
            <a:endParaRPr lang="en-GB" sz="1000" b="1" dirty="0"/>
          </a:p>
        </p:txBody>
      </p:sp>
    </p:spTree>
    <p:extLst>
      <p:ext uri="{BB962C8B-B14F-4D97-AF65-F5344CB8AC3E}">
        <p14:creationId xmlns:p14="http://schemas.microsoft.com/office/powerpoint/2010/main" val="32526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334963" y="828475"/>
            <a:ext cx="5444813" cy="653022"/>
          </a:xfrm>
        </p:spPr>
        <p:txBody>
          <a:bodyPr>
            <a:normAutofit/>
          </a:bodyPr>
          <a:lstStyle/>
          <a:p>
            <a:r>
              <a:rPr lang="en-GB" dirty="0"/>
              <a:t>Survey sample sizes</a:t>
            </a:r>
          </a:p>
        </p:txBody>
      </p:sp>
      <p:sp>
        <p:nvSpPr>
          <p:cNvPr id="17" name="Text Placeholder 16">
            <a:extLst>
              <a:ext uri="{FF2B5EF4-FFF2-40B4-BE49-F238E27FC236}">
                <a16:creationId xmlns:a16="http://schemas.microsoft.com/office/drawing/2014/main" id="{4D3BF905-60AA-4F6A-ADB2-425BB5978F75}"/>
              </a:ext>
            </a:extLst>
          </p:cNvPr>
          <p:cNvSpPr>
            <a:spLocks noGrp="1"/>
          </p:cNvSpPr>
          <p:nvPr>
            <p:ph type="body" sz="quarter" idx="11"/>
          </p:nvPr>
        </p:nvSpPr>
        <p:spPr/>
        <p:txBody>
          <a:bodyPr/>
          <a:lstStyle/>
          <a:p>
            <a:r>
              <a:rPr lang="en-GB" dirty="0"/>
              <a:t>Appendix I</a:t>
            </a:r>
          </a:p>
        </p:txBody>
      </p:sp>
      <p:sp>
        <p:nvSpPr>
          <p:cNvPr id="2" name="Rounded Rectangle 1"/>
          <p:cNvSpPr/>
          <p:nvPr/>
        </p:nvSpPr>
        <p:spPr>
          <a:xfrm>
            <a:off x="11412282" y="2785730"/>
            <a:ext cx="269359" cy="223284"/>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300" b="0"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74106798"/>
              </p:ext>
            </p:extLst>
          </p:nvPr>
        </p:nvGraphicFramePr>
        <p:xfrm>
          <a:off x="1143231" y="1917760"/>
          <a:ext cx="4475037" cy="341376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2000">
                <a:tc>
                  <a:txBody>
                    <a:bodyPr/>
                    <a:lstStyle/>
                    <a:p>
                      <a:pPr algn="l"/>
                      <a:r>
                        <a:rPr lang="en-GB" sz="1100" dirty="0"/>
                        <a:t>February</a:t>
                      </a:r>
                      <a:r>
                        <a:rPr lang="en-GB" sz="1100" baseline="0" dirty="0"/>
                        <a:t> 2011</a:t>
                      </a:r>
                      <a:endParaRPr lang="en-GB" sz="1100" dirty="0"/>
                    </a:p>
                  </a:txBody>
                  <a:tcPr marL="134112" marR="134112"/>
                </a:tc>
                <a:tc>
                  <a:txBody>
                    <a:bodyPr/>
                    <a:lstStyle/>
                    <a:p>
                      <a:pPr algn="l"/>
                      <a:r>
                        <a:rPr lang="en-GB" sz="1100" dirty="0"/>
                        <a:t>23 February – 3 March</a:t>
                      </a:r>
                    </a:p>
                  </a:txBody>
                  <a:tcPr marL="134112" marR="134112"/>
                </a:tc>
                <a:tc>
                  <a:txBody>
                    <a:bodyPr/>
                    <a:lstStyle/>
                    <a:p>
                      <a:pPr algn="ctr"/>
                      <a:r>
                        <a:rPr lang="en-GB" sz="1100" dirty="0"/>
                        <a:t>603</a:t>
                      </a:r>
                    </a:p>
                  </a:txBody>
                  <a:tcPr marL="134112" marR="134112"/>
                </a:tc>
                <a:extLst>
                  <a:ext uri="{0D108BD9-81ED-4DB2-BD59-A6C34878D82A}">
                    <a16:rowId xmlns:a16="http://schemas.microsoft.com/office/drawing/2014/main" val="10003"/>
                  </a:ext>
                </a:extLst>
              </a:tr>
              <a:tr h="252000">
                <a:tc>
                  <a:txBody>
                    <a:bodyPr/>
                    <a:lstStyle/>
                    <a:p>
                      <a:pPr algn="l"/>
                      <a:r>
                        <a:rPr lang="en-GB" sz="1100" dirty="0"/>
                        <a:t>September 2011</a:t>
                      </a:r>
                    </a:p>
                  </a:txBody>
                  <a:tcPr marL="134112" marR="134112"/>
                </a:tc>
                <a:tc>
                  <a:txBody>
                    <a:bodyPr/>
                    <a:lstStyle/>
                    <a:p>
                      <a:pPr algn="l"/>
                      <a:r>
                        <a:rPr lang="en-GB" sz="1100" dirty="0"/>
                        <a:t>21 – 29 September</a:t>
                      </a:r>
                    </a:p>
                  </a:txBody>
                  <a:tcPr marL="134112" marR="134112"/>
                </a:tc>
                <a:tc>
                  <a:txBody>
                    <a:bodyPr/>
                    <a:lstStyle/>
                    <a:p>
                      <a:pPr algn="ctr"/>
                      <a:r>
                        <a:rPr lang="en-GB" sz="1100" dirty="0"/>
                        <a:t>583</a:t>
                      </a:r>
                    </a:p>
                  </a:txBody>
                  <a:tcPr marL="134112" marR="134112"/>
                </a:tc>
                <a:extLst>
                  <a:ext uri="{0D108BD9-81ED-4DB2-BD59-A6C34878D82A}">
                    <a16:rowId xmlns:a16="http://schemas.microsoft.com/office/drawing/2014/main" val="10004"/>
                  </a:ext>
                </a:extLst>
              </a:tr>
              <a:tr h="252000">
                <a:tc>
                  <a:txBody>
                    <a:bodyPr/>
                    <a:lstStyle/>
                    <a:p>
                      <a:pPr algn="l"/>
                      <a:r>
                        <a:rPr lang="en-GB" sz="1100" dirty="0"/>
                        <a:t>February 2012</a:t>
                      </a:r>
                    </a:p>
                  </a:txBody>
                  <a:tcPr marL="134112" marR="134112"/>
                </a:tc>
                <a:tc>
                  <a:txBody>
                    <a:bodyPr/>
                    <a:lstStyle/>
                    <a:p>
                      <a:pPr algn="l"/>
                      <a:r>
                        <a:rPr lang="en-GB" sz="1100" dirty="0"/>
                        <a:t>29 February – 18</a:t>
                      </a:r>
                      <a:r>
                        <a:rPr lang="en-GB" sz="1100" baseline="0" dirty="0"/>
                        <a:t> March</a:t>
                      </a:r>
                      <a:endParaRPr lang="en-GB" sz="1100" dirty="0"/>
                    </a:p>
                  </a:txBody>
                  <a:tcPr marL="134112" marR="134112"/>
                </a:tc>
                <a:tc>
                  <a:txBody>
                    <a:bodyPr/>
                    <a:lstStyle/>
                    <a:p>
                      <a:pPr algn="ctr"/>
                      <a:r>
                        <a:rPr lang="en-GB" sz="1100" dirty="0"/>
                        <a:t>608</a:t>
                      </a:r>
                    </a:p>
                  </a:txBody>
                  <a:tcPr marL="134112" marR="134112"/>
                </a:tc>
                <a:extLst>
                  <a:ext uri="{0D108BD9-81ED-4DB2-BD59-A6C34878D82A}">
                    <a16:rowId xmlns:a16="http://schemas.microsoft.com/office/drawing/2014/main" val="10005"/>
                  </a:ext>
                </a:extLst>
              </a:tr>
              <a:tr h="252000">
                <a:tc>
                  <a:txBody>
                    <a:bodyPr/>
                    <a:lstStyle/>
                    <a:p>
                      <a:pPr algn="l"/>
                      <a:r>
                        <a:rPr lang="en-GB" sz="1100" dirty="0"/>
                        <a:t>August 2012</a:t>
                      </a:r>
                    </a:p>
                  </a:txBody>
                  <a:tcPr marL="134112" marR="134112"/>
                </a:tc>
                <a:tc>
                  <a:txBody>
                    <a:bodyPr/>
                    <a:lstStyle/>
                    <a:p>
                      <a:pPr algn="l"/>
                      <a:r>
                        <a:rPr lang="en-GB" sz="1100" dirty="0"/>
                        <a:t>22 – 30 August</a:t>
                      </a:r>
                    </a:p>
                  </a:txBody>
                  <a:tcPr marL="134112" marR="134112"/>
                </a:tc>
                <a:tc>
                  <a:txBody>
                    <a:bodyPr/>
                    <a:lstStyle/>
                    <a:p>
                      <a:pPr algn="ctr"/>
                      <a:r>
                        <a:rPr lang="en-GB" sz="1100" dirty="0"/>
                        <a:t>550</a:t>
                      </a:r>
                    </a:p>
                  </a:txBody>
                  <a:tcPr marL="134112" marR="134112"/>
                </a:tc>
                <a:extLst>
                  <a:ext uri="{0D108BD9-81ED-4DB2-BD59-A6C34878D82A}">
                    <a16:rowId xmlns:a16="http://schemas.microsoft.com/office/drawing/2014/main" val="10006"/>
                  </a:ext>
                </a:extLst>
              </a:tr>
              <a:tr h="252000">
                <a:tc>
                  <a:txBody>
                    <a:bodyPr/>
                    <a:lstStyle/>
                    <a:p>
                      <a:pPr algn="l"/>
                      <a:r>
                        <a:rPr lang="en-GB" sz="1100" dirty="0"/>
                        <a:t>February 2013</a:t>
                      </a:r>
                    </a:p>
                  </a:txBody>
                  <a:tcPr marL="134112" marR="134112"/>
                </a:tc>
                <a:tc>
                  <a:txBody>
                    <a:bodyPr/>
                    <a:lstStyle/>
                    <a:p>
                      <a:pPr algn="l"/>
                      <a:r>
                        <a:rPr lang="en-GB" sz="1100" dirty="0"/>
                        <a:t>20 – 28 February</a:t>
                      </a:r>
                    </a:p>
                  </a:txBody>
                  <a:tcPr marL="134112" marR="134112"/>
                </a:tc>
                <a:tc>
                  <a:txBody>
                    <a:bodyPr/>
                    <a:lstStyle/>
                    <a:p>
                      <a:pPr algn="ctr"/>
                      <a:r>
                        <a:rPr lang="en-GB" sz="1100" dirty="0"/>
                        <a:t>568</a:t>
                      </a:r>
                    </a:p>
                  </a:txBody>
                  <a:tcPr marL="134112" marR="134112"/>
                </a:tc>
                <a:extLst>
                  <a:ext uri="{0D108BD9-81ED-4DB2-BD59-A6C34878D82A}">
                    <a16:rowId xmlns:a16="http://schemas.microsoft.com/office/drawing/2014/main" val="10007"/>
                  </a:ext>
                </a:extLst>
              </a:tr>
              <a:tr h="252000">
                <a:tc>
                  <a:txBody>
                    <a:bodyPr/>
                    <a:lstStyle/>
                    <a:p>
                      <a:pPr algn="l"/>
                      <a:r>
                        <a:rPr lang="en-GB" sz="1100" dirty="0"/>
                        <a:t>July 2013</a:t>
                      </a:r>
                    </a:p>
                  </a:txBody>
                  <a:tcPr marL="134112" marR="134112"/>
                </a:tc>
                <a:tc>
                  <a:txBody>
                    <a:bodyPr/>
                    <a:lstStyle/>
                    <a:p>
                      <a:pPr algn="l"/>
                      <a:r>
                        <a:rPr lang="en-GB" sz="1100" dirty="0"/>
                        <a:t>24 – 30</a:t>
                      </a:r>
                      <a:r>
                        <a:rPr lang="en-GB" sz="1100" baseline="0" dirty="0"/>
                        <a:t> July</a:t>
                      </a:r>
                      <a:endParaRPr lang="en-GB" sz="1100" dirty="0"/>
                    </a:p>
                  </a:txBody>
                  <a:tcPr marL="134112" marR="134112"/>
                </a:tc>
                <a:tc>
                  <a:txBody>
                    <a:bodyPr/>
                    <a:lstStyle/>
                    <a:p>
                      <a:pPr algn="ctr"/>
                      <a:r>
                        <a:rPr lang="en-GB" sz="1100" dirty="0"/>
                        <a:t>556</a:t>
                      </a:r>
                    </a:p>
                  </a:txBody>
                  <a:tcPr marL="134112" marR="134112"/>
                </a:tc>
                <a:extLst>
                  <a:ext uri="{0D108BD9-81ED-4DB2-BD59-A6C34878D82A}">
                    <a16:rowId xmlns:a16="http://schemas.microsoft.com/office/drawing/2014/main" val="10008"/>
                  </a:ext>
                </a:extLst>
              </a:tr>
              <a:tr h="252000">
                <a:tc>
                  <a:txBody>
                    <a:bodyPr/>
                    <a:lstStyle/>
                    <a:p>
                      <a:pPr algn="l"/>
                      <a:r>
                        <a:rPr lang="en-GB" sz="1100" dirty="0"/>
                        <a:t>February 2014</a:t>
                      </a:r>
                    </a:p>
                  </a:txBody>
                  <a:tcPr marL="134112" marR="134112"/>
                </a:tc>
                <a:tc>
                  <a:txBody>
                    <a:bodyPr/>
                    <a:lstStyle/>
                    <a:p>
                      <a:pPr algn="l"/>
                      <a:r>
                        <a:rPr lang="en-GB" sz="1100" dirty="0"/>
                        <a:t>26</a:t>
                      </a:r>
                      <a:r>
                        <a:rPr lang="en-GB" sz="1100" baseline="0" dirty="0"/>
                        <a:t> February – 9 March</a:t>
                      </a:r>
                      <a:endParaRPr lang="en-GB" sz="1100" dirty="0"/>
                    </a:p>
                  </a:txBody>
                  <a:tcPr marL="134112" marR="134112"/>
                </a:tc>
                <a:tc>
                  <a:txBody>
                    <a:bodyPr/>
                    <a:lstStyle/>
                    <a:p>
                      <a:pPr algn="ctr"/>
                      <a:r>
                        <a:rPr lang="en-GB" sz="1100" dirty="0"/>
                        <a:t>606</a:t>
                      </a:r>
                    </a:p>
                  </a:txBody>
                  <a:tcPr marL="134112" marR="134112"/>
                </a:tc>
                <a:extLst>
                  <a:ext uri="{0D108BD9-81ED-4DB2-BD59-A6C34878D82A}">
                    <a16:rowId xmlns:a16="http://schemas.microsoft.com/office/drawing/2014/main" val="10009"/>
                  </a:ext>
                </a:extLst>
              </a:tr>
              <a:tr h="252000">
                <a:tc>
                  <a:txBody>
                    <a:bodyPr/>
                    <a:lstStyle/>
                    <a:p>
                      <a:pPr algn="l"/>
                      <a:r>
                        <a:rPr lang="en-GB" sz="1100" dirty="0"/>
                        <a:t>July 2014</a:t>
                      </a:r>
                    </a:p>
                  </a:txBody>
                  <a:tcPr marL="134112" marR="134112"/>
                </a:tc>
                <a:tc>
                  <a:txBody>
                    <a:bodyPr/>
                    <a:lstStyle/>
                    <a:p>
                      <a:pPr algn="l"/>
                      <a:r>
                        <a:rPr lang="en-GB" sz="1100" dirty="0"/>
                        <a:t>23 July – 7 August</a:t>
                      </a:r>
                    </a:p>
                  </a:txBody>
                  <a:tcPr marL="134112" marR="134112"/>
                </a:tc>
                <a:tc>
                  <a:txBody>
                    <a:bodyPr/>
                    <a:lstStyle/>
                    <a:p>
                      <a:pPr algn="ctr"/>
                      <a:r>
                        <a:rPr lang="en-GB" sz="1100" dirty="0"/>
                        <a:t>560</a:t>
                      </a:r>
                    </a:p>
                  </a:txBody>
                  <a:tcPr marL="134112" marR="134112"/>
                </a:tc>
                <a:extLst>
                  <a:ext uri="{0D108BD9-81ED-4DB2-BD59-A6C34878D82A}">
                    <a16:rowId xmlns:a16="http://schemas.microsoft.com/office/drawing/2014/main" val="10010"/>
                  </a:ext>
                </a:extLst>
              </a:tr>
              <a:tr h="252000">
                <a:tc>
                  <a:txBody>
                    <a:bodyPr/>
                    <a:lstStyle/>
                    <a:p>
                      <a:pPr algn="l"/>
                      <a:r>
                        <a:rPr lang="en-GB" sz="1100" dirty="0"/>
                        <a:t>February</a:t>
                      </a:r>
                      <a:r>
                        <a:rPr lang="en-GB" sz="1100" baseline="0" dirty="0"/>
                        <a:t> 2015</a:t>
                      </a:r>
                      <a:endParaRPr lang="en-GB" sz="1100" dirty="0"/>
                    </a:p>
                  </a:txBody>
                  <a:tcPr marL="134112" marR="134112"/>
                </a:tc>
                <a:tc>
                  <a:txBody>
                    <a:bodyPr/>
                    <a:lstStyle/>
                    <a:p>
                      <a:pPr algn="l"/>
                      <a:r>
                        <a:rPr lang="en-GB" sz="1100" dirty="0"/>
                        <a:t>25 February</a:t>
                      </a:r>
                      <a:r>
                        <a:rPr lang="en-GB" sz="1100" baseline="0" dirty="0"/>
                        <a:t> – 24 March</a:t>
                      </a:r>
                      <a:endParaRPr lang="en-GB" sz="1100" dirty="0"/>
                    </a:p>
                  </a:txBody>
                  <a:tcPr marL="134112" marR="134112"/>
                </a:tc>
                <a:tc>
                  <a:txBody>
                    <a:bodyPr/>
                    <a:lstStyle/>
                    <a:p>
                      <a:pPr algn="ctr"/>
                      <a:r>
                        <a:rPr lang="en-GB" sz="1100" dirty="0"/>
                        <a:t>468</a:t>
                      </a:r>
                    </a:p>
                  </a:txBody>
                  <a:tcPr marL="134112" marR="134112"/>
                </a:tc>
                <a:extLst>
                  <a:ext uri="{0D108BD9-81ED-4DB2-BD59-A6C34878D82A}">
                    <a16:rowId xmlns:a16="http://schemas.microsoft.com/office/drawing/2014/main" val="10011"/>
                  </a:ext>
                </a:extLst>
              </a:tr>
              <a:tr h="252000">
                <a:tc>
                  <a:txBody>
                    <a:bodyPr/>
                    <a:lstStyle/>
                    <a:p>
                      <a:pPr algn="l"/>
                      <a:r>
                        <a:rPr lang="en-GB" sz="1100" dirty="0"/>
                        <a:t>July 2015</a:t>
                      </a:r>
                    </a:p>
                  </a:txBody>
                  <a:tcPr marL="134112" marR="134112"/>
                </a:tc>
                <a:tc>
                  <a:txBody>
                    <a:bodyPr/>
                    <a:lstStyle/>
                    <a:p>
                      <a:pPr algn="l"/>
                      <a:r>
                        <a:rPr lang="en-GB" sz="1100" dirty="0"/>
                        <a:t>5 – 18 August 2015</a:t>
                      </a:r>
                    </a:p>
                  </a:txBody>
                  <a:tcPr marL="134112" marR="134112"/>
                </a:tc>
                <a:tc>
                  <a:txBody>
                    <a:bodyPr/>
                    <a:lstStyle/>
                    <a:p>
                      <a:pPr algn="ctr"/>
                      <a:r>
                        <a:rPr lang="en-GB" sz="1100" dirty="0"/>
                        <a:t>534</a:t>
                      </a:r>
                    </a:p>
                  </a:txBody>
                  <a:tcPr marL="134112" marR="134112"/>
                </a:tc>
                <a:extLst>
                  <a:ext uri="{0D108BD9-81ED-4DB2-BD59-A6C34878D82A}">
                    <a16:rowId xmlns:a16="http://schemas.microsoft.com/office/drawing/2014/main" val="10012"/>
                  </a:ext>
                </a:extLst>
              </a:tr>
              <a:tr h="252000">
                <a:tc>
                  <a:txBody>
                    <a:bodyPr/>
                    <a:lstStyle/>
                    <a:p>
                      <a:pPr algn="l"/>
                      <a:r>
                        <a:rPr lang="en-GB" sz="1100" dirty="0"/>
                        <a:t>February</a:t>
                      </a:r>
                      <a:r>
                        <a:rPr lang="en-GB" sz="1100" baseline="0" dirty="0"/>
                        <a:t> 2016</a:t>
                      </a:r>
                      <a:endParaRPr lang="en-GB" sz="1100" dirty="0"/>
                    </a:p>
                  </a:txBody>
                  <a:tcPr marL="134112" marR="134112"/>
                </a:tc>
                <a:tc>
                  <a:txBody>
                    <a:bodyPr/>
                    <a:lstStyle/>
                    <a:p>
                      <a:pPr algn="l"/>
                      <a:r>
                        <a:rPr lang="en-GB" sz="1100" dirty="0"/>
                        <a:t>24 February – 15 March 2016</a:t>
                      </a:r>
                    </a:p>
                  </a:txBody>
                  <a:tcPr marL="134112" marR="134112"/>
                </a:tc>
                <a:tc>
                  <a:txBody>
                    <a:bodyPr/>
                    <a:lstStyle/>
                    <a:p>
                      <a:pPr algn="ctr"/>
                      <a:r>
                        <a:rPr lang="en-GB" sz="1100" dirty="0"/>
                        <a:t>536</a:t>
                      </a:r>
                    </a:p>
                  </a:txBody>
                  <a:tcPr marL="134112" marR="134112"/>
                </a:tc>
                <a:extLst>
                  <a:ext uri="{0D108BD9-81ED-4DB2-BD59-A6C34878D82A}">
                    <a16:rowId xmlns:a16="http://schemas.microsoft.com/office/drawing/2014/main" val="3111227551"/>
                  </a:ext>
                </a:extLst>
              </a:tr>
            </a:tbl>
          </a:graphicData>
        </a:graphic>
      </p:graphicFrame>
      <p:sp>
        <p:nvSpPr>
          <p:cNvPr id="13" name="TextBox 12">
            <a:extLst>
              <a:ext uri="{FF2B5EF4-FFF2-40B4-BE49-F238E27FC236}">
                <a16:creationId xmlns:a16="http://schemas.microsoft.com/office/drawing/2014/main" id="{8B64973D-8980-4597-B5CB-6C2C35F135ED}"/>
              </a:ext>
            </a:extLst>
          </p:cNvPr>
          <p:cNvSpPr txBox="1"/>
          <p:nvPr/>
        </p:nvSpPr>
        <p:spPr>
          <a:xfrm>
            <a:off x="6289072" y="5151688"/>
            <a:ext cx="3656537" cy="461665"/>
          </a:xfrm>
          <a:prstGeom prst="rect">
            <a:avLst/>
          </a:prstGeom>
          <a:noFill/>
          <a:ln>
            <a:solidFill>
              <a:schemeClr val="accent1"/>
            </a:solidFill>
          </a:ln>
        </p:spPr>
        <p:txBody>
          <a:bodyPr wrap="square" rtlCol="0">
            <a:spAutoFit/>
          </a:bodyPr>
          <a:lstStyle/>
          <a:p>
            <a:r>
              <a:rPr lang="en-GB" sz="1200" dirty="0">
                <a:solidFill>
                  <a:schemeClr val="tx2"/>
                </a:solidFill>
              </a:rPr>
              <a:t>Base sizes for each wave featured throughout report are detailed here unless otherwise specified.</a:t>
            </a:r>
          </a:p>
        </p:txBody>
      </p:sp>
      <p:sp>
        <p:nvSpPr>
          <p:cNvPr id="10"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vert="horz" lIns="91440" tIns="45720" rIns="91440" bIns="45720" rtlCol="0" anchor="ctr"/>
          <a:lstStyle/>
          <a:p>
            <a:r>
              <a:rPr lang="en-GB" dirty="0"/>
              <a:t>57</a:t>
            </a:r>
          </a:p>
        </p:txBody>
      </p:sp>
      <p:graphicFrame>
        <p:nvGraphicFramePr>
          <p:cNvPr id="9" name="Table 8"/>
          <p:cNvGraphicFramePr>
            <a:graphicFrameLocks noGrp="1"/>
          </p:cNvGraphicFramePr>
          <p:nvPr>
            <p:extLst>
              <p:ext uri="{D42A27DB-BD31-4B8C-83A1-F6EECF244321}">
                <p14:modId xmlns:p14="http://schemas.microsoft.com/office/powerpoint/2010/main" val="1377029319"/>
              </p:ext>
            </p:extLst>
          </p:nvPr>
        </p:nvGraphicFramePr>
        <p:xfrm>
          <a:off x="5879823" y="1917760"/>
          <a:ext cx="4475037" cy="3154680"/>
        </p:xfrm>
        <a:graphic>
          <a:graphicData uri="http://schemas.openxmlformats.org/drawingml/2006/table">
            <a:tbl>
              <a:tblPr firstRow="1" bandRow="1">
                <a:tableStyleId>{B301B821-A1FF-4177-AEE7-76D212191A09}</a:tableStyleId>
              </a:tblPr>
              <a:tblGrid>
                <a:gridCol w="1329500">
                  <a:extLst>
                    <a:ext uri="{9D8B030D-6E8A-4147-A177-3AD203B41FA5}">
                      <a16:colId xmlns:a16="http://schemas.microsoft.com/office/drawing/2014/main" val="20000"/>
                    </a:ext>
                  </a:extLst>
                </a:gridCol>
                <a:gridCol w="2123504">
                  <a:extLst>
                    <a:ext uri="{9D8B030D-6E8A-4147-A177-3AD203B41FA5}">
                      <a16:colId xmlns:a16="http://schemas.microsoft.com/office/drawing/2014/main" val="20001"/>
                    </a:ext>
                  </a:extLst>
                </a:gridCol>
                <a:gridCol w="1022033">
                  <a:extLst>
                    <a:ext uri="{9D8B030D-6E8A-4147-A177-3AD203B41FA5}">
                      <a16:colId xmlns:a16="http://schemas.microsoft.com/office/drawing/2014/main" val="20002"/>
                    </a:ext>
                  </a:extLst>
                </a:gridCol>
              </a:tblGrid>
              <a:tr h="166846">
                <a:tc gridSpan="3">
                  <a:txBody>
                    <a:bodyPr/>
                    <a:lstStyle/>
                    <a:p>
                      <a:pPr algn="ctr"/>
                      <a:r>
                        <a:rPr lang="en-GB" sz="1300" dirty="0"/>
                        <a:t>Main</a:t>
                      </a:r>
                      <a:r>
                        <a:rPr lang="en-GB" sz="1300" baseline="0" dirty="0"/>
                        <a:t> survey</a:t>
                      </a:r>
                      <a:endParaRPr lang="en-GB" sz="1300" b="0" dirty="0"/>
                    </a:p>
                  </a:txBody>
                  <a:tcPr marL="100584" marR="100584"/>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252000">
                <a:tc>
                  <a:txBody>
                    <a:bodyPr/>
                    <a:lstStyle/>
                    <a:p>
                      <a:pPr algn="l"/>
                      <a:r>
                        <a:rPr lang="en-GB" sz="1200" b="1" dirty="0"/>
                        <a:t>Month</a:t>
                      </a:r>
                    </a:p>
                  </a:txBody>
                  <a:tcPr marL="134112" marR="134112"/>
                </a:tc>
                <a:tc>
                  <a:txBody>
                    <a:bodyPr/>
                    <a:lstStyle/>
                    <a:p>
                      <a:pPr algn="l"/>
                      <a:r>
                        <a:rPr lang="en-GB" sz="1200" b="1" dirty="0"/>
                        <a:t>Fieldwork dates</a:t>
                      </a:r>
                    </a:p>
                  </a:txBody>
                  <a:tcPr marL="134112" marR="134112"/>
                </a:tc>
                <a:tc>
                  <a:txBody>
                    <a:bodyPr/>
                    <a:lstStyle/>
                    <a:p>
                      <a:pPr algn="ctr"/>
                      <a:r>
                        <a:rPr lang="en-GB" sz="1200" b="1" dirty="0"/>
                        <a:t>Sample size</a:t>
                      </a:r>
                    </a:p>
                  </a:txBody>
                  <a:tcPr marL="134112" marR="134112"/>
                </a:tc>
                <a:extLst>
                  <a:ext uri="{0D108BD9-81ED-4DB2-BD59-A6C34878D82A}">
                    <a16:rowId xmlns:a16="http://schemas.microsoft.com/office/drawing/2014/main" val="10001"/>
                  </a:ext>
                </a:extLst>
              </a:tr>
              <a:tr h="252000">
                <a:tc>
                  <a:txBody>
                    <a:bodyPr/>
                    <a:lstStyle/>
                    <a:p>
                      <a:pPr algn="l"/>
                      <a:r>
                        <a:rPr lang="en-GB" sz="1100" dirty="0"/>
                        <a:t>July 2016</a:t>
                      </a:r>
                    </a:p>
                  </a:txBody>
                  <a:tcPr marL="134112" marR="134112"/>
                </a:tc>
                <a:tc>
                  <a:txBody>
                    <a:bodyPr/>
                    <a:lstStyle/>
                    <a:p>
                      <a:pPr algn="l"/>
                      <a:r>
                        <a:rPr lang="en-GB" sz="1100" dirty="0"/>
                        <a:t>20 July – 10 August 2016</a:t>
                      </a:r>
                    </a:p>
                  </a:txBody>
                  <a:tcPr marL="134112" marR="134112"/>
                </a:tc>
                <a:tc>
                  <a:txBody>
                    <a:bodyPr/>
                    <a:lstStyle/>
                    <a:p>
                      <a:pPr algn="ctr"/>
                      <a:r>
                        <a:rPr lang="en-GB" sz="1100" dirty="0"/>
                        <a:t>582</a:t>
                      </a:r>
                    </a:p>
                  </a:txBody>
                  <a:tcPr marL="134112" marR="134112"/>
                </a:tc>
                <a:extLst>
                  <a:ext uri="{0D108BD9-81ED-4DB2-BD59-A6C34878D82A}">
                    <a16:rowId xmlns:a16="http://schemas.microsoft.com/office/drawing/2014/main" val="10013"/>
                  </a:ext>
                </a:extLst>
              </a:tr>
              <a:tr h="252000">
                <a:tc>
                  <a:txBody>
                    <a:bodyPr/>
                    <a:lstStyle/>
                    <a:p>
                      <a:pPr algn="l"/>
                      <a:r>
                        <a:rPr lang="en-GB" sz="1100" dirty="0"/>
                        <a:t>March 2017</a:t>
                      </a:r>
                    </a:p>
                  </a:txBody>
                  <a:tcPr marL="134112" marR="134112"/>
                </a:tc>
                <a:tc>
                  <a:txBody>
                    <a:bodyPr/>
                    <a:lstStyle/>
                    <a:p>
                      <a:pPr algn="l"/>
                      <a:r>
                        <a:rPr lang="en-GB" sz="1100" dirty="0"/>
                        <a:t>8 – 24 March 2017</a:t>
                      </a:r>
                    </a:p>
                  </a:txBody>
                  <a:tcPr marL="134112" marR="134112"/>
                </a:tc>
                <a:tc>
                  <a:txBody>
                    <a:bodyPr/>
                    <a:lstStyle/>
                    <a:p>
                      <a:pPr algn="ctr"/>
                      <a:r>
                        <a:rPr lang="en-GB" sz="1100" dirty="0"/>
                        <a:t>600</a:t>
                      </a:r>
                    </a:p>
                  </a:txBody>
                  <a:tcPr marL="134112" marR="134112"/>
                </a:tc>
                <a:extLst>
                  <a:ext uri="{0D108BD9-81ED-4DB2-BD59-A6C34878D82A}">
                    <a16:rowId xmlns:a16="http://schemas.microsoft.com/office/drawing/2014/main" val="10014"/>
                  </a:ext>
                </a:extLst>
              </a:tr>
              <a:tr h="252000">
                <a:tc>
                  <a:txBody>
                    <a:bodyPr/>
                    <a:lstStyle/>
                    <a:p>
                      <a:pPr algn="l"/>
                      <a:r>
                        <a:rPr lang="en-GB" sz="1100" dirty="0"/>
                        <a:t>August 2017</a:t>
                      </a:r>
                    </a:p>
                  </a:txBody>
                  <a:tcPr marL="134112" marR="134112"/>
                </a:tc>
                <a:tc>
                  <a:txBody>
                    <a:bodyPr/>
                    <a:lstStyle/>
                    <a:p>
                      <a:pPr algn="l"/>
                      <a:r>
                        <a:rPr lang="en-GB" sz="1100" dirty="0"/>
                        <a:t>4 – 28 August 2017</a:t>
                      </a:r>
                    </a:p>
                  </a:txBody>
                  <a:tcPr marL="134112" marR="134112"/>
                </a:tc>
                <a:tc>
                  <a:txBody>
                    <a:bodyPr/>
                    <a:lstStyle/>
                    <a:p>
                      <a:pPr algn="ctr"/>
                      <a:r>
                        <a:rPr lang="en-GB" sz="1100" dirty="0"/>
                        <a:t>525</a:t>
                      </a:r>
                    </a:p>
                  </a:txBody>
                  <a:tcPr marL="134112" marR="134112"/>
                </a:tc>
                <a:extLst>
                  <a:ext uri="{0D108BD9-81ED-4DB2-BD59-A6C34878D82A}">
                    <a16:rowId xmlns:a16="http://schemas.microsoft.com/office/drawing/2014/main" val="10015"/>
                  </a:ext>
                </a:extLst>
              </a:tr>
              <a:tr h="252000">
                <a:tc>
                  <a:txBody>
                    <a:bodyPr/>
                    <a:lstStyle/>
                    <a:p>
                      <a:pPr algn="l"/>
                      <a:r>
                        <a:rPr lang="en-GB" sz="1100" dirty="0"/>
                        <a:t>February 2018</a:t>
                      </a:r>
                    </a:p>
                  </a:txBody>
                  <a:tcPr marL="134112" marR="134112"/>
                </a:tc>
                <a:tc>
                  <a:txBody>
                    <a:bodyPr/>
                    <a:lstStyle/>
                    <a:p>
                      <a:pPr algn="l"/>
                      <a:r>
                        <a:rPr lang="en-GB" sz="1100" dirty="0"/>
                        <a:t>21 February – 13 March 2018</a:t>
                      </a:r>
                    </a:p>
                  </a:txBody>
                  <a:tcPr marL="134112" marR="134112"/>
                </a:tc>
                <a:tc>
                  <a:txBody>
                    <a:bodyPr/>
                    <a:lstStyle/>
                    <a:p>
                      <a:pPr algn="ctr"/>
                      <a:r>
                        <a:rPr lang="en-GB" sz="1100" dirty="0"/>
                        <a:t>561</a:t>
                      </a:r>
                    </a:p>
                  </a:txBody>
                  <a:tcPr marL="134112" marR="134112"/>
                </a:tc>
                <a:extLst>
                  <a:ext uri="{0D108BD9-81ED-4DB2-BD59-A6C34878D82A}">
                    <a16:rowId xmlns:a16="http://schemas.microsoft.com/office/drawing/2014/main" val="1982205133"/>
                  </a:ext>
                </a:extLst>
              </a:tr>
              <a:tr h="252000">
                <a:tc>
                  <a:txBody>
                    <a:bodyPr/>
                    <a:lstStyle/>
                    <a:p>
                      <a:pPr algn="l"/>
                      <a:r>
                        <a:rPr lang="en-GB" sz="1100" dirty="0"/>
                        <a:t>August 2018</a:t>
                      </a:r>
                    </a:p>
                  </a:txBody>
                  <a:tcPr marL="134112" marR="134112"/>
                </a:tc>
                <a:tc>
                  <a:txBody>
                    <a:bodyPr/>
                    <a:lstStyle/>
                    <a:p>
                      <a:pPr algn="l"/>
                      <a:r>
                        <a:rPr lang="en-GB" sz="1100" dirty="0"/>
                        <a:t>3 – 25 August 2018</a:t>
                      </a:r>
                    </a:p>
                  </a:txBody>
                  <a:tcPr marL="134112" marR="134112"/>
                </a:tc>
                <a:tc>
                  <a:txBody>
                    <a:bodyPr/>
                    <a:lstStyle/>
                    <a:p>
                      <a:pPr algn="ctr"/>
                      <a:r>
                        <a:rPr lang="en-GB" sz="1100" dirty="0"/>
                        <a:t>589</a:t>
                      </a:r>
                    </a:p>
                  </a:txBody>
                  <a:tcPr marL="134112" marR="134112"/>
                </a:tc>
                <a:extLst>
                  <a:ext uri="{0D108BD9-81ED-4DB2-BD59-A6C34878D82A}">
                    <a16:rowId xmlns:a16="http://schemas.microsoft.com/office/drawing/2014/main" val="2996021552"/>
                  </a:ext>
                </a:extLst>
              </a:tr>
              <a:tr h="252000">
                <a:tc>
                  <a:txBody>
                    <a:bodyPr/>
                    <a:lstStyle/>
                    <a:p>
                      <a:pPr algn="l"/>
                      <a:r>
                        <a:rPr lang="en-GB" sz="1100" dirty="0"/>
                        <a:t>November 2019</a:t>
                      </a:r>
                    </a:p>
                  </a:txBody>
                  <a:tcPr marL="134112" marR="134112"/>
                </a:tc>
                <a:tc>
                  <a:txBody>
                    <a:bodyPr/>
                    <a:lstStyle/>
                    <a:p>
                      <a:pPr algn="l"/>
                      <a:r>
                        <a:rPr lang="en-GB" sz="1100" dirty="0"/>
                        <a:t>1</a:t>
                      </a:r>
                      <a:r>
                        <a:rPr lang="en-GB" sz="1100" baseline="0" dirty="0"/>
                        <a:t> Nov 2019 – 11 Jan 2020</a:t>
                      </a:r>
                      <a:endParaRPr lang="en-GB" sz="1100" dirty="0"/>
                    </a:p>
                  </a:txBody>
                  <a:tcPr marL="134112" marR="134112"/>
                </a:tc>
                <a:tc>
                  <a:txBody>
                    <a:bodyPr/>
                    <a:lstStyle/>
                    <a:p>
                      <a:pPr algn="ctr"/>
                      <a:r>
                        <a:rPr lang="en-GB" sz="1100" dirty="0"/>
                        <a:t>519</a:t>
                      </a:r>
                    </a:p>
                  </a:txBody>
                  <a:tcPr marL="134112" marR="134112"/>
                </a:tc>
                <a:extLst>
                  <a:ext uri="{0D108BD9-81ED-4DB2-BD59-A6C34878D82A}">
                    <a16:rowId xmlns:a16="http://schemas.microsoft.com/office/drawing/2014/main" val="3953916706"/>
                  </a:ext>
                </a:extLst>
              </a:tr>
              <a:tr h="252000">
                <a:tc>
                  <a:txBody>
                    <a:bodyPr/>
                    <a:lstStyle/>
                    <a:p>
                      <a:pPr algn="l"/>
                      <a:r>
                        <a:rPr lang="en-GB" sz="1100" dirty="0"/>
                        <a:t>August 2020</a:t>
                      </a:r>
                    </a:p>
                  </a:txBody>
                  <a:tcPr marL="134112" marR="134112"/>
                </a:tc>
                <a:tc>
                  <a:txBody>
                    <a:bodyPr/>
                    <a:lstStyle/>
                    <a:p>
                      <a:pPr algn="l"/>
                      <a:r>
                        <a:rPr lang="en-GB" sz="1100" dirty="0"/>
                        <a:t>4 – 15 August 2020</a:t>
                      </a:r>
                    </a:p>
                  </a:txBody>
                  <a:tcPr marL="134112" marR="134112"/>
                </a:tc>
                <a:tc>
                  <a:txBody>
                    <a:bodyPr/>
                    <a:lstStyle/>
                    <a:p>
                      <a:pPr algn="ctr"/>
                      <a:r>
                        <a:rPr lang="en-GB" sz="1100" dirty="0"/>
                        <a:t>504</a:t>
                      </a:r>
                    </a:p>
                  </a:txBody>
                  <a:tcPr marL="134112" marR="134112"/>
                </a:tc>
                <a:extLst>
                  <a:ext uri="{0D108BD9-81ED-4DB2-BD59-A6C34878D82A}">
                    <a16:rowId xmlns:a16="http://schemas.microsoft.com/office/drawing/2014/main" val="2013377732"/>
                  </a:ext>
                </a:extLst>
              </a:tr>
              <a:tr h="252000">
                <a:tc>
                  <a:txBody>
                    <a:bodyPr/>
                    <a:lstStyle/>
                    <a:p>
                      <a:pPr algn="l"/>
                      <a:r>
                        <a:rPr lang="en-GB" sz="1100" dirty="0"/>
                        <a:t>February 2021</a:t>
                      </a:r>
                    </a:p>
                  </a:txBody>
                  <a:tcPr marL="134112" marR="134112"/>
                </a:tc>
                <a:tc>
                  <a:txBody>
                    <a:bodyPr/>
                    <a:lstStyle/>
                    <a:p>
                      <a:pPr algn="l"/>
                      <a:r>
                        <a:rPr lang="en-GB" sz="1100" dirty="0"/>
                        <a:t>15</a:t>
                      </a:r>
                      <a:r>
                        <a:rPr lang="en-GB" sz="1100" baseline="0" dirty="0"/>
                        <a:t> – 25 February 2021</a:t>
                      </a:r>
                      <a:endParaRPr lang="en-GB" sz="1100" dirty="0"/>
                    </a:p>
                  </a:txBody>
                  <a:tcPr marL="134112" marR="134112"/>
                </a:tc>
                <a:tc>
                  <a:txBody>
                    <a:bodyPr/>
                    <a:lstStyle/>
                    <a:p>
                      <a:pPr algn="ctr"/>
                      <a:r>
                        <a:rPr lang="en-GB" sz="1100" dirty="0"/>
                        <a:t>507</a:t>
                      </a:r>
                    </a:p>
                  </a:txBody>
                  <a:tcPr marL="134112" marR="134112"/>
                </a:tc>
                <a:extLst>
                  <a:ext uri="{0D108BD9-81ED-4DB2-BD59-A6C34878D82A}">
                    <a16:rowId xmlns:a16="http://schemas.microsoft.com/office/drawing/2014/main" val="10019"/>
                  </a:ext>
                </a:extLst>
              </a:tr>
              <a:tr h="252000">
                <a:tc>
                  <a:txBody>
                    <a:bodyPr/>
                    <a:lstStyle/>
                    <a:p>
                      <a:pPr algn="l"/>
                      <a:r>
                        <a:rPr lang="en-US" sz="1100" dirty="0"/>
                        <a:t>August 2021</a:t>
                      </a:r>
                      <a:endParaRPr lang="en-GB" sz="1100" dirty="0"/>
                    </a:p>
                  </a:txBody>
                  <a:tcPr marL="134112" marR="134112"/>
                </a:tc>
                <a:tc>
                  <a:txBody>
                    <a:bodyPr/>
                    <a:lstStyle/>
                    <a:p>
                      <a:pPr algn="l"/>
                      <a:r>
                        <a:rPr lang="en-GB" sz="1100" dirty="0"/>
                        <a:t>2</a:t>
                      </a:r>
                      <a:r>
                        <a:rPr lang="en-GB" sz="1100" baseline="30000" dirty="0"/>
                        <a:t> </a:t>
                      </a:r>
                      <a:r>
                        <a:rPr lang="en-GB" sz="1100" dirty="0"/>
                        <a:t>– 13 August 2021</a:t>
                      </a:r>
                    </a:p>
                  </a:txBody>
                  <a:tcPr marL="134112" marR="134112"/>
                </a:tc>
                <a:tc>
                  <a:txBody>
                    <a:bodyPr/>
                    <a:lstStyle/>
                    <a:p>
                      <a:pPr algn="ctr"/>
                      <a:r>
                        <a:rPr lang="en-US" sz="1100" dirty="0">
                          <a:solidFill>
                            <a:schemeClr val="tx1"/>
                          </a:solidFill>
                        </a:rPr>
                        <a:t>536</a:t>
                      </a:r>
                      <a:endParaRPr lang="en-GB" sz="1100" dirty="0">
                        <a:solidFill>
                          <a:schemeClr val="tx1"/>
                        </a:solidFill>
                      </a:endParaRPr>
                    </a:p>
                  </a:txBody>
                  <a:tcPr marL="134112" marR="134112"/>
                </a:tc>
                <a:extLst>
                  <a:ext uri="{0D108BD9-81ED-4DB2-BD59-A6C34878D82A}">
                    <a16:rowId xmlns:a16="http://schemas.microsoft.com/office/drawing/2014/main" val="10010"/>
                  </a:ext>
                </a:extLst>
              </a:tr>
              <a:tr h="252000">
                <a:tc>
                  <a:txBody>
                    <a:bodyPr/>
                    <a:lstStyle/>
                    <a:p>
                      <a:pPr algn="l"/>
                      <a:r>
                        <a:rPr lang="en-US" sz="1100" dirty="0"/>
                        <a:t>February 2022</a:t>
                      </a:r>
                      <a:endParaRPr lang="en-GB" sz="1100" dirty="0"/>
                    </a:p>
                  </a:txBody>
                  <a:tcPr marL="134112" marR="134112"/>
                </a:tc>
                <a:tc>
                  <a:txBody>
                    <a:bodyPr/>
                    <a:lstStyle/>
                    <a:p>
                      <a:pPr algn="l"/>
                      <a:r>
                        <a:rPr lang="en-GB" sz="1100" dirty="0"/>
                        <a:t>21 February – 1 March 2022</a:t>
                      </a:r>
                      <a:endParaRPr lang="en-GB" sz="1100" dirty="0">
                        <a:solidFill>
                          <a:srgbClr val="FF0000"/>
                        </a:solidFill>
                      </a:endParaRPr>
                    </a:p>
                  </a:txBody>
                  <a:tcPr marL="134112" marR="134112"/>
                </a:tc>
                <a:tc>
                  <a:txBody>
                    <a:bodyPr/>
                    <a:lstStyle/>
                    <a:p>
                      <a:pPr algn="ctr"/>
                      <a:r>
                        <a:rPr lang="en-US" sz="1100" dirty="0">
                          <a:solidFill>
                            <a:schemeClr val="tx1"/>
                          </a:solidFill>
                        </a:rPr>
                        <a:t>514</a:t>
                      </a:r>
                      <a:endParaRPr lang="en-GB" sz="1100" dirty="0">
                        <a:solidFill>
                          <a:schemeClr val="tx1"/>
                        </a:solidFill>
                      </a:endParaRPr>
                    </a:p>
                  </a:txBody>
                  <a:tcPr marL="134112" marR="134112"/>
                </a:tc>
                <a:extLst>
                  <a:ext uri="{0D108BD9-81ED-4DB2-BD59-A6C34878D82A}">
                    <a16:rowId xmlns:a16="http://schemas.microsoft.com/office/drawing/2014/main" val="2756028686"/>
                  </a:ext>
                </a:extLst>
              </a:tr>
            </a:tbl>
          </a:graphicData>
        </a:graphic>
      </p:graphicFrame>
    </p:spTree>
    <p:extLst>
      <p:ext uri="{BB962C8B-B14F-4D97-AF65-F5344CB8AC3E}">
        <p14:creationId xmlns:p14="http://schemas.microsoft.com/office/powerpoint/2010/main" val="28173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nvPr>
        </p:nvGraphicFramePr>
        <p:xfrm>
          <a:off x="519955" y="1737236"/>
          <a:ext cx="11269335" cy="4176000"/>
        </p:xfrm>
        <a:graphic>
          <a:graphicData uri="http://schemas.openxmlformats.org/drawingml/2006/table">
            <a:tbl>
              <a:tblPr firstRow="1" firstCol="1" bandRow="1">
                <a:tableStyleId>{B301B821-A1FF-4177-AEE7-76D212191A09}</a:tableStyleId>
              </a:tblPr>
              <a:tblGrid>
                <a:gridCol w="557811">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808627">
                  <a:extLst>
                    <a:ext uri="{9D8B030D-6E8A-4147-A177-3AD203B41FA5}">
                      <a16:colId xmlns:a16="http://schemas.microsoft.com/office/drawing/2014/main" val="20002"/>
                    </a:ext>
                  </a:extLst>
                </a:gridCol>
                <a:gridCol w="808627">
                  <a:extLst>
                    <a:ext uri="{9D8B030D-6E8A-4147-A177-3AD203B41FA5}">
                      <a16:colId xmlns:a16="http://schemas.microsoft.com/office/drawing/2014/main" val="20003"/>
                    </a:ext>
                  </a:extLst>
                </a:gridCol>
                <a:gridCol w="808627">
                  <a:extLst>
                    <a:ext uri="{9D8B030D-6E8A-4147-A177-3AD203B41FA5}">
                      <a16:colId xmlns:a16="http://schemas.microsoft.com/office/drawing/2014/main" val="20004"/>
                    </a:ext>
                  </a:extLst>
                </a:gridCol>
                <a:gridCol w="808627">
                  <a:extLst>
                    <a:ext uri="{9D8B030D-6E8A-4147-A177-3AD203B41FA5}">
                      <a16:colId xmlns:a16="http://schemas.microsoft.com/office/drawing/2014/main" val="20005"/>
                    </a:ext>
                  </a:extLst>
                </a:gridCol>
                <a:gridCol w="808627">
                  <a:extLst>
                    <a:ext uri="{9D8B030D-6E8A-4147-A177-3AD203B41FA5}">
                      <a16:colId xmlns:a16="http://schemas.microsoft.com/office/drawing/2014/main" val="20006"/>
                    </a:ext>
                  </a:extLst>
                </a:gridCol>
                <a:gridCol w="808627">
                  <a:extLst>
                    <a:ext uri="{9D8B030D-6E8A-4147-A177-3AD203B41FA5}">
                      <a16:colId xmlns:a16="http://schemas.microsoft.com/office/drawing/2014/main" val="20007"/>
                    </a:ext>
                  </a:extLst>
                </a:gridCol>
                <a:gridCol w="808627">
                  <a:extLst>
                    <a:ext uri="{9D8B030D-6E8A-4147-A177-3AD203B41FA5}">
                      <a16:colId xmlns:a16="http://schemas.microsoft.com/office/drawing/2014/main" val="20008"/>
                    </a:ext>
                  </a:extLst>
                </a:gridCol>
                <a:gridCol w="808627">
                  <a:extLst>
                    <a:ext uri="{9D8B030D-6E8A-4147-A177-3AD203B41FA5}">
                      <a16:colId xmlns:a16="http://schemas.microsoft.com/office/drawing/2014/main" val="20009"/>
                    </a:ext>
                  </a:extLst>
                </a:gridCol>
                <a:gridCol w="808627">
                  <a:extLst>
                    <a:ext uri="{9D8B030D-6E8A-4147-A177-3AD203B41FA5}">
                      <a16:colId xmlns:a16="http://schemas.microsoft.com/office/drawing/2014/main" val="20010"/>
                    </a:ext>
                  </a:extLst>
                </a:gridCol>
                <a:gridCol w="808627">
                  <a:extLst>
                    <a:ext uri="{9D8B030D-6E8A-4147-A177-3AD203B41FA5}">
                      <a16:colId xmlns:a16="http://schemas.microsoft.com/office/drawing/2014/main" val="20011"/>
                    </a:ext>
                  </a:extLst>
                </a:gridCol>
                <a:gridCol w="808627">
                  <a:extLst>
                    <a:ext uri="{9D8B030D-6E8A-4147-A177-3AD203B41FA5}">
                      <a16:colId xmlns:a16="http://schemas.microsoft.com/office/drawing/2014/main" val="20012"/>
                    </a:ext>
                  </a:extLst>
                </a:gridCol>
                <a:gridCol w="808627">
                  <a:extLst>
                    <a:ext uri="{9D8B030D-6E8A-4147-A177-3AD203B41FA5}">
                      <a16:colId xmlns:a16="http://schemas.microsoft.com/office/drawing/2014/main" val="20013"/>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(582)</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indent="0" algn="ctr" defTabSz="914400" rtl="0" eaLnBrk="1" latinLnBrk="0" hangingPunct="1">
                        <a:lnSpc>
                          <a:spcPct val="100000"/>
                        </a:lnSpc>
                        <a:spcBef>
                          <a:spcPts val="0"/>
                        </a:spcBef>
                        <a:spcAft>
                          <a:spcPts val="0"/>
                        </a:spcAft>
                      </a:pPr>
                      <a:r>
                        <a:rPr lang="en-GB" sz="1000" b="0" i="0" u="none" strike="noStrike" kern="1200" spc="0" baseline="0" dirty="0">
                          <a:solidFill>
                            <a:schemeClr val="bg1"/>
                          </a:solidFill>
                          <a:latin typeface="Verdana"/>
                          <a:ea typeface="+mn-ea"/>
                          <a:cs typeface="+mn-cs"/>
                        </a:rPr>
                        <a:t>July ‘14</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(560)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(570)</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Un-wtd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(468)</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‘15</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Wtd</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(516)</a:t>
                      </a:r>
                      <a:br>
                        <a:rPr lang="en-GB" sz="1000" b="0" i="0" u="none" strike="noStrike" kern="1200" spc="0" baseline="0" dirty="0">
                          <a:solidFill>
                            <a:schemeClr val="bg1"/>
                          </a:solidFill>
                          <a:latin typeface="Verdana"/>
                          <a:ea typeface="+mn-ea"/>
                          <a:cs typeface="+mn-cs"/>
                        </a:rPr>
                      </a:b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(538)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July ‘16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16-34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AREA</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25517"/>
            <a:ext cx="7926169" cy="461665"/>
          </a:xfrm>
          <a:prstGeom prst="rect">
            <a:avLst/>
          </a:prstGeom>
          <a:noFill/>
          <a:ln>
            <a:solidFill>
              <a:schemeClr val="accent1"/>
            </a:solidFill>
          </a:ln>
        </p:spPr>
        <p:txBody>
          <a:bodyPr wrap="square" rtlCol="0">
            <a:spAutoFit/>
          </a:bodyPr>
          <a:lstStyle/>
          <a:p>
            <a:r>
              <a:rPr lang="en-US" sz="1200" dirty="0">
                <a:solidFill>
                  <a:schemeClr val="tx2"/>
                </a:solidFill>
              </a:rPr>
              <a:t>NB: Weighting applied to overall sample to match general population of Scotland. Then, results were filtered among drivers, hence slight difference in weighted profile at each wave</a:t>
            </a:r>
          </a:p>
        </p:txBody>
      </p:sp>
      <p:sp>
        <p:nvSpPr>
          <p:cNvPr id="11" name="Slide Number Placeholder 21">
            <a:extLst>
              <a:ext uri="{FF2B5EF4-FFF2-40B4-BE49-F238E27FC236}">
                <a16:creationId xmlns:a16="http://schemas.microsoft.com/office/drawing/2014/main" id="{CC47C0B6-0E38-4EC3-8F66-83B14AEBFDDB}"/>
              </a:ext>
            </a:extLst>
          </p:cNvPr>
          <p:cNvSpPr>
            <a:spLocks noGrp="1"/>
          </p:cNvSpPr>
          <p:nvPr>
            <p:ph type="sldNum" sz="quarter" idx="12"/>
          </p:nvPr>
        </p:nvSpPr>
        <p:spPr>
          <a:xfrm>
            <a:off x="11353800" y="6356350"/>
            <a:ext cx="838200" cy="530019"/>
          </a:xfrm>
        </p:spPr>
        <p:txBody>
          <a:bodyPr vert="horz" lIns="91440" tIns="45720" rIns="91440" bIns="45720" rtlCol="0" anchor="ctr"/>
          <a:lstStyle/>
          <a:p>
            <a:r>
              <a:rPr lang="en-GB" dirty="0"/>
              <a:t>57</a:t>
            </a:r>
          </a:p>
        </p:txBody>
      </p:sp>
    </p:spTree>
    <p:extLst>
      <p:ext uri="{BB962C8B-B14F-4D97-AF65-F5344CB8AC3E}">
        <p14:creationId xmlns:p14="http://schemas.microsoft.com/office/powerpoint/2010/main" val="180712168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4001565425"/>
              </p:ext>
            </p:extLst>
          </p:nvPr>
        </p:nvGraphicFramePr>
        <p:xfrm>
          <a:off x="519951" y="1664814"/>
          <a:ext cx="10855184" cy="4345200"/>
        </p:xfrm>
        <a:graphic>
          <a:graphicData uri="http://schemas.openxmlformats.org/drawingml/2006/table">
            <a:tbl>
              <a:tblPr firstRow="1" firstCol="1" bandRow="1">
                <a:tableStyleId>{B301B821-A1FF-4177-AEE7-76D212191A09}</a:tableStyleId>
              </a:tblPr>
              <a:tblGrid>
                <a:gridCol w="733657">
                  <a:extLst>
                    <a:ext uri="{9D8B030D-6E8A-4147-A177-3AD203B41FA5}">
                      <a16:colId xmlns:a16="http://schemas.microsoft.com/office/drawing/2014/main" val="20000"/>
                    </a:ext>
                  </a:extLst>
                </a:gridCol>
                <a:gridCol w="1678527">
                  <a:extLst>
                    <a:ext uri="{9D8B030D-6E8A-4147-A177-3AD203B41FA5}">
                      <a16:colId xmlns:a16="http://schemas.microsoft.com/office/drawing/2014/main" val="20001"/>
                    </a:ext>
                  </a:extLst>
                </a:gridCol>
                <a:gridCol w="778124">
                  <a:extLst>
                    <a:ext uri="{9D8B030D-6E8A-4147-A177-3AD203B41FA5}">
                      <a16:colId xmlns:a16="http://schemas.microsoft.com/office/drawing/2014/main" val="20002"/>
                    </a:ext>
                  </a:extLst>
                </a:gridCol>
                <a:gridCol w="780292">
                  <a:extLst>
                    <a:ext uri="{9D8B030D-6E8A-4147-A177-3AD203B41FA5}">
                      <a16:colId xmlns:a16="http://schemas.microsoft.com/office/drawing/2014/main" val="20003"/>
                    </a:ext>
                  </a:extLst>
                </a:gridCol>
                <a:gridCol w="860573">
                  <a:extLst>
                    <a:ext uri="{9D8B030D-6E8A-4147-A177-3AD203B41FA5}">
                      <a16:colId xmlns:a16="http://schemas.microsoft.com/office/drawing/2014/main" val="20004"/>
                    </a:ext>
                  </a:extLst>
                </a:gridCol>
                <a:gridCol w="860573">
                  <a:extLst>
                    <a:ext uri="{9D8B030D-6E8A-4147-A177-3AD203B41FA5}">
                      <a16:colId xmlns:a16="http://schemas.microsoft.com/office/drawing/2014/main" val="20005"/>
                    </a:ext>
                  </a:extLst>
                </a:gridCol>
                <a:gridCol w="860573">
                  <a:extLst>
                    <a:ext uri="{9D8B030D-6E8A-4147-A177-3AD203B41FA5}">
                      <a16:colId xmlns:a16="http://schemas.microsoft.com/office/drawing/2014/main" val="20006"/>
                    </a:ext>
                  </a:extLst>
                </a:gridCol>
                <a:gridCol w="860573">
                  <a:extLst>
                    <a:ext uri="{9D8B030D-6E8A-4147-A177-3AD203B41FA5}">
                      <a16:colId xmlns:a16="http://schemas.microsoft.com/office/drawing/2014/main" val="20007"/>
                    </a:ext>
                  </a:extLst>
                </a:gridCol>
                <a:gridCol w="860573">
                  <a:extLst>
                    <a:ext uri="{9D8B030D-6E8A-4147-A177-3AD203B41FA5}">
                      <a16:colId xmlns:a16="http://schemas.microsoft.com/office/drawing/2014/main" val="20008"/>
                    </a:ext>
                  </a:extLst>
                </a:gridCol>
                <a:gridCol w="860573">
                  <a:extLst>
                    <a:ext uri="{9D8B030D-6E8A-4147-A177-3AD203B41FA5}">
                      <a16:colId xmlns:a16="http://schemas.microsoft.com/office/drawing/2014/main" val="20009"/>
                    </a:ext>
                  </a:extLst>
                </a:gridCol>
                <a:gridCol w="860573">
                  <a:extLst>
                    <a:ext uri="{9D8B030D-6E8A-4147-A177-3AD203B41FA5}">
                      <a16:colId xmlns:a16="http://schemas.microsoft.com/office/drawing/2014/main" val="20010"/>
                    </a:ext>
                  </a:extLst>
                </a:gridCol>
                <a:gridCol w="860573">
                  <a:extLst>
                    <a:ext uri="{9D8B030D-6E8A-4147-A177-3AD203B41FA5}">
                      <a16:colId xmlns:a16="http://schemas.microsoft.com/office/drawing/2014/main" val="20011"/>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Mar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(525)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(556)</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(561)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(591)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(589)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’18</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(601)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Nov ‘19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Nov ‘19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51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54</a:t>
                      </a:r>
                    </a:p>
                  </a:txBody>
                  <a:tcPr marL="116789" marR="116789" anchor="ct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49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46</a:t>
                      </a:r>
                    </a:p>
                  </a:txBody>
                  <a:tcPr marL="116789" marR="116789" anchor="ct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16-34 </a:t>
                      </a:r>
                    </a:p>
                    <a:p>
                      <a:pPr marL="0" indent="0" algn="l">
                        <a:lnSpc>
                          <a:spcPct val="100000"/>
                        </a:lnSpc>
                        <a:spcBef>
                          <a:spcPts val="0"/>
                        </a:spcBef>
                        <a:spcAft>
                          <a:spcPts val="0"/>
                        </a:spcAft>
                      </a:pPr>
                      <a:r>
                        <a:rPr lang="en-GB" sz="1200" u="none" strike="noStrike" spc="0" baseline="0" dirty="0"/>
                        <a:t>(17-34 from Nov ‘19)</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24</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23</a:t>
                      </a:r>
                    </a:p>
                  </a:txBody>
                  <a:tcPr marL="116789" marR="116789"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18</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17</a:t>
                      </a:r>
                    </a:p>
                  </a:txBody>
                  <a:tcPr marL="116789" marR="116789"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21</a:t>
                      </a:r>
                    </a:p>
                  </a:txBody>
                  <a:tcPr marL="116789" marR="116789"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18</a:t>
                      </a:r>
                    </a:p>
                  </a:txBody>
                  <a:tcPr marL="116789" marR="116789"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18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19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21</a:t>
                      </a:r>
                    </a:p>
                  </a:txBody>
                  <a:tcPr marL="116789" marR="116789"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55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66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61</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65</a:t>
                      </a:r>
                    </a:p>
                  </a:txBody>
                  <a:tcPr marL="116789" marR="116789"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42</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36</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41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37</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34</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31</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25</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30</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28</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33</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t>29</a:t>
                      </a:r>
                      <a:endParaRPr lang="en-IN" sz="1200" b="0" i="0" u="none" strike="noStrike" kern="1200" spc="0" baseline="0" dirty="0">
                        <a:solidFill>
                          <a:schemeClr val="tx1"/>
                        </a:solidFill>
                        <a:latin typeface="Verdana"/>
                        <a:ea typeface="+mn-ea"/>
                        <a:cs typeface="+mn-cs"/>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93690"/>
            <a:ext cx="9148701" cy="461665"/>
          </a:xfrm>
          <a:prstGeom prst="rect">
            <a:avLst/>
          </a:prstGeom>
          <a:noFill/>
          <a:ln>
            <a:solidFill>
              <a:schemeClr val="accent1"/>
            </a:solidFill>
          </a:ln>
        </p:spPr>
        <p:txBody>
          <a:bodyPr wrap="square" rtlCol="0">
            <a:spAutoFit/>
          </a:bodyPr>
          <a:lstStyle/>
          <a:p>
            <a:r>
              <a:rPr lang="en-US" sz="1200" dirty="0">
                <a:solidFill>
                  <a:schemeClr val="tx2"/>
                </a:solidFill>
              </a:rPr>
              <a:t>NB: For 2016 – 2018 – Weighting applied to overall sample to match general population of Scotland. Then, results were filtered among drivers, hence slight difference in weighted profile at each wave. 2019 and 2020 samples only included drivers, weighting applied to total sample.</a:t>
            </a:r>
          </a:p>
        </p:txBody>
      </p:sp>
    </p:spTree>
    <p:extLst>
      <p:ext uri="{BB962C8B-B14F-4D97-AF65-F5344CB8AC3E}">
        <p14:creationId xmlns:p14="http://schemas.microsoft.com/office/powerpoint/2010/main" val="256134134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9EC900-F0DF-42AA-9C39-771920821D20}"/>
              </a:ext>
            </a:extLst>
          </p:cNvPr>
          <p:cNvSpPr>
            <a:spLocks noGrp="1"/>
          </p:cNvSpPr>
          <p:nvPr>
            <p:ph type="title"/>
          </p:nvPr>
        </p:nvSpPr>
        <p:spPr>
          <a:xfrm>
            <a:off x="334963" y="828675"/>
            <a:ext cx="10808914" cy="652463"/>
          </a:xfrm>
        </p:spPr>
        <p:txBody>
          <a:bodyPr>
            <a:normAutofit/>
          </a:bodyPr>
          <a:lstStyle/>
          <a:p>
            <a:r>
              <a:rPr lang="en-US" dirty="0"/>
              <a:t>Demographic profile of drivers in sample</a:t>
            </a:r>
            <a:endParaRPr lang="en-GB" dirty="0"/>
          </a:p>
        </p:txBody>
      </p:sp>
      <p:sp>
        <p:nvSpPr>
          <p:cNvPr id="7" name="Text Placeholder 6">
            <a:extLst>
              <a:ext uri="{FF2B5EF4-FFF2-40B4-BE49-F238E27FC236}">
                <a16:creationId xmlns:a16="http://schemas.microsoft.com/office/drawing/2014/main" id="{ACC12334-5E1E-49CD-8C87-1B938796B70E}"/>
              </a:ext>
            </a:extLst>
          </p:cNvPr>
          <p:cNvSpPr>
            <a:spLocks noGrp="1"/>
          </p:cNvSpPr>
          <p:nvPr>
            <p:ph type="body" sz="quarter" idx="11"/>
          </p:nvPr>
        </p:nvSpPr>
        <p:spPr>
          <a:xfrm>
            <a:off x="334964" y="180789"/>
            <a:ext cx="5444822" cy="653022"/>
          </a:xfrm>
        </p:spPr>
        <p:txBody>
          <a:bodyPr/>
          <a:lstStyle/>
          <a:p>
            <a:r>
              <a:rPr lang="en-GB" dirty="0"/>
              <a:t>Appendix I</a:t>
            </a:r>
          </a:p>
        </p:txBody>
      </p:sp>
      <p:graphicFrame>
        <p:nvGraphicFramePr>
          <p:cNvPr id="10" name="Content Placeholder 7">
            <a:extLst>
              <a:ext uri="{FF2B5EF4-FFF2-40B4-BE49-F238E27FC236}">
                <a16:creationId xmlns:a16="http://schemas.microsoft.com/office/drawing/2014/main" id="{ED84988F-CE3E-4DFB-93C1-D1F6AE4E2E37}"/>
              </a:ext>
            </a:extLst>
          </p:cNvPr>
          <p:cNvGraphicFramePr>
            <a:graphicFrameLocks noGrp="1"/>
          </p:cNvGraphicFramePr>
          <p:nvPr>
            <p:ph type="tbl" sz="quarter" idx="13"/>
            <p:extLst>
              <p:ext uri="{D42A27DB-BD31-4B8C-83A1-F6EECF244321}">
                <p14:modId xmlns:p14="http://schemas.microsoft.com/office/powerpoint/2010/main" val="200693224"/>
              </p:ext>
            </p:extLst>
          </p:nvPr>
        </p:nvGraphicFramePr>
        <p:xfrm>
          <a:off x="519955" y="1664814"/>
          <a:ext cx="8284678" cy="4176000"/>
        </p:xfrm>
        <a:graphic>
          <a:graphicData uri="http://schemas.openxmlformats.org/drawingml/2006/table">
            <a:tbl>
              <a:tblPr firstRow="1" firstCol="1" bandRow="1">
                <a:tableStyleId>{B301B821-A1FF-4177-AEE7-76D212191A09}</a:tableStyleId>
              </a:tblPr>
              <a:tblGrid>
                <a:gridCol w="802325">
                  <a:extLst>
                    <a:ext uri="{9D8B030D-6E8A-4147-A177-3AD203B41FA5}">
                      <a16:colId xmlns:a16="http://schemas.microsoft.com/office/drawing/2014/main" val="20000"/>
                    </a:ext>
                  </a:extLst>
                </a:gridCol>
                <a:gridCol w="1835633">
                  <a:extLst>
                    <a:ext uri="{9D8B030D-6E8A-4147-A177-3AD203B41FA5}">
                      <a16:colId xmlns:a16="http://schemas.microsoft.com/office/drawing/2014/main" val="20001"/>
                    </a:ext>
                  </a:extLst>
                </a:gridCol>
                <a:gridCol w="941120">
                  <a:extLst>
                    <a:ext uri="{9D8B030D-6E8A-4147-A177-3AD203B41FA5}">
                      <a16:colId xmlns:a16="http://schemas.microsoft.com/office/drawing/2014/main" val="20012"/>
                    </a:ext>
                  </a:extLst>
                </a:gridCol>
                <a:gridCol w="941120">
                  <a:extLst>
                    <a:ext uri="{9D8B030D-6E8A-4147-A177-3AD203B41FA5}">
                      <a16:colId xmlns:a16="http://schemas.microsoft.com/office/drawing/2014/main" val="20013"/>
                    </a:ext>
                  </a:extLst>
                </a:gridCol>
                <a:gridCol w="941120">
                  <a:extLst>
                    <a:ext uri="{9D8B030D-6E8A-4147-A177-3AD203B41FA5}">
                      <a16:colId xmlns:a16="http://schemas.microsoft.com/office/drawing/2014/main" val="20004"/>
                    </a:ext>
                  </a:extLst>
                </a:gridCol>
                <a:gridCol w="941120">
                  <a:extLst>
                    <a:ext uri="{9D8B030D-6E8A-4147-A177-3AD203B41FA5}">
                      <a16:colId xmlns:a16="http://schemas.microsoft.com/office/drawing/2014/main" val="20005"/>
                    </a:ext>
                  </a:extLst>
                </a:gridCol>
                <a:gridCol w="941120">
                  <a:extLst>
                    <a:ext uri="{9D8B030D-6E8A-4147-A177-3AD203B41FA5}">
                      <a16:colId xmlns:a16="http://schemas.microsoft.com/office/drawing/2014/main" val="1373120450"/>
                    </a:ext>
                  </a:extLst>
                </a:gridCol>
                <a:gridCol w="941120">
                  <a:extLst>
                    <a:ext uri="{9D8B030D-6E8A-4147-A177-3AD203B41FA5}">
                      <a16:colId xmlns:a16="http://schemas.microsoft.com/office/drawing/2014/main" val="432795896"/>
                    </a:ext>
                  </a:extLst>
                </a:gridCol>
              </a:tblGrid>
              <a:tr h="720000">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algn="l">
                        <a:lnSpc>
                          <a:spcPct val="100000"/>
                        </a:lnSpc>
                        <a:spcBef>
                          <a:spcPts val="0"/>
                        </a:spcBef>
                        <a:spcAft>
                          <a:spcPts val="0"/>
                        </a:spcAft>
                      </a:pPr>
                      <a:endParaRPr lang="en-GB" sz="1000" b="0" i="0" u="none" strike="noStrike" spc="0" baseline="0" dirty="0">
                        <a:solidFill>
                          <a:schemeClr val="bg1"/>
                        </a:solidFill>
                        <a:latin typeface="Verdana"/>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Aug ’20 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Un-wtd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Feb ‘21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(507)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spc="0" baseline="0" dirty="0">
                          <a:solidFill>
                            <a:schemeClr val="bg1"/>
                          </a:solidFill>
                          <a:latin typeface="Verdana"/>
                          <a:ea typeface="+mn-ea"/>
                          <a:cs typeface="+mn-cs"/>
                        </a:rPr>
                        <a:t>%</a:t>
                      </a: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Aug ‘21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(536)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Feb ‘22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Wtd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(514)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spc="0" baseline="0" dirty="0">
                          <a:solidFill>
                            <a:schemeClr val="bg1"/>
                          </a:solidFill>
                          <a:latin typeface="Verdana"/>
                          <a:ea typeface="+mn-ea"/>
                          <a:cs typeface="+mn-cs"/>
                        </a:rPr>
                        <a:t>%</a:t>
                      </a:r>
                      <a:endParaRPr lang="en-GB" sz="1000" b="0" i="0" u="none" strike="noStrike" kern="1200" spc="0" baseline="0" dirty="0">
                        <a:solidFill>
                          <a:schemeClr val="bg1"/>
                        </a:solidFill>
                        <a:latin typeface="Verdana"/>
                        <a:ea typeface="+mn-ea"/>
                        <a:cs typeface="+mn-cs"/>
                      </a:endParaRPr>
                    </a:p>
                  </a:txBody>
                  <a:tcPr marL="116789" marR="116789" anchor="ctr"/>
                </a:tc>
                <a:extLst>
                  <a:ext uri="{0D108BD9-81ED-4DB2-BD59-A6C34878D82A}">
                    <a16:rowId xmlns:a16="http://schemas.microsoft.com/office/drawing/2014/main" val="10000"/>
                  </a:ext>
                </a:extLst>
              </a:tr>
              <a:tr h="288000">
                <a:tc rowSpan="2">
                  <a:txBody>
                    <a:bodyPr/>
                    <a:lstStyle/>
                    <a:p>
                      <a:pPr marL="0" indent="0" algn="l">
                        <a:lnSpc>
                          <a:spcPct val="100000"/>
                        </a:lnSpc>
                        <a:spcBef>
                          <a:spcPts val="0"/>
                        </a:spcBef>
                        <a:spcAft>
                          <a:spcPts val="0"/>
                        </a:spcAft>
                      </a:pPr>
                      <a:r>
                        <a:rPr lang="en-GB" sz="1000" u="none" strike="noStrike" spc="0" baseline="0" dirty="0"/>
                        <a:t>GEN-</a:t>
                      </a:r>
                    </a:p>
                    <a:p>
                      <a:pPr marL="0" indent="0" algn="l">
                        <a:lnSpc>
                          <a:spcPct val="100000"/>
                        </a:lnSpc>
                        <a:spcBef>
                          <a:spcPts val="0"/>
                        </a:spcBef>
                        <a:spcAft>
                          <a:spcPts val="0"/>
                        </a:spcAft>
                      </a:pPr>
                      <a:r>
                        <a:rPr lang="en-GB" sz="1000" u="none" strike="noStrike" spc="0" baseline="0" dirty="0"/>
                        <a:t>DER</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Male</a:t>
                      </a:r>
                      <a:endParaRPr lang="en-GB" sz="1200" b="0" i="0" u="none" strike="noStrike" spc="0" baseline="0" dirty="0">
                        <a:solidFill>
                          <a:srgbClr val="333333"/>
                        </a:solidFill>
                        <a:latin typeface="Verdana"/>
                      </a:endParaRPr>
                    </a:p>
                  </a:txBody>
                  <a:tcPr marL="116789" marR="116789" anchor="ctr"/>
                </a:tc>
                <a:tc>
                  <a:txBody>
                    <a:bodyPr/>
                    <a:lstStyle/>
                    <a:p>
                      <a:pPr algn="ctr"/>
                      <a:r>
                        <a:rPr lang="en-GB" sz="1200" dirty="0">
                          <a:solidFill>
                            <a:schemeClr val="tx1"/>
                          </a:solidFill>
                        </a:rPr>
                        <a:t>59</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52</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54</a:t>
                      </a:r>
                    </a:p>
                  </a:txBody>
                  <a:tcPr/>
                </a:tc>
                <a:tc>
                  <a:txBody>
                    <a:bodyPr/>
                    <a:lstStyle/>
                    <a:p>
                      <a:pPr algn="ctr"/>
                      <a:r>
                        <a:rPr lang="en-GB" sz="1200" dirty="0">
                          <a:solidFill>
                            <a:schemeClr val="tx1"/>
                          </a:solidFill>
                        </a:rPr>
                        <a:t>54</a:t>
                      </a:r>
                    </a:p>
                  </a:txBody>
                  <a:tcPr/>
                </a:tc>
                <a:extLst>
                  <a:ext uri="{0D108BD9-81ED-4DB2-BD59-A6C34878D82A}">
                    <a16:rowId xmlns:a16="http://schemas.microsoft.com/office/drawing/2014/main" val="1000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Female</a:t>
                      </a:r>
                      <a:endParaRPr lang="en-GB" sz="1200" b="0" i="0" u="none" strike="noStrike" spc="0" baseline="0" dirty="0">
                        <a:solidFill>
                          <a:srgbClr val="333333"/>
                        </a:solidFill>
                        <a:latin typeface="Verdana"/>
                      </a:endParaRPr>
                    </a:p>
                  </a:txBody>
                  <a:tcPr marL="116789" marR="1167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46</a:t>
                      </a:r>
                    </a:p>
                  </a:txBody>
                  <a:tcPr/>
                </a:tc>
                <a:extLst>
                  <a:ext uri="{0D108BD9-81ED-4DB2-BD59-A6C34878D82A}">
                    <a16:rowId xmlns:a16="http://schemas.microsoft.com/office/drawing/2014/main" val="10002"/>
                  </a:ext>
                </a:extLst>
              </a:tr>
              <a:tr h="288000">
                <a:tc rowSpan="5">
                  <a:txBody>
                    <a:bodyPr/>
                    <a:lstStyle/>
                    <a:p>
                      <a:pPr marL="0" indent="0" algn="l">
                        <a:lnSpc>
                          <a:spcPct val="100000"/>
                        </a:lnSpc>
                        <a:spcBef>
                          <a:spcPts val="0"/>
                        </a:spcBef>
                        <a:spcAft>
                          <a:spcPts val="0"/>
                        </a:spcAft>
                      </a:pPr>
                      <a:r>
                        <a:rPr lang="en-GB" sz="1000" u="none" strike="noStrike" spc="0" baseline="0" dirty="0"/>
                        <a:t>AGE</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17-34 </a:t>
                      </a:r>
                    </a:p>
                  </a:txBody>
                  <a:tcPr marL="116789" marR="116789" anchor="ctr"/>
                </a:tc>
                <a:tc>
                  <a:txBody>
                    <a:bodyPr/>
                    <a:lstStyle/>
                    <a:p>
                      <a:pPr algn="ctr" rtl="0" fontAlgn="ctr"/>
                      <a:r>
                        <a:rPr lang="en-GB" sz="1200" b="0" i="0" u="none" strike="noStrike" dirty="0">
                          <a:solidFill>
                            <a:srgbClr val="4B4F56"/>
                          </a:solidFill>
                          <a:effectLst/>
                          <a:latin typeface="+mn-lt"/>
                        </a:rPr>
                        <a:t>25</a:t>
                      </a: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GB" sz="1200" b="0" i="0" u="none" strike="noStrike" dirty="0">
                          <a:solidFill>
                            <a:srgbClr val="4B4F56"/>
                          </a:solidFill>
                          <a:effectLst/>
                          <a:latin typeface="+mn-lt"/>
                        </a:rPr>
                        <a:t>25</a:t>
                      </a: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tc>
                  <a:txBody>
                    <a:bodyPr/>
                    <a:lstStyle/>
                    <a:p>
                      <a:pPr algn="ctr" rtl="0" fontAlgn="ctr"/>
                      <a:r>
                        <a:rPr lang="en-US" sz="1200" b="0" i="0" u="none" strike="noStrike" dirty="0">
                          <a:solidFill>
                            <a:srgbClr val="4B4F56"/>
                          </a:solidFill>
                          <a:effectLst/>
                          <a:latin typeface="+mn-lt"/>
                        </a:rPr>
                        <a:t>23</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23</a:t>
                      </a:r>
                    </a:p>
                  </a:txBody>
                  <a:tcPr marL="9525" marR="9525" marT="9525" marB="0" anchor="ctr"/>
                </a:tc>
                <a:extLst>
                  <a:ext uri="{0D108BD9-81ED-4DB2-BD59-A6C34878D82A}">
                    <a16:rowId xmlns:a16="http://schemas.microsoft.com/office/drawing/2014/main" val="10003"/>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35-44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US" sz="1200" b="0" i="0" u="none" strike="noStrike" dirty="0">
                          <a:solidFill>
                            <a:srgbClr val="4B4F56"/>
                          </a:solidFill>
                          <a:effectLst/>
                          <a:latin typeface="+mn-lt"/>
                        </a:rPr>
                        <a:t>17</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extLst>
                  <a:ext uri="{0D108BD9-81ED-4DB2-BD59-A6C34878D82A}">
                    <a16:rowId xmlns:a16="http://schemas.microsoft.com/office/drawing/2014/main" val="10004"/>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45-54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17</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19</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extLst>
                  <a:ext uri="{0D108BD9-81ED-4DB2-BD59-A6C34878D82A}">
                    <a16:rowId xmlns:a16="http://schemas.microsoft.com/office/drawing/2014/main" val="10005"/>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55-64</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tc>
                  <a:txBody>
                    <a:bodyPr/>
                    <a:lstStyle/>
                    <a:p>
                      <a:pPr algn="ctr" rtl="0" fontAlgn="ctr"/>
                      <a:r>
                        <a:rPr lang="en-US" sz="1200" b="0" i="0" u="none" strike="noStrike" dirty="0">
                          <a:solidFill>
                            <a:srgbClr val="4B4F56"/>
                          </a:solidFill>
                          <a:effectLst/>
                          <a:latin typeface="+mn-lt"/>
                        </a:rPr>
                        <a:t>18</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18</a:t>
                      </a:r>
                    </a:p>
                  </a:txBody>
                  <a:tcPr marL="9525" marR="9525" marT="9525" marB="0" anchor="ctr"/>
                </a:tc>
                <a:extLst>
                  <a:ext uri="{0D108BD9-81ED-4DB2-BD59-A6C34878D82A}">
                    <a16:rowId xmlns:a16="http://schemas.microsoft.com/office/drawing/2014/main" val="10006"/>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65+</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20</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GB" sz="1200" b="0" i="0" u="none" strike="noStrike" dirty="0">
                          <a:solidFill>
                            <a:srgbClr val="4B4F56"/>
                          </a:solidFill>
                          <a:effectLst/>
                          <a:latin typeface="+mn-lt"/>
                        </a:rPr>
                        <a:t>20</a:t>
                      </a: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tc>
                  <a:txBody>
                    <a:bodyPr/>
                    <a:lstStyle/>
                    <a:p>
                      <a:pPr algn="ctr" rtl="0" fontAlgn="ctr"/>
                      <a:r>
                        <a:rPr lang="en-US" sz="1200" b="0" i="0" u="none" strike="noStrike" dirty="0">
                          <a:solidFill>
                            <a:srgbClr val="4B4F56"/>
                          </a:solidFill>
                          <a:effectLst/>
                          <a:latin typeface="+mn-lt"/>
                        </a:rPr>
                        <a:t>21</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21</a:t>
                      </a:r>
                    </a:p>
                  </a:txBody>
                  <a:tcPr marL="9525" marR="9525" marT="9525" marB="0" anchor="ctr"/>
                </a:tc>
                <a:extLst>
                  <a:ext uri="{0D108BD9-81ED-4DB2-BD59-A6C34878D82A}">
                    <a16:rowId xmlns:a16="http://schemas.microsoft.com/office/drawing/2014/main" val="10007"/>
                  </a:ext>
                </a:extLst>
              </a:tr>
              <a:tr h="288000">
                <a:tc rowSpan="2">
                  <a:txBody>
                    <a:bodyPr/>
                    <a:lstStyle/>
                    <a:p>
                      <a:pPr marL="0" indent="0" algn="l">
                        <a:lnSpc>
                          <a:spcPct val="100000"/>
                        </a:lnSpc>
                        <a:spcBef>
                          <a:spcPts val="0"/>
                        </a:spcBef>
                        <a:spcAft>
                          <a:spcPts val="0"/>
                        </a:spcAft>
                      </a:pPr>
                      <a:r>
                        <a:rPr lang="en-GB" sz="1000" u="none" strike="noStrike" spc="0" baseline="0" dirty="0"/>
                        <a:t>SEG</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ABC1</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62</a:t>
                      </a: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tc>
                  <a:txBody>
                    <a:bodyPr/>
                    <a:lstStyle/>
                    <a:p>
                      <a:pPr algn="ctr" rtl="0" fontAlgn="ctr"/>
                      <a:r>
                        <a:rPr lang="en-GB" sz="1200" b="0" i="0" u="none" strike="noStrike" dirty="0">
                          <a:solidFill>
                            <a:srgbClr val="4B4F56"/>
                          </a:solidFill>
                          <a:effectLst/>
                          <a:latin typeface="+mn-lt"/>
                        </a:rPr>
                        <a:t>64</a:t>
                      </a: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tc>
                  <a:txBody>
                    <a:bodyPr/>
                    <a:lstStyle/>
                    <a:p>
                      <a:pPr algn="ctr" rtl="0" fontAlgn="ctr"/>
                      <a:r>
                        <a:rPr lang="en-US" sz="1200" b="0" i="0" u="none" strike="noStrike" dirty="0">
                          <a:solidFill>
                            <a:srgbClr val="4B4F56"/>
                          </a:solidFill>
                          <a:effectLst/>
                          <a:latin typeface="+mn-lt"/>
                        </a:rPr>
                        <a:t>65</a:t>
                      </a:r>
                      <a:endParaRPr lang="en-GB" sz="1200" b="0" i="0" u="none" strike="noStrike" dirty="0">
                        <a:solidFill>
                          <a:srgbClr val="4B4F56"/>
                        </a:solidFill>
                        <a:effectLst/>
                        <a:latin typeface="+mn-lt"/>
                      </a:endParaRPr>
                    </a:p>
                  </a:txBody>
                  <a:tcPr marL="9525" marR="9525" marT="9525" marB="0" anchor="ctr"/>
                </a:tc>
                <a:tc>
                  <a:txBody>
                    <a:bodyPr/>
                    <a:lstStyle/>
                    <a:p>
                      <a:pPr algn="ctr" rtl="0" fontAlgn="ctr"/>
                      <a:r>
                        <a:rPr lang="en-GB" sz="1200" b="0" i="0" u="none" strike="noStrike" dirty="0">
                          <a:solidFill>
                            <a:srgbClr val="4B4F56"/>
                          </a:solidFill>
                          <a:effectLst/>
                          <a:latin typeface="+mn-lt"/>
                        </a:rPr>
                        <a:t>65</a:t>
                      </a:r>
                    </a:p>
                  </a:txBody>
                  <a:tcPr marL="9525" marR="9525" marT="9525" marB="0" anchor="ctr"/>
                </a:tc>
                <a:extLst>
                  <a:ext uri="{0D108BD9-81ED-4DB2-BD59-A6C34878D82A}">
                    <a16:rowId xmlns:a16="http://schemas.microsoft.com/office/drawing/2014/main" val="10008"/>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C2DE</a:t>
                      </a:r>
                      <a:endParaRPr lang="en-GB" sz="1200" b="0" i="0" u="none" strike="noStrike" spc="0" baseline="0" dirty="0">
                        <a:solidFill>
                          <a:srgbClr val="333333"/>
                        </a:solidFill>
                        <a:latin typeface="Verdana"/>
                      </a:endParaRP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b="0" i="0" u="none" strike="noStrike" kern="1200" spc="0" baseline="0" dirty="0">
                          <a:solidFill>
                            <a:schemeClr val="tx1"/>
                          </a:solidFill>
                          <a:latin typeface="+mn-lt"/>
                          <a:ea typeface="+mn-ea"/>
                          <a:cs typeface="+mn-cs"/>
                        </a:rPr>
                        <a:t>38</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35</a:t>
                      </a:r>
                    </a:p>
                  </a:txBody>
                  <a:tcPr marL="116789" marR="116789" anchor="ctr"/>
                </a:tc>
                <a:extLst>
                  <a:ext uri="{0D108BD9-81ED-4DB2-BD59-A6C34878D82A}">
                    <a16:rowId xmlns:a16="http://schemas.microsoft.com/office/drawing/2014/main" val="10009"/>
                  </a:ext>
                </a:extLst>
              </a:tr>
              <a:tr h="288000">
                <a:tc rowSpan="3">
                  <a:txBody>
                    <a:bodyPr/>
                    <a:lstStyle/>
                    <a:p>
                      <a:pPr marL="0" indent="0" algn="l">
                        <a:lnSpc>
                          <a:spcPct val="100000"/>
                        </a:lnSpc>
                        <a:spcBef>
                          <a:spcPts val="0"/>
                        </a:spcBef>
                        <a:spcAft>
                          <a:spcPts val="0"/>
                        </a:spcAft>
                      </a:pPr>
                      <a:r>
                        <a:rPr lang="en-GB" sz="1000" u="none" strike="noStrike" spc="0" baseline="0" dirty="0"/>
                        <a:t>REGION</a:t>
                      </a:r>
                      <a:endParaRPr lang="en-GB" sz="1000" b="0" i="0" u="none" strike="noStrike" spc="0" baseline="0" dirty="0">
                        <a:solidFill>
                          <a:schemeClr val="bg1"/>
                        </a:solidFill>
                        <a:latin typeface="Verdana"/>
                      </a:endParaRPr>
                    </a:p>
                  </a:txBody>
                  <a:tcPr marL="116789" marR="116789" anchor="ctr"/>
                </a:tc>
                <a:tc>
                  <a:txBody>
                    <a:bodyPr/>
                    <a:lstStyle/>
                    <a:p>
                      <a:pPr marL="0" indent="0" algn="l">
                        <a:lnSpc>
                          <a:spcPct val="100000"/>
                        </a:lnSpc>
                        <a:spcBef>
                          <a:spcPts val="0"/>
                        </a:spcBef>
                        <a:spcAft>
                          <a:spcPts val="0"/>
                        </a:spcAft>
                      </a:pPr>
                      <a:r>
                        <a:rPr lang="en-GB" sz="1200" u="none" strike="noStrike" spc="0" baseline="0" dirty="0"/>
                        <a:t>West</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36</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45</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41</a:t>
                      </a:r>
                    </a:p>
                  </a:txBody>
                  <a:tcPr marL="116789" marR="116789" anchor="ctr"/>
                </a:tc>
                <a:extLst>
                  <a:ext uri="{0D108BD9-81ED-4DB2-BD59-A6C34878D82A}">
                    <a16:rowId xmlns:a16="http://schemas.microsoft.com/office/drawing/2014/main" val="10010"/>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East / South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34</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29</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32</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33</a:t>
                      </a:r>
                    </a:p>
                  </a:txBody>
                  <a:tcPr marL="116789" marR="116789" anchor="ctr"/>
                </a:tc>
                <a:extLst>
                  <a:ext uri="{0D108BD9-81ED-4DB2-BD59-A6C34878D82A}">
                    <a16:rowId xmlns:a16="http://schemas.microsoft.com/office/drawing/2014/main" val="10011"/>
                  </a:ext>
                </a:extLst>
              </a:tr>
              <a:tr h="288000">
                <a:tc vMerge="1">
                  <a:txBody>
                    <a:bodyPr/>
                    <a:lstStyle/>
                    <a:p>
                      <a:endParaRPr lang="en-GB" sz="1200" baseline="0" dirty="0"/>
                    </a:p>
                  </a:txBody>
                  <a:tcPr/>
                </a:tc>
                <a:tc>
                  <a:txBody>
                    <a:bodyPr/>
                    <a:lstStyle/>
                    <a:p>
                      <a:pPr marL="0" indent="0" algn="l">
                        <a:lnSpc>
                          <a:spcPct val="100000"/>
                        </a:lnSpc>
                        <a:spcBef>
                          <a:spcPts val="0"/>
                        </a:spcBef>
                        <a:spcAft>
                          <a:spcPts val="0"/>
                        </a:spcAft>
                      </a:pPr>
                      <a:r>
                        <a:rPr lang="en-GB" sz="1200" u="none" strike="noStrike" spc="0" baseline="0" dirty="0"/>
                        <a:t>North</a:t>
                      </a:r>
                      <a:endParaRPr lang="en-GB" sz="1200" b="0" i="0" u="none" strike="noStrike" spc="0" baseline="0" dirty="0">
                        <a:solidFill>
                          <a:srgbClr val="333333"/>
                        </a:solidFill>
                        <a:latin typeface="Verdana"/>
                      </a:endParaRPr>
                    </a:p>
                  </a:txBody>
                  <a:tcPr marL="116789" marR="116789" anchor="ctr"/>
                </a:tc>
                <a:tc>
                  <a:txBody>
                    <a:bodyPr/>
                    <a:lstStyle/>
                    <a:p>
                      <a:pPr algn="ctr" rtl="0" fontAlgn="ctr"/>
                      <a:r>
                        <a:rPr lang="en-GB" sz="1200" b="0" i="0" u="none" strike="noStrike" dirty="0">
                          <a:solidFill>
                            <a:srgbClr val="4B4F56"/>
                          </a:solidFill>
                          <a:effectLst/>
                          <a:latin typeface="+mn-lt"/>
                        </a:rPr>
                        <a:t>29</a:t>
                      </a:r>
                    </a:p>
                  </a:txBody>
                  <a:tcPr marL="9525" marR="9525" marT="9525" marB="0"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27</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24</a:t>
                      </a:r>
                    </a:p>
                  </a:txBody>
                  <a:tcPr marL="116789" marR="116789" anchor="ctr"/>
                </a:tc>
                <a:tc>
                  <a:txBody>
                    <a:bodyPr/>
                    <a:lstStyle/>
                    <a:p>
                      <a:pPr marL="0" indent="0" algn="ctr" defTabSz="914400" rtl="0" eaLnBrk="1" fontAlgn="b" latinLnBrk="0" hangingPunct="1">
                        <a:lnSpc>
                          <a:spcPct val="100000"/>
                        </a:lnSpc>
                        <a:spcBef>
                          <a:spcPts val="0"/>
                        </a:spcBef>
                        <a:spcAft>
                          <a:spcPts val="0"/>
                        </a:spcAft>
                      </a:pPr>
                      <a:r>
                        <a:rPr lang="en-IN" sz="1200" u="none" strike="noStrike" kern="1200" spc="0" baseline="0" dirty="0">
                          <a:solidFill>
                            <a:schemeClr val="dk1"/>
                          </a:solidFill>
                          <a:latin typeface="+mn-lt"/>
                          <a:ea typeface="+mn-ea"/>
                          <a:cs typeface="+mn-cs"/>
                        </a:rPr>
                        <a:t>26</a:t>
                      </a:r>
                    </a:p>
                  </a:txBody>
                  <a:tcPr marL="116789" marR="116789" anchor="ctr"/>
                </a:tc>
                <a:extLst>
                  <a:ext uri="{0D108BD9-81ED-4DB2-BD59-A6C34878D82A}">
                    <a16:rowId xmlns:a16="http://schemas.microsoft.com/office/drawing/2014/main" val="10012"/>
                  </a:ext>
                </a:extLst>
              </a:tr>
            </a:tbl>
          </a:graphicData>
        </a:graphic>
      </p:graphicFrame>
      <p:sp>
        <p:nvSpPr>
          <p:cNvPr id="24" name="TextBox 23">
            <a:extLst>
              <a:ext uri="{FF2B5EF4-FFF2-40B4-BE49-F238E27FC236}">
                <a16:creationId xmlns:a16="http://schemas.microsoft.com/office/drawing/2014/main" id="{8C3CDC81-AEA8-4F8E-8D2A-80A9D3AF4A31}"/>
              </a:ext>
            </a:extLst>
          </p:cNvPr>
          <p:cNvSpPr txBox="1"/>
          <p:nvPr/>
        </p:nvSpPr>
        <p:spPr>
          <a:xfrm>
            <a:off x="519955" y="6193690"/>
            <a:ext cx="9148701" cy="461665"/>
          </a:xfrm>
          <a:prstGeom prst="rect">
            <a:avLst/>
          </a:prstGeom>
          <a:noFill/>
          <a:ln>
            <a:solidFill>
              <a:schemeClr val="accent1"/>
            </a:solidFill>
          </a:ln>
        </p:spPr>
        <p:txBody>
          <a:bodyPr wrap="square" rtlCol="0">
            <a:spAutoFit/>
          </a:bodyPr>
          <a:lstStyle/>
          <a:p>
            <a:r>
              <a:rPr lang="en-US" sz="1200" dirty="0">
                <a:solidFill>
                  <a:schemeClr val="tx2"/>
                </a:solidFill>
              </a:rPr>
              <a:t>NB: For 2016 – 2018 – Weighting applied to overall sample to match general population of Scotland. Then, results were filtered among drivers, hence slight difference in weighted profile at each wave. 2019 and 2020 samples only included drivers, weighting applied to total sample.</a:t>
            </a:r>
          </a:p>
        </p:txBody>
      </p:sp>
    </p:spTree>
    <p:extLst>
      <p:ext uri="{BB962C8B-B14F-4D97-AF65-F5344CB8AC3E}">
        <p14:creationId xmlns:p14="http://schemas.microsoft.com/office/powerpoint/2010/main" val="394905029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II – Additional data</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64</a:t>
            </a:fld>
            <a:endParaRPr lang="en-GB" dirty="0"/>
          </a:p>
        </p:txBody>
      </p:sp>
    </p:spTree>
    <p:extLst>
      <p:ext uri="{BB962C8B-B14F-4D97-AF65-F5344CB8AC3E}">
        <p14:creationId xmlns:p14="http://schemas.microsoft.com/office/powerpoint/2010/main" val="28297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8"/>
          <p:cNvGraphicFramePr>
            <a:graphicFrameLocks noGrp="1"/>
          </p:cNvGraphicFramePr>
          <p:nvPr>
            <p:ph sz="quarter" idx="18"/>
            <p:extLst>
              <p:ext uri="{D42A27DB-BD31-4B8C-83A1-F6EECF244321}">
                <p14:modId xmlns:p14="http://schemas.microsoft.com/office/powerpoint/2010/main" val="1246029008"/>
              </p:ext>
            </p:extLst>
          </p:nvPr>
        </p:nvGraphicFramePr>
        <p:xfrm>
          <a:off x="381000" y="1574276"/>
          <a:ext cx="10610653" cy="46717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4"/>
          <p:cNvSpPr txBox="1">
            <a:spLocks/>
          </p:cNvSpPr>
          <p:nvPr/>
        </p:nvSpPr>
        <p:spPr>
          <a:xfrm>
            <a:off x="-1426616" y="5718458"/>
            <a:ext cx="6370091" cy="527583"/>
          </a:xfrm>
          <a:prstGeom prst="rect">
            <a:avLst/>
          </a:prstGeom>
        </p:spPr>
        <p:txBody>
          <a:bodyPr lIns="0" tIns="0" rIns="0" bIns="108000" anchor="b">
            <a:noAutofit/>
          </a:bodyPr>
          <a:lstStyle>
            <a:lvl1pPr marL="0" indent="0" algn="l" defTabSz="914400" rtl="0" eaLnBrk="1" latinLnBrk="0" hangingPunct="1">
              <a:spcBef>
                <a:spcPct val="20000"/>
              </a:spcBef>
              <a:buFont typeface="Arial" pitchFamily="34" charset="0"/>
              <a:buNone/>
              <a:defRPr sz="600" b="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800" dirty="0"/>
          </a:p>
        </p:txBody>
      </p:sp>
      <p:sp>
        <p:nvSpPr>
          <p:cNvPr id="21" name="Rectangle 20"/>
          <p:cNvSpPr/>
          <p:nvPr/>
        </p:nvSpPr>
        <p:spPr>
          <a:xfrm>
            <a:off x="10781049" y="3349191"/>
            <a:ext cx="224742" cy="307777"/>
          </a:xfrm>
          <a:prstGeom prst="rect">
            <a:avLst/>
          </a:prstGeom>
        </p:spPr>
        <p:txBody>
          <a:bodyPr wrap="none">
            <a:spAutoFit/>
          </a:bodyPr>
          <a:lstStyle/>
          <a:p>
            <a:pPr>
              <a:spcBef>
                <a:spcPct val="50000"/>
              </a:spcBef>
            </a:pPr>
            <a:r>
              <a:rPr lang="en-GB" sz="1400" b="0" dirty="0">
                <a:latin typeface="+mn-lt"/>
              </a:rPr>
              <a:t> </a:t>
            </a:r>
          </a:p>
        </p:txBody>
      </p:sp>
      <p:sp>
        <p:nvSpPr>
          <p:cNvPr id="27" name="Rectangle 26"/>
          <p:cNvSpPr/>
          <p:nvPr/>
        </p:nvSpPr>
        <p:spPr>
          <a:xfrm>
            <a:off x="10809136" y="2682104"/>
            <a:ext cx="224742" cy="307777"/>
          </a:xfrm>
          <a:prstGeom prst="rect">
            <a:avLst/>
          </a:prstGeom>
        </p:spPr>
        <p:txBody>
          <a:bodyPr wrap="none">
            <a:spAutoFit/>
          </a:bodyPr>
          <a:lstStyle/>
          <a:p>
            <a:pPr>
              <a:spcBef>
                <a:spcPct val="50000"/>
              </a:spcBef>
            </a:pPr>
            <a:r>
              <a:rPr lang="en-GB" sz="1400" b="0" dirty="0">
                <a:latin typeface="+mn-lt"/>
              </a:rPr>
              <a:t> </a:t>
            </a:r>
          </a:p>
        </p:txBody>
      </p:sp>
      <p:sp>
        <p:nvSpPr>
          <p:cNvPr id="30" name="Rectangle 29">
            <a:extLst>
              <a:ext uri="{FF2B5EF4-FFF2-40B4-BE49-F238E27FC236}">
                <a16:creationId xmlns:a16="http://schemas.microsoft.com/office/drawing/2014/main" id="{7E5692DE-99E5-40C6-919B-58D4B72DD6D9}"/>
              </a:ext>
            </a:extLst>
          </p:cNvPr>
          <p:cNvSpPr/>
          <p:nvPr/>
        </p:nvSpPr>
        <p:spPr>
          <a:xfrm>
            <a:off x="334963" y="6481540"/>
            <a:ext cx="8651382" cy="246221"/>
          </a:xfrm>
          <a:prstGeom prst="rect">
            <a:avLst/>
          </a:prstGeom>
        </p:spPr>
        <p:txBody>
          <a:bodyPr wrap="square" anchor="ctr">
            <a:spAutoFit/>
          </a:bodyPr>
          <a:lstStyle/>
          <a:p>
            <a:r>
              <a:rPr lang="en-US" sz="1000" b="1" dirty="0"/>
              <a:t>Q6: Which of the following have you done at all in the last 12 months, even if only on one occasion or for a short distance?</a:t>
            </a:r>
          </a:p>
        </p:txBody>
      </p:sp>
      <p:sp>
        <p:nvSpPr>
          <p:cNvPr id="17" name="Text Placeholder 4"/>
          <p:cNvSpPr>
            <a:spLocks noGrp="1"/>
          </p:cNvSpPr>
          <p:nvPr>
            <p:ph type="body" sz="quarter" idx="11"/>
          </p:nvPr>
        </p:nvSpPr>
        <p:spPr>
          <a:xfrm>
            <a:off x="334964" y="180788"/>
            <a:ext cx="10656690" cy="1299219"/>
          </a:xfrm>
        </p:spPr>
        <p:txBody>
          <a:bodyPr vert="horz" lIns="72000" tIns="0" rIns="0" bIns="0" rtlCol="0" anchor="ctr" anchorCtr="0">
            <a:noAutofit/>
          </a:bodyPr>
          <a:lstStyle/>
          <a:p>
            <a:r>
              <a:rPr lang="en-GB" sz="2400" dirty="0"/>
              <a:t>Just over one third of drivers had not carried out a risky behaviour in the last 12 months – this finding was consistent with Aug ‘21.</a:t>
            </a:r>
          </a:p>
        </p:txBody>
      </p:sp>
      <p:sp>
        <p:nvSpPr>
          <p:cNvPr id="9"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p:txBody>
      </p:sp>
    </p:spTree>
    <p:extLst>
      <p:ext uri="{BB962C8B-B14F-4D97-AF65-F5344CB8AC3E}">
        <p14:creationId xmlns:p14="http://schemas.microsoft.com/office/powerpoint/2010/main" val="42818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8"/>
            <p:extLst>
              <p:ext uri="{D42A27DB-BD31-4B8C-83A1-F6EECF244321}">
                <p14:modId xmlns:p14="http://schemas.microsoft.com/office/powerpoint/2010/main" val="2923819690"/>
              </p:ext>
            </p:extLst>
          </p:nvPr>
        </p:nvGraphicFramePr>
        <p:xfrm>
          <a:off x="334962" y="1773238"/>
          <a:ext cx="11717129" cy="443079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729B07AD-D09C-422B-A1D1-4BCF1D77777F}"/>
              </a:ext>
            </a:extLst>
          </p:cNvPr>
          <p:cNvSpPr/>
          <p:nvPr/>
        </p:nvSpPr>
        <p:spPr>
          <a:xfrm>
            <a:off x="334963" y="6481540"/>
            <a:ext cx="8651382" cy="246221"/>
          </a:xfrm>
          <a:prstGeom prst="rect">
            <a:avLst/>
          </a:prstGeom>
        </p:spPr>
        <p:txBody>
          <a:bodyPr wrap="square" anchor="ctr">
            <a:spAutoFit/>
          </a:bodyPr>
          <a:lstStyle/>
          <a:p>
            <a:r>
              <a:rPr lang="en-US" sz="1000" b="1" dirty="0"/>
              <a:t>Q14: Which of these have you ever had?</a:t>
            </a:r>
          </a:p>
        </p:txBody>
      </p:sp>
      <p:sp>
        <p:nvSpPr>
          <p:cNvPr id="10" name="Text Placeholder 4"/>
          <p:cNvSpPr>
            <a:spLocks noGrp="1"/>
          </p:cNvSpPr>
          <p:nvPr>
            <p:ph type="body" sz="quarter" idx="11"/>
          </p:nvPr>
        </p:nvSpPr>
        <p:spPr>
          <a:xfrm>
            <a:off x="334964" y="180788"/>
            <a:ext cx="10656690" cy="1299219"/>
          </a:xfrm>
        </p:spPr>
        <p:txBody>
          <a:bodyPr vert="horz" lIns="72000" tIns="0" rIns="0" bIns="0" rtlCol="0" anchor="ctr" anchorCtr="0">
            <a:normAutofit/>
          </a:bodyPr>
          <a:lstStyle/>
          <a:p>
            <a:r>
              <a:rPr lang="en-GB" sz="2400" dirty="0"/>
              <a:t>Two in five drivers had had a penalty at least once since they started driving, the most common being points on licence or fines for speeding. Around one in 10 had received the more serious penalty of a conviction for a driving offence.</a:t>
            </a:r>
          </a:p>
        </p:txBody>
      </p:sp>
      <p:sp>
        <p:nvSpPr>
          <p:cNvPr id="7" name="Text Placeholder 7"/>
          <p:cNvSpPr txBox="1">
            <a:spLocks/>
          </p:cNvSpPr>
          <p:nvPr/>
        </p:nvSpPr>
        <p:spPr>
          <a:xfrm>
            <a:off x="8041064" y="6496619"/>
            <a:ext cx="3602609" cy="293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2667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077913"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000" b="1" dirty="0"/>
              <a:t>Base (all main W22): 514</a:t>
            </a:r>
            <a:endParaRPr lang="en-GB" sz="1000" b="1" dirty="0">
              <a:solidFill>
                <a:srgbClr val="FF0000"/>
              </a:solidFill>
            </a:endParaRPr>
          </a:p>
          <a:p>
            <a:pPr marL="0" indent="0">
              <a:lnSpc>
                <a:spcPct val="100000"/>
              </a:lnSpc>
              <a:spcBef>
                <a:spcPts val="0"/>
              </a:spcBef>
              <a:buFont typeface="Arial" panose="020B0604020202020204" pitchFamily="34" charset="0"/>
              <a:buNone/>
            </a:pPr>
            <a:endParaRPr lang="en-GB" sz="1000" b="1" dirty="0"/>
          </a:p>
        </p:txBody>
      </p:sp>
    </p:spTree>
    <p:extLst>
      <p:ext uri="{BB962C8B-B14F-4D97-AF65-F5344CB8AC3E}">
        <p14:creationId xmlns:p14="http://schemas.microsoft.com/office/powerpoint/2010/main" val="16731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7056447" cy="1525603"/>
          </a:xfrm>
        </p:spPr>
        <p:txBody>
          <a:bodyPr/>
          <a:lstStyle/>
          <a:p>
            <a:r>
              <a:rPr lang="en-US" dirty="0"/>
              <a:t>Appendix IV </a:t>
            </a:r>
            <a:br>
              <a:rPr lang="en-US" dirty="0"/>
            </a:br>
            <a:r>
              <a:rPr lang="en-US" dirty="0"/>
              <a:t>– Technical appendix</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67</a:t>
            </a:fld>
            <a:endParaRPr lang="en-GB" dirty="0"/>
          </a:p>
        </p:txBody>
      </p:sp>
    </p:spTree>
    <p:extLst>
      <p:ext uri="{BB962C8B-B14F-4D97-AF65-F5344CB8AC3E}">
        <p14:creationId xmlns:p14="http://schemas.microsoft.com/office/powerpoint/2010/main" val="76025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68</a:t>
            </a:fld>
            <a:endParaRPr lang="en-GB" dirty="0"/>
          </a:p>
        </p:txBody>
      </p:sp>
      <p:sp>
        <p:nvSpPr>
          <p:cNvPr id="4" name="Title 3">
            <a:extLst>
              <a:ext uri="{FF2B5EF4-FFF2-40B4-BE49-F238E27FC236}">
                <a16:creationId xmlns:a16="http://schemas.microsoft.com/office/drawing/2014/main" id="{CC456CBE-E9BE-4E6C-ABA0-0EA285C2B5FE}"/>
              </a:ext>
            </a:extLst>
          </p:cNvPr>
          <p:cNvSpPr>
            <a:spLocks noGrp="1"/>
          </p:cNvSpPr>
          <p:nvPr>
            <p:ph type="title"/>
          </p:nvPr>
        </p:nvSpPr>
        <p:spPr/>
        <p:txBody>
          <a:bodyPr/>
          <a:lstStyle/>
          <a:p>
            <a:r>
              <a:rPr lang="en-GB" dirty="0"/>
              <a:t>Quantitative: method and data processing</a:t>
            </a:r>
            <a:endParaRPr lang="en-US" dirty="0"/>
          </a:p>
        </p:txBody>
      </p:sp>
      <p:sp>
        <p:nvSpPr>
          <p:cNvPr id="5" name="Text Placeholder 4">
            <a:extLst>
              <a:ext uri="{FF2B5EF4-FFF2-40B4-BE49-F238E27FC236}">
                <a16:creationId xmlns:a16="http://schemas.microsoft.com/office/drawing/2014/main" id="{EDE3BC5A-2563-44E5-9E8B-87FC04805832}"/>
              </a:ext>
            </a:extLst>
          </p:cNvPr>
          <p:cNvSpPr>
            <a:spLocks noGrp="1"/>
          </p:cNvSpPr>
          <p:nvPr>
            <p:ph type="body" sz="quarter" idx="11"/>
          </p:nvPr>
        </p:nvSpPr>
        <p:spPr/>
        <p:txBody>
          <a:bodyPr/>
          <a:lstStyle/>
          <a:p>
            <a:r>
              <a:rPr lang="en-GB" dirty="0"/>
              <a:t>Technical appendix</a:t>
            </a:r>
          </a:p>
        </p:txBody>
      </p:sp>
      <p:sp>
        <p:nvSpPr>
          <p:cNvPr id="3" name="Content Placeholder 2"/>
          <p:cNvSpPr>
            <a:spLocks noGrp="1"/>
          </p:cNvSpPr>
          <p:nvPr>
            <p:ph sz="quarter" idx="18"/>
          </p:nvPr>
        </p:nvSpPr>
        <p:spPr>
          <a:xfrm>
            <a:off x="334963" y="1573895"/>
            <a:ext cx="11458108" cy="5103316"/>
          </a:xfrm>
        </p:spPr>
        <p:txBody>
          <a:bodyPr>
            <a:noAutofit/>
          </a:bodyPr>
          <a:lstStyle/>
          <a:p>
            <a:pPr marL="171450" indent="-171450">
              <a:buFont typeface="Arial" panose="020B0604020202020204" pitchFamily="34" charset="0"/>
              <a:buChar char="•"/>
            </a:pPr>
            <a:r>
              <a:rPr lang="en-GB" dirty="0"/>
              <a:t>The data was collected by an online survey using sample from the Cint, Dynata and Panelbase panels for the main sample, and YouthSight for the young driver boost sample. </a:t>
            </a:r>
          </a:p>
          <a:p>
            <a:pPr marL="171450" indent="-171450">
              <a:buFont typeface="Arial" panose="020B0604020202020204" pitchFamily="34" charset="0"/>
              <a:buChar char="•"/>
            </a:pPr>
            <a:r>
              <a:rPr lang="en-GB" dirty="0"/>
              <a:t>The target group for this research study was a representative sample of drivers in Scotland. </a:t>
            </a:r>
            <a:endParaRPr lang="en-GB" i="1" dirty="0">
              <a:solidFill>
                <a:srgbClr val="C00000"/>
              </a:solidFill>
            </a:endParaRPr>
          </a:p>
          <a:p>
            <a:pPr marL="171450" indent="-171450">
              <a:buFont typeface="Arial" panose="020B0604020202020204" pitchFamily="34" charset="0"/>
              <a:buChar char="•"/>
            </a:pPr>
            <a:r>
              <a:rPr lang="en-GB" dirty="0"/>
              <a:t>The target sample size for the main sample was 500 per wave and the final achieved sample size was 514 interviews. The target for the young driver boost sample was 150 per wave and the final achieved sample was 165 interviews. </a:t>
            </a:r>
          </a:p>
          <a:p>
            <a:pPr marL="171450" indent="-171450">
              <a:buFont typeface="Arial" panose="020B0604020202020204" pitchFamily="34" charset="0"/>
              <a:buChar char="•"/>
            </a:pPr>
            <a:r>
              <a:rPr lang="en-GB" dirty="0"/>
              <a:t>Fieldwork was undertaken between the 21</a:t>
            </a:r>
            <a:r>
              <a:rPr lang="en-GB" baseline="30000" dirty="0"/>
              <a:t>st</a:t>
            </a:r>
            <a:r>
              <a:rPr lang="en-GB" dirty="0"/>
              <a:t> February – 1</a:t>
            </a:r>
            <a:r>
              <a:rPr lang="en-GB" baseline="30000" dirty="0"/>
              <a:t>st</a:t>
            </a:r>
            <a:r>
              <a:rPr lang="en-GB" dirty="0"/>
              <a:t> March 2022.</a:t>
            </a:r>
            <a:r>
              <a:rPr lang="en-GB" i="1" dirty="0">
                <a:solidFill>
                  <a:srgbClr val="C00000"/>
                </a:solidFill>
              </a:rPr>
              <a:t> </a:t>
            </a:r>
            <a:r>
              <a:rPr lang="en-GB" dirty="0"/>
              <a:t>The sample for this survey was non-probability, meaning not all people had an equal chance of being selected.</a:t>
            </a:r>
            <a:endParaRPr lang="en-GB" i="1" dirty="0">
              <a:solidFill>
                <a:srgbClr val="C00000"/>
              </a:solidFill>
            </a:endParaRPr>
          </a:p>
          <a:p>
            <a:pPr marL="171450" indent="-171450">
              <a:buFont typeface="Arial" panose="020B0604020202020204" pitchFamily="34" charset="0"/>
              <a:buChar char="•"/>
            </a:pPr>
            <a:r>
              <a:rPr lang="en-US" dirty="0">
                <a:solidFill>
                  <a:srgbClr val="5F5F5F"/>
                </a:solidFill>
                <a:latin typeface="Calibri" panose="020F0502020204030204" pitchFamily="34" charset="0"/>
              </a:rPr>
              <a:t>Respondents to online surveys are self-selecting. This means that we cannot provide statistically precise margins of error or significance testing as the sampling type is non-probability. The margins of error outlined below should therefore be treated as indicative, based on an equivalent probability sample. The overall sample size of 514 provides a dataset with an approximate margin of error of between </a:t>
            </a:r>
            <a:r>
              <a:rPr lang="en-US" sz="1200" dirty="0"/>
              <a:t>±0.86% and ±</a:t>
            </a:r>
            <a:r>
              <a:rPr lang="en-US" dirty="0"/>
              <a:t>4.32</a:t>
            </a:r>
            <a:r>
              <a:rPr lang="en-US" sz="1200" dirty="0"/>
              <a:t>%, </a:t>
            </a:r>
            <a:r>
              <a:rPr lang="en-US" dirty="0">
                <a:solidFill>
                  <a:srgbClr val="5F5F5F"/>
                </a:solidFill>
                <a:latin typeface="Calibri" panose="020F0502020204030204" pitchFamily="34" charset="0"/>
              </a:rPr>
              <a:t>calculated at the 95% confidence level (market research industry standard).  The young driver sample size of 165 provides a dataset with an approximate margin of error of between </a:t>
            </a:r>
            <a:r>
              <a:rPr lang="en-US" sz="1200" dirty="0"/>
              <a:t>±</a:t>
            </a:r>
            <a:r>
              <a:rPr lang="en-US" dirty="0"/>
              <a:t>1.52</a:t>
            </a:r>
            <a:r>
              <a:rPr lang="en-US" sz="1200" dirty="0"/>
              <a:t>% and ±</a:t>
            </a:r>
            <a:r>
              <a:rPr lang="en-US" dirty="0"/>
              <a:t>7.63</a:t>
            </a:r>
            <a:r>
              <a:rPr lang="en-US" sz="1200" dirty="0"/>
              <a:t>%</a:t>
            </a:r>
            <a:r>
              <a:rPr lang="en-US" dirty="0">
                <a:solidFill>
                  <a:srgbClr val="5F5F5F"/>
                </a:solidFill>
                <a:latin typeface="Calibri" panose="020F0502020204030204" pitchFamily="34" charset="0"/>
              </a:rPr>
              <a:t>.</a:t>
            </a:r>
            <a:endParaRPr lang="en-GB" dirty="0">
              <a:solidFill>
                <a:srgbClr val="5F5F5F"/>
              </a:solidFill>
              <a:latin typeface="Calibri" panose="020F0502020204030204" pitchFamily="34" charset="0"/>
            </a:endParaRPr>
          </a:p>
          <a:p>
            <a:pPr marL="171450" indent="-171450">
              <a:buFont typeface="Arial" panose="020B0604020202020204" pitchFamily="34" charset="0"/>
              <a:buChar char="•"/>
            </a:pPr>
            <a:r>
              <a:rPr lang="en-GB" dirty="0"/>
              <a:t>The criteria used in sample selection were that panellists were drivers living in Scotland. </a:t>
            </a:r>
          </a:p>
          <a:p>
            <a:pPr marL="171450" indent="-171450">
              <a:buFont typeface="Arial" panose="020B0604020202020204" pitchFamily="34" charset="0"/>
              <a:buChar char="•"/>
            </a:pPr>
            <a:r>
              <a:rPr lang="en-GB" dirty="0"/>
              <a:t>Respondents to self-completion studies are self-selecting and complete the survey without the assistance of a trained interviewer. This means that Progressive cannot strictly control sampling, and, in some cases, this can lead to findings skewed towards the views of those motivated to respond to the survey.</a:t>
            </a:r>
          </a:p>
          <a:p>
            <a:pPr marL="0" lvl="1" indent="0">
              <a:buNone/>
            </a:pPr>
            <a:endParaRPr lang="en-US" dirty="0">
              <a:solidFill>
                <a:srgbClr val="5F5F5F"/>
              </a:solidFill>
              <a:latin typeface="Calibri" panose="020F0502020204030204" pitchFamily="34" charset="0"/>
            </a:endParaRPr>
          </a:p>
          <a:p>
            <a:pPr lvl="1"/>
            <a:r>
              <a:rPr lang="en-US" dirty="0"/>
              <a:t>Our data processing department undertakes a number of quality checks on the data to ensure its validity and integrity. </a:t>
            </a:r>
            <a:r>
              <a:rPr lang="en-GB" dirty="0"/>
              <a:t>For online surveys these checks include:</a:t>
            </a:r>
          </a:p>
          <a:p>
            <a:pPr marL="358775" lvl="1">
              <a:lnSpc>
                <a:spcPct val="100000"/>
              </a:lnSpc>
              <a:spcAft>
                <a:spcPts val="0"/>
              </a:spcAft>
              <a:buFont typeface="Symbol" panose="05050102010706020507" pitchFamily="18" charset="2"/>
              <a:buChar char="-"/>
            </a:pPr>
            <a:r>
              <a:rPr lang="en-GB" dirty="0"/>
              <a:t>Responses are checked for duplicates where unidentified responses have been permitted. </a:t>
            </a:r>
          </a:p>
          <a:p>
            <a:pPr marL="358775" lvl="1">
              <a:lnSpc>
                <a:spcPct val="100000"/>
              </a:lnSpc>
              <a:spcAft>
                <a:spcPts val="0"/>
              </a:spcAft>
              <a:buFont typeface="Symbol" panose="05050102010706020507" pitchFamily="18" charset="2"/>
              <a:buChar char="-"/>
            </a:pPr>
            <a:r>
              <a:rPr lang="en-GB" dirty="0"/>
              <a:t>All responses are checked for completeness and sense.</a:t>
            </a:r>
          </a:p>
          <a:p>
            <a:pPr marL="358775" lvl="1">
              <a:lnSpc>
                <a:spcPct val="100000"/>
              </a:lnSpc>
              <a:spcAft>
                <a:spcPts val="0"/>
              </a:spcAft>
              <a:buFont typeface="Symbol" panose="05050102010706020507" pitchFamily="18" charset="2"/>
              <a:buChar char="-"/>
            </a:pPr>
            <a:r>
              <a:rPr lang="en-US" dirty="0"/>
              <a:t>A computer edit of the data carried out prior to analysis involves both range and inter-field checks. Any further inconsistencies identified at this stage are investigated by reference back to the raw data on the questionnaire.</a:t>
            </a:r>
          </a:p>
          <a:p>
            <a:pPr marL="358775" lvl="1">
              <a:lnSpc>
                <a:spcPct val="100000"/>
              </a:lnSpc>
              <a:spcAft>
                <a:spcPts val="0"/>
              </a:spcAft>
              <a:buFont typeface="Symbol" panose="05050102010706020507" pitchFamily="18" charset="2"/>
              <a:buChar char="-"/>
            </a:pPr>
            <a:r>
              <a:rPr lang="en-US" dirty="0"/>
              <a:t>Where ‘other’ type questions are used, the responses to these are checked against the parent question for possible up-coding.</a:t>
            </a:r>
          </a:p>
          <a:p>
            <a:pPr marL="358775" lvl="1">
              <a:lnSpc>
                <a:spcPct val="100000"/>
              </a:lnSpc>
              <a:spcAft>
                <a:spcPts val="0"/>
              </a:spcAft>
              <a:buFont typeface="Symbol" panose="05050102010706020507" pitchFamily="18" charset="2"/>
              <a:buChar char="-"/>
            </a:pPr>
            <a:r>
              <a:rPr lang="en-US" dirty="0"/>
              <a:t>Responses to open-ended questions will normally be spell and sense checked. Where required these responses may be grouped using a code-frame which can be used in analysis.</a:t>
            </a:r>
          </a:p>
          <a:p>
            <a:pPr lvl="1">
              <a:lnSpc>
                <a:spcPct val="100000"/>
              </a:lnSpc>
            </a:pPr>
            <a:r>
              <a:rPr lang="en-US" dirty="0"/>
              <a:t>A SNAP </a:t>
            </a:r>
            <a:r>
              <a:rPr lang="en-GB" dirty="0"/>
              <a:t>programme</a:t>
            </a:r>
            <a:r>
              <a:rPr lang="en-US" dirty="0"/>
              <a:t> set up with the aim of providing the client with useable and comprehensive data. Cross-breaks are discussed with the client in order to ensure that all information needs are met.</a:t>
            </a:r>
            <a:endParaRPr lang="en-GB" dirty="0">
              <a:solidFill>
                <a:srgbClr val="5F5F5F"/>
              </a:solidFill>
              <a:latin typeface="Calibri" panose="020F0502020204030204" pitchFamily="34" charset="0"/>
            </a:endParaRPr>
          </a:p>
          <a:p>
            <a:pPr lvl="1"/>
            <a:r>
              <a:rPr lang="en-GB" dirty="0">
                <a:solidFill>
                  <a:srgbClr val="5F5F5F"/>
                </a:solidFill>
                <a:latin typeface="Calibri" panose="020F0502020204030204" pitchFamily="34" charset="0"/>
              </a:rPr>
              <a:t>All research projects undertaken by Progressive comply fully with the requirements of ISO 20252.</a:t>
            </a:r>
          </a:p>
          <a:p>
            <a:pPr marL="0" lvl="1" indent="0">
              <a:buNone/>
            </a:pPr>
            <a:endParaRPr lang="en-GB" dirty="0"/>
          </a:p>
          <a:p>
            <a:endParaRPr lang="en-GB" dirty="0"/>
          </a:p>
        </p:txBody>
      </p:sp>
    </p:spTree>
    <p:extLst>
      <p:ext uri="{BB962C8B-B14F-4D97-AF65-F5344CB8AC3E}">
        <p14:creationId xmlns:p14="http://schemas.microsoft.com/office/powerpoint/2010/main" val="41822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5B1380-712A-47DD-93BA-9A9827056BD3}"/>
              </a:ext>
            </a:extLst>
          </p:cNvPr>
          <p:cNvSpPr>
            <a:spLocks noGrp="1"/>
          </p:cNvSpPr>
          <p:nvPr>
            <p:ph type="ctrTitle"/>
          </p:nvPr>
        </p:nvSpPr>
        <p:spPr>
          <a:xfrm>
            <a:off x="392865" y="2217927"/>
            <a:ext cx="11518719" cy="1525603"/>
          </a:xfrm>
        </p:spPr>
        <p:txBody>
          <a:bodyPr/>
          <a:lstStyle/>
          <a:p>
            <a:r>
              <a:rPr lang="en-US" dirty="0"/>
              <a:t>Appendix V</a:t>
            </a:r>
            <a:br>
              <a:rPr lang="en-US" dirty="0"/>
            </a:br>
            <a:r>
              <a:rPr lang="en-US" dirty="0"/>
              <a:t>– Data considerations due to change in method</a:t>
            </a:r>
            <a:endParaRPr lang="en-GB" dirty="0">
              <a:solidFill>
                <a:srgbClr val="FF0000"/>
              </a:solidFill>
            </a:endParaRPr>
          </a:p>
        </p:txBody>
      </p:sp>
      <p:sp>
        <p:nvSpPr>
          <p:cNvPr id="15" name="Slide Number Placeholder 14">
            <a:extLst>
              <a:ext uri="{FF2B5EF4-FFF2-40B4-BE49-F238E27FC236}">
                <a16:creationId xmlns:a16="http://schemas.microsoft.com/office/drawing/2014/main" id="{5DA4082C-E9DA-4728-A8E4-C9CD02DD2716}"/>
              </a:ext>
            </a:extLst>
          </p:cNvPr>
          <p:cNvSpPr>
            <a:spLocks noGrp="1"/>
          </p:cNvSpPr>
          <p:nvPr>
            <p:ph type="sldNum" sz="quarter" idx="12"/>
          </p:nvPr>
        </p:nvSpPr>
        <p:spPr/>
        <p:txBody>
          <a:bodyPr/>
          <a:lstStyle/>
          <a:p>
            <a:fld id="{3CF2D5F0-42C9-44CC-9D46-F1CEB28D430F}" type="slidenum">
              <a:rPr lang="en-GB" smtClean="0"/>
              <a:pPr/>
              <a:t>69</a:t>
            </a:fld>
            <a:endParaRPr lang="en-GB" dirty="0"/>
          </a:p>
        </p:txBody>
      </p:sp>
    </p:spTree>
    <p:extLst>
      <p:ext uri="{BB962C8B-B14F-4D97-AF65-F5344CB8AC3E}">
        <p14:creationId xmlns:p14="http://schemas.microsoft.com/office/powerpoint/2010/main" val="27888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7</a:t>
            </a:fld>
            <a:endParaRPr lang="en-GB" dirty="0"/>
          </a:p>
        </p:txBody>
      </p:sp>
      <p:sp>
        <p:nvSpPr>
          <p:cNvPr id="17" name="Text Placeholder 4"/>
          <p:cNvSpPr>
            <a:spLocks noGrp="1"/>
          </p:cNvSpPr>
          <p:nvPr>
            <p:ph type="body" sz="quarter" idx="11"/>
          </p:nvPr>
        </p:nvSpPr>
        <p:spPr>
          <a:xfrm>
            <a:off x="334964" y="204569"/>
            <a:ext cx="10656690" cy="1287177"/>
          </a:xfrm>
        </p:spPr>
        <p:txBody>
          <a:bodyPr>
            <a:normAutofit/>
          </a:bodyPr>
          <a:lstStyle/>
          <a:p>
            <a:r>
              <a:rPr lang="en-GB" sz="2400" dirty="0"/>
              <a:t>There is a growing discrepancy between the proportions of people that keep to each speed limit, with 10% fewer people keeping to the 20 mph speed limit than keep to the 50 mph speed limit in Feb ‘22.</a:t>
            </a:r>
          </a:p>
        </p:txBody>
      </p:sp>
      <p:sp>
        <p:nvSpPr>
          <p:cNvPr id="18" name="Text Placeholder 7"/>
          <p:cNvSpPr>
            <a:spLocks noGrp="1"/>
          </p:cNvSpPr>
          <p:nvPr>
            <p:ph type="body" sz="quarter" idx="4294967295"/>
          </p:nvPr>
        </p:nvSpPr>
        <p:spPr>
          <a:xfrm>
            <a:off x="190455" y="6454706"/>
            <a:ext cx="8818463" cy="285526"/>
          </a:xfrm>
          <a:prstGeom prst="rect">
            <a:avLst/>
          </a:prstGeom>
        </p:spPr>
        <p:txBody>
          <a:bodyPr>
            <a:normAutofit/>
          </a:bodyPr>
          <a:lstStyle/>
          <a:p>
            <a:pPr marL="0" indent="0">
              <a:lnSpc>
                <a:spcPct val="100000"/>
              </a:lnSpc>
              <a:spcBef>
                <a:spcPts val="0"/>
              </a:spcBef>
              <a:buNone/>
            </a:pPr>
            <a:r>
              <a:rPr lang="en-GB" sz="1000" dirty="0"/>
              <a:t>Q8. How frequently do you … ? </a:t>
            </a:r>
            <a:endParaRPr lang="en-GB" sz="1000" b="1" dirty="0"/>
          </a:p>
        </p:txBody>
      </p:sp>
      <p:sp>
        <p:nvSpPr>
          <p:cNvPr id="11"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p>
          <a:p>
            <a:pPr marL="0" indent="0">
              <a:lnSpc>
                <a:spcPct val="100000"/>
              </a:lnSpc>
              <a:spcBef>
                <a:spcPts val="0"/>
              </a:spcBef>
              <a:buNone/>
            </a:pPr>
            <a:endParaRPr lang="en-GB" sz="1000" b="1" dirty="0"/>
          </a:p>
        </p:txBody>
      </p:sp>
      <p:cxnSp>
        <p:nvCxnSpPr>
          <p:cNvPr id="4" name="Straight Connector 3"/>
          <p:cNvCxnSpPr/>
          <p:nvPr/>
        </p:nvCxnSpPr>
        <p:spPr>
          <a:xfrm>
            <a:off x="509669" y="2874990"/>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9669" y="5349589"/>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9669" y="4093712"/>
            <a:ext cx="10514351"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4797" y="2065534"/>
            <a:ext cx="2258952" cy="400110"/>
          </a:xfrm>
          <a:prstGeom prst="rect">
            <a:avLst/>
          </a:prstGeom>
          <a:noFill/>
        </p:spPr>
        <p:txBody>
          <a:bodyPr wrap="none" rtlCol="0">
            <a:spAutoFit/>
          </a:bodyPr>
          <a:lstStyle/>
          <a:p>
            <a:r>
              <a:rPr lang="en-GB" dirty="0"/>
              <a:t>Keep to </a:t>
            </a:r>
            <a:r>
              <a:rPr lang="en-GB" sz="2000" dirty="0">
                <a:solidFill>
                  <a:schemeClr val="accent1"/>
                </a:solidFill>
              </a:rPr>
              <a:t>20</a:t>
            </a:r>
            <a:r>
              <a:rPr lang="en-GB" dirty="0"/>
              <a:t> mph limits</a:t>
            </a:r>
          </a:p>
        </p:txBody>
      </p:sp>
      <p:sp>
        <p:nvSpPr>
          <p:cNvPr id="21" name="TextBox 20"/>
          <p:cNvSpPr txBox="1"/>
          <p:nvPr/>
        </p:nvSpPr>
        <p:spPr>
          <a:xfrm>
            <a:off x="624797" y="5443286"/>
            <a:ext cx="2258952" cy="400110"/>
          </a:xfrm>
          <a:prstGeom prst="rect">
            <a:avLst/>
          </a:prstGeom>
          <a:noFill/>
        </p:spPr>
        <p:txBody>
          <a:bodyPr wrap="none" rtlCol="0">
            <a:spAutoFit/>
          </a:bodyPr>
          <a:lstStyle/>
          <a:p>
            <a:r>
              <a:rPr lang="en-GB" dirty="0"/>
              <a:t>Keep to </a:t>
            </a:r>
            <a:r>
              <a:rPr lang="en-GB" sz="2000" dirty="0">
                <a:solidFill>
                  <a:schemeClr val="accent6">
                    <a:lumMod val="60000"/>
                    <a:lumOff val="40000"/>
                  </a:schemeClr>
                </a:solidFill>
              </a:rPr>
              <a:t>50</a:t>
            </a:r>
            <a:r>
              <a:rPr lang="en-GB" dirty="0"/>
              <a:t> mph limits</a:t>
            </a:r>
          </a:p>
        </p:txBody>
      </p:sp>
      <p:sp>
        <p:nvSpPr>
          <p:cNvPr id="22" name="TextBox 21"/>
          <p:cNvSpPr txBox="1"/>
          <p:nvPr/>
        </p:nvSpPr>
        <p:spPr>
          <a:xfrm>
            <a:off x="641953" y="4290442"/>
            <a:ext cx="2258952" cy="400110"/>
          </a:xfrm>
          <a:prstGeom prst="rect">
            <a:avLst/>
          </a:prstGeom>
          <a:noFill/>
        </p:spPr>
        <p:txBody>
          <a:bodyPr wrap="none" rtlCol="0">
            <a:spAutoFit/>
          </a:bodyPr>
          <a:lstStyle/>
          <a:p>
            <a:r>
              <a:rPr lang="en-GB" dirty="0"/>
              <a:t>Keep to </a:t>
            </a:r>
            <a:r>
              <a:rPr lang="en-GB" sz="2000" dirty="0">
                <a:solidFill>
                  <a:schemeClr val="accent3"/>
                </a:solidFill>
              </a:rPr>
              <a:t>40</a:t>
            </a:r>
            <a:r>
              <a:rPr lang="en-GB" dirty="0"/>
              <a:t> mph limits</a:t>
            </a:r>
          </a:p>
        </p:txBody>
      </p:sp>
      <p:sp>
        <p:nvSpPr>
          <p:cNvPr id="23" name="TextBox 22"/>
          <p:cNvSpPr txBox="1"/>
          <p:nvPr/>
        </p:nvSpPr>
        <p:spPr>
          <a:xfrm>
            <a:off x="641953" y="3163987"/>
            <a:ext cx="2258952" cy="400110"/>
          </a:xfrm>
          <a:prstGeom prst="rect">
            <a:avLst/>
          </a:prstGeom>
          <a:noFill/>
        </p:spPr>
        <p:txBody>
          <a:bodyPr wrap="none" rtlCol="0">
            <a:spAutoFit/>
          </a:bodyPr>
          <a:lstStyle/>
          <a:p>
            <a:r>
              <a:rPr lang="en-GB" dirty="0"/>
              <a:t>Keep to </a:t>
            </a:r>
            <a:r>
              <a:rPr lang="en-GB" sz="2000" dirty="0">
                <a:solidFill>
                  <a:schemeClr val="accent2">
                    <a:lumMod val="75000"/>
                  </a:schemeClr>
                </a:solidFill>
              </a:rPr>
              <a:t>30</a:t>
            </a:r>
            <a:r>
              <a:rPr lang="en-GB" dirty="0"/>
              <a:t> mph limits</a:t>
            </a:r>
          </a:p>
        </p:txBody>
      </p:sp>
      <p:sp>
        <p:nvSpPr>
          <p:cNvPr id="7" name="TextBox 6"/>
          <p:cNvSpPr txBox="1"/>
          <p:nvPr/>
        </p:nvSpPr>
        <p:spPr>
          <a:xfrm>
            <a:off x="334964" y="1491746"/>
            <a:ext cx="2337499" cy="369332"/>
          </a:xfrm>
          <a:prstGeom prst="rect">
            <a:avLst/>
          </a:prstGeom>
          <a:noFill/>
        </p:spPr>
        <p:txBody>
          <a:bodyPr wrap="none" rtlCol="0">
            <a:spAutoFit/>
          </a:bodyPr>
          <a:lstStyle/>
          <a:p>
            <a:r>
              <a:rPr lang="en-GB" dirty="0"/>
              <a:t>% claiming to always …</a:t>
            </a:r>
          </a:p>
        </p:txBody>
      </p:sp>
      <p:graphicFrame>
        <p:nvGraphicFramePr>
          <p:cNvPr id="6" name="Chart 5"/>
          <p:cNvGraphicFramePr/>
          <p:nvPr>
            <p:extLst>
              <p:ext uri="{D42A27DB-BD31-4B8C-83A1-F6EECF244321}">
                <p14:modId xmlns:p14="http://schemas.microsoft.com/office/powerpoint/2010/main" val="16428703"/>
              </p:ext>
            </p:extLst>
          </p:nvPr>
        </p:nvGraphicFramePr>
        <p:xfrm>
          <a:off x="3147934" y="1491746"/>
          <a:ext cx="7659974" cy="524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5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F2D5F0-42C9-44CC-9D46-F1CEB28D430F}" type="slidenum">
              <a:rPr lang="en-GB" smtClean="0"/>
              <a:pPr/>
              <a:t>70</a:t>
            </a:fld>
            <a:endParaRPr lang="en-GB" dirty="0"/>
          </a:p>
        </p:txBody>
      </p:sp>
      <p:sp>
        <p:nvSpPr>
          <p:cNvPr id="3" name="Content Placeholder 2"/>
          <p:cNvSpPr>
            <a:spLocks noGrp="1"/>
          </p:cNvSpPr>
          <p:nvPr>
            <p:ph sz="quarter" idx="18"/>
          </p:nvPr>
        </p:nvSpPr>
        <p:spPr>
          <a:xfrm>
            <a:off x="334964" y="1577294"/>
            <a:ext cx="11053761" cy="4986791"/>
          </a:xfrm>
        </p:spPr>
        <p:txBody>
          <a:bodyPr>
            <a:normAutofit/>
          </a:bodyPr>
          <a:lstStyle/>
          <a:p>
            <a:r>
              <a:rPr lang="en-GB" sz="1400" dirty="0"/>
              <a:t>The method of data collection was changed in wave 19 (August 2020) due to restrictions imposed by the coronavirus outbreak. This meant that face-to-face in-home interviewing was not possible, and the survey was instead administered online in partnership with panel providers. This same approach was repeated in waves 20 (February 2021), 21 (August 2021) and 22 (February 2022).</a:t>
            </a:r>
          </a:p>
          <a:p>
            <a:r>
              <a:rPr lang="en-GB" sz="1400" dirty="0"/>
              <a:t>Considerations when interpreting data:</a:t>
            </a:r>
          </a:p>
          <a:p>
            <a:pPr marL="590550" indent="-285750">
              <a:buFont typeface="Symbol" panose="05050102010706020507" pitchFamily="18" charset="2"/>
              <a:buChar char="-"/>
            </a:pPr>
            <a:r>
              <a:rPr lang="en-GB" sz="1400" dirty="0"/>
              <a:t>Whilst previous waves have been conducted using in-home interviewing, the largest part of the survey has always been self-administered by respondents – interviewers gave respondents the computer tablet for them to complete key questions themselves rather than asking the questions verbally. This approach was taken in order to minimise social biasing in responses. However, the presence of an interviewer during survey completion in previous waves, versus the online method where respondents completed it completely alone in waves 19-22, is likely to have affected some findings. For example, online data shows higher proportions answering ‘neither agree nor disagree’ to certain statements. This may be a result of some respondents being unsure or wishing to select ‘don’t know’, which was not an available code for some questions.  In a interviewer led context they would have been able to tell respondents their perceptions are valid and there are no ‘right’ or ‘wrong’ answers. With no ‘don’t know’ option, online respondents who were unsure may have been more likely to select ‘neither/nor’.</a:t>
            </a:r>
          </a:p>
          <a:p>
            <a:pPr marL="590550" indent="-285750">
              <a:buFont typeface="Symbol" panose="05050102010706020507" pitchFamily="18" charset="2"/>
              <a:buChar char="-"/>
            </a:pPr>
            <a:r>
              <a:rPr lang="en-GB" sz="1400" dirty="0"/>
              <a:t>The switch to online also means that we were not able to control sampling in the same way as we did for wave 18 of the tracker. When conducting the survey in-home it was possible to spread interviewing across Scotland, ensuring coverage of urban and rural areas, as well as spreading across SIMD classifications. This sampling approach could not be replicated online. We have weighted the wave 19-22 online samples by three main regions (North, West/Central and East/Central/South); however, differences in sampling may also affect findings.</a:t>
            </a:r>
          </a:p>
          <a:p>
            <a:pPr marL="590550" indent="-285750">
              <a:buFont typeface="Symbol" panose="05050102010706020507" pitchFamily="18" charset="2"/>
              <a:buChar char="-"/>
            </a:pPr>
            <a:r>
              <a:rPr lang="en-GB" sz="1400" dirty="0"/>
              <a:t>It must also be borne in mind the unique circumstances in which the wave 19-22 surveys were conducted – during the coronavirus pandemic, when people’s normal travel patterns and behaviours have been severely disrupted. This is another factor that is unique to these waves of research and may have impacted findings. The pandemic has also affected the number of road safety campaigns that were running in the months prior to the research – particularly in W19. This could also have contributed to some decreases in figures relating to awareness and perceptions.</a:t>
            </a:r>
          </a:p>
          <a:p>
            <a:pPr marL="590550" indent="-285750">
              <a:buFont typeface="Symbol" panose="05050102010706020507" pitchFamily="18" charset="2"/>
              <a:buChar char="-"/>
            </a:pPr>
            <a:endParaRPr lang="en-GB" sz="1400" dirty="0">
              <a:solidFill>
                <a:srgbClr val="FF0000"/>
              </a:solidFill>
            </a:endParaRPr>
          </a:p>
        </p:txBody>
      </p:sp>
      <p:sp>
        <p:nvSpPr>
          <p:cNvPr id="6" name="Text Placeholder 3">
            <a:extLst>
              <a:ext uri="{FF2B5EF4-FFF2-40B4-BE49-F238E27FC236}">
                <a16:creationId xmlns:a16="http://schemas.microsoft.com/office/drawing/2014/main" id="{EC5DA8EC-FFAA-4313-B2C4-534C96D2F81F}"/>
              </a:ext>
            </a:extLst>
          </p:cNvPr>
          <p:cNvSpPr>
            <a:spLocks noGrp="1"/>
          </p:cNvSpPr>
          <p:nvPr>
            <p:ph type="body" sz="quarter" idx="11"/>
          </p:nvPr>
        </p:nvSpPr>
        <p:spPr>
          <a:xfrm>
            <a:off x="334964" y="180789"/>
            <a:ext cx="9792262" cy="1285546"/>
          </a:xfrm>
        </p:spPr>
        <p:txBody>
          <a:bodyPr vert="horz" lIns="72000" tIns="0" rIns="0" bIns="0" rtlCol="0" anchor="ctr" anchorCtr="0">
            <a:normAutofit/>
          </a:bodyPr>
          <a:lstStyle/>
          <a:p>
            <a:r>
              <a:rPr lang="en-GB" dirty="0"/>
              <a:t>Data considerations for waves 19 - 22</a:t>
            </a:r>
          </a:p>
        </p:txBody>
      </p:sp>
    </p:spTree>
    <p:extLst>
      <p:ext uri="{BB962C8B-B14F-4D97-AF65-F5344CB8AC3E}">
        <p14:creationId xmlns:p14="http://schemas.microsoft.com/office/powerpoint/2010/main" val="1763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CB4B4D-7CA3-9044-876B-883B54F8677D}" type="slidenum">
              <a:rPr lang="en-GB" smtClean="0"/>
              <a:pPr/>
              <a:t>71</a:t>
            </a:fld>
            <a:endParaRPr lang="en-GB" dirty="0"/>
          </a:p>
        </p:txBody>
      </p:sp>
      <p:sp>
        <p:nvSpPr>
          <p:cNvPr id="22" name="Text Placeholder 21">
            <a:extLst>
              <a:ext uri="{FF2B5EF4-FFF2-40B4-BE49-F238E27FC236}">
                <a16:creationId xmlns:a16="http://schemas.microsoft.com/office/drawing/2014/main" id="{4278FBE1-B08E-4C80-955D-B4F0EE650E13}"/>
              </a:ext>
            </a:extLst>
          </p:cNvPr>
          <p:cNvSpPr>
            <a:spLocks noGrp="1"/>
          </p:cNvSpPr>
          <p:nvPr>
            <p:ph type="body" sz="quarter" idx="11"/>
          </p:nvPr>
        </p:nvSpPr>
        <p:spPr>
          <a:xfrm>
            <a:off x="334964" y="180788"/>
            <a:ext cx="4219619" cy="1308377"/>
          </a:xfrm>
        </p:spPr>
        <p:txBody>
          <a:bodyPr/>
          <a:lstStyle/>
          <a:p>
            <a:r>
              <a:rPr lang="en-US" dirty="0"/>
              <a:t>Thank you</a:t>
            </a:r>
          </a:p>
        </p:txBody>
      </p:sp>
      <p:sp>
        <p:nvSpPr>
          <p:cNvPr id="14" name="Text Placeholder 13">
            <a:extLst>
              <a:ext uri="{FF2B5EF4-FFF2-40B4-BE49-F238E27FC236}">
                <a16:creationId xmlns:a16="http://schemas.microsoft.com/office/drawing/2014/main" id="{FE6064E0-F919-4F42-99C0-77FE672B7D18}"/>
              </a:ext>
            </a:extLst>
          </p:cNvPr>
          <p:cNvSpPr>
            <a:spLocks noGrp="1"/>
          </p:cNvSpPr>
          <p:nvPr>
            <p:ph type="body" sz="quarter" idx="31"/>
          </p:nvPr>
        </p:nvSpPr>
        <p:spPr/>
        <p:txBody>
          <a:bodyPr/>
          <a:lstStyle/>
          <a:p>
            <a:r>
              <a:rPr lang="en-GB" dirty="0"/>
              <a:t>Contact</a:t>
            </a:r>
            <a:endParaRPr lang="en-US" dirty="0"/>
          </a:p>
        </p:txBody>
      </p:sp>
      <p:sp>
        <p:nvSpPr>
          <p:cNvPr id="23" name="Text Placeholder 22">
            <a:extLst>
              <a:ext uri="{FF2B5EF4-FFF2-40B4-BE49-F238E27FC236}">
                <a16:creationId xmlns:a16="http://schemas.microsoft.com/office/drawing/2014/main" id="{AC281940-2F6C-4381-BC26-9D98802B4E21}"/>
              </a:ext>
            </a:extLst>
          </p:cNvPr>
          <p:cNvSpPr>
            <a:spLocks noGrp="1"/>
          </p:cNvSpPr>
          <p:nvPr>
            <p:ph type="body" sz="quarter" idx="32"/>
          </p:nvPr>
        </p:nvSpPr>
        <p:spPr/>
        <p:txBody>
          <a:bodyPr/>
          <a:lstStyle/>
          <a:p>
            <a:r>
              <a:rPr lang="pt-BR" dirty="0"/>
              <a:t>Diane McGregor</a:t>
            </a:r>
          </a:p>
        </p:txBody>
      </p:sp>
      <p:sp>
        <p:nvSpPr>
          <p:cNvPr id="24" name="Text Placeholder 23">
            <a:extLst>
              <a:ext uri="{FF2B5EF4-FFF2-40B4-BE49-F238E27FC236}">
                <a16:creationId xmlns:a16="http://schemas.microsoft.com/office/drawing/2014/main" id="{B949DEB9-E882-4113-ACF2-AAFCDB3DCC57}"/>
              </a:ext>
            </a:extLst>
          </p:cNvPr>
          <p:cNvSpPr>
            <a:spLocks noGrp="1"/>
          </p:cNvSpPr>
          <p:nvPr>
            <p:ph type="body" sz="quarter" idx="33"/>
          </p:nvPr>
        </p:nvSpPr>
        <p:spPr/>
        <p:txBody>
          <a:bodyPr/>
          <a:lstStyle/>
          <a:p>
            <a:r>
              <a:rPr lang="pt-BR" dirty="0">
                <a:hlinkClick r:id="rId3"/>
              </a:rPr>
              <a:t>diane.mcgregor@progressivepartnership.co.uk</a:t>
            </a:r>
            <a:endParaRPr lang="pt-BR" dirty="0"/>
          </a:p>
        </p:txBody>
      </p:sp>
      <p:sp>
        <p:nvSpPr>
          <p:cNvPr id="25" name="Text Placeholder 24">
            <a:extLst>
              <a:ext uri="{FF2B5EF4-FFF2-40B4-BE49-F238E27FC236}">
                <a16:creationId xmlns:a16="http://schemas.microsoft.com/office/drawing/2014/main" id="{3FB94BE2-EEE7-41FC-AD41-40A4451BEEAB}"/>
              </a:ext>
            </a:extLst>
          </p:cNvPr>
          <p:cNvSpPr>
            <a:spLocks noGrp="1"/>
          </p:cNvSpPr>
          <p:nvPr>
            <p:ph type="body" sz="quarter" idx="34"/>
          </p:nvPr>
        </p:nvSpPr>
        <p:spPr/>
        <p:txBody>
          <a:bodyPr/>
          <a:lstStyle/>
          <a:p>
            <a:r>
              <a:rPr lang="pt-BR" dirty="0"/>
              <a:t>Jonnie Felton</a:t>
            </a:r>
          </a:p>
        </p:txBody>
      </p:sp>
      <p:sp>
        <p:nvSpPr>
          <p:cNvPr id="26" name="Text Placeholder 25">
            <a:extLst>
              <a:ext uri="{FF2B5EF4-FFF2-40B4-BE49-F238E27FC236}">
                <a16:creationId xmlns:a16="http://schemas.microsoft.com/office/drawing/2014/main" id="{9F5CA1C5-B1C5-45EE-865A-EBEB4F34DCCF}"/>
              </a:ext>
            </a:extLst>
          </p:cNvPr>
          <p:cNvSpPr>
            <a:spLocks noGrp="1"/>
          </p:cNvSpPr>
          <p:nvPr>
            <p:ph type="body" sz="quarter" idx="35"/>
          </p:nvPr>
        </p:nvSpPr>
        <p:spPr/>
        <p:txBody>
          <a:bodyPr/>
          <a:lstStyle/>
          <a:p>
            <a:r>
              <a:rPr lang="pt-BR" dirty="0">
                <a:hlinkClick r:id="rId4"/>
              </a:rPr>
              <a:t>Jonnie.felton@progressivepartnership.co.uk</a:t>
            </a:r>
            <a:endParaRPr lang="pt-BR" dirty="0"/>
          </a:p>
        </p:txBody>
      </p:sp>
    </p:spTree>
    <p:extLst>
      <p:ext uri="{BB962C8B-B14F-4D97-AF65-F5344CB8AC3E}">
        <p14:creationId xmlns:p14="http://schemas.microsoft.com/office/powerpoint/2010/main" val="10284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8</a:t>
            </a:fld>
            <a:endParaRPr lang="en-GB" dirty="0"/>
          </a:p>
        </p:txBody>
      </p:sp>
      <p:sp>
        <p:nvSpPr>
          <p:cNvPr id="10" name="Text Placeholder 4"/>
          <p:cNvSpPr>
            <a:spLocks noGrp="1"/>
          </p:cNvSpPr>
          <p:nvPr>
            <p:ph type="body" sz="quarter" idx="11"/>
          </p:nvPr>
        </p:nvSpPr>
        <p:spPr>
          <a:xfrm>
            <a:off x="334964" y="180788"/>
            <a:ext cx="10519502" cy="1299219"/>
          </a:xfrm>
        </p:spPr>
        <p:txBody>
          <a:bodyPr vert="horz" lIns="72000" tIns="0" rIns="0" bIns="0" rtlCol="0" anchor="ctr" anchorCtr="0">
            <a:noAutofit/>
          </a:bodyPr>
          <a:lstStyle/>
          <a:p>
            <a:r>
              <a:rPr lang="en-US" sz="2400" dirty="0"/>
              <a:t>As in Aug ’21, drivers are most likely to think the penalty for driving at 35 mph in a 30 mph area is either a fine or points on your driving </a:t>
            </a:r>
            <a:r>
              <a:rPr lang="en-GB" sz="2400" dirty="0"/>
              <a:t>licence</a:t>
            </a:r>
            <a:r>
              <a:rPr lang="en-US" sz="2400" dirty="0"/>
              <a:t>. Awareness of these continues to be lower than in the earlier waves of this survey.</a:t>
            </a:r>
            <a:endParaRPr lang="en-GB" sz="2400" dirty="0"/>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Q7. What do you think are the penalties if a person is caught by the police for … ?</a:t>
            </a:r>
          </a:p>
        </p:txBody>
      </p:sp>
      <p:graphicFrame>
        <p:nvGraphicFramePr>
          <p:cNvPr id="6" name="Chart 5"/>
          <p:cNvGraphicFramePr/>
          <p:nvPr>
            <p:extLst>
              <p:ext uri="{D42A27DB-BD31-4B8C-83A1-F6EECF244321}">
                <p14:modId xmlns:p14="http://schemas.microsoft.com/office/powerpoint/2010/main" val="217289143"/>
              </p:ext>
            </p:extLst>
          </p:nvPr>
        </p:nvGraphicFramePr>
        <p:xfrm>
          <a:off x="494675" y="1618938"/>
          <a:ext cx="11343757" cy="45193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endParaRPr lang="en-GB" sz="1000" b="1" dirty="0">
              <a:solidFill>
                <a:srgbClr val="FF0000"/>
              </a:solidFill>
            </a:endParaRPr>
          </a:p>
          <a:p>
            <a:pPr marL="0" indent="0">
              <a:lnSpc>
                <a:spcPct val="100000"/>
              </a:lnSpc>
              <a:spcBef>
                <a:spcPts val="0"/>
              </a:spcBef>
              <a:buNone/>
            </a:pPr>
            <a:endParaRPr lang="en-GB" sz="1000" b="1" dirty="0"/>
          </a:p>
        </p:txBody>
      </p:sp>
    </p:spTree>
    <p:extLst>
      <p:ext uri="{BB962C8B-B14F-4D97-AF65-F5344CB8AC3E}">
        <p14:creationId xmlns:p14="http://schemas.microsoft.com/office/powerpoint/2010/main" val="120678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92">
            <a:extLst>
              <a:ext uri="{FF2B5EF4-FFF2-40B4-BE49-F238E27FC236}">
                <a16:creationId xmlns:a16="http://schemas.microsoft.com/office/drawing/2014/main" id="{E9817A4E-C2EC-4E8F-8ADB-85EFEA41AB5A}"/>
              </a:ext>
            </a:extLst>
          </p:cNvPr>
          <p:cNvSpPr>
            <a:spLocks noGrp="1"/>
          </p:cNvSpPr>
          <p:nvPr>
            <p:ph type="sldNum" sz="quarter" idx="12"/>
          </p:nvPr>
        </p:nvSpPr>
        <p:spPr/>
        <p:txBody>
          <a:bodyPr/>
          <a:lstStyle/>
          <a:p>
            <a:fld id="{3CF2D5F0-42C9-44CC-9D46-F1CEB28D430F}" type="slidenum">
              <a:rPr lang="en-GB" smtClean="0"/>
              <a:pPr/>
              <a:t>9</a:t>
            </a:fld>
            <a:endParaRPr lang="en-GB" dirty="0"/>
          </a:p>
        </p:txBody>
      </p:sp>
      <p:sp>
        <p:nvSpPr>
          <p:cNvPr id="10" name="Text Placeholder 4"/>
          <p:cNvSpPr>
            <a:spLocks noGrp="1"/>
          </p:cNvSpPr>
          <p:nvPr>
            <p:ph type="body" sz="quarter" idx="11"/>
          </p:nvPr>
        </p:nvSpPr>
        <p:spPr>
          <a:xfrm>
            <a:off x="334964" y="180788"/>
            <a:ext cx="10656690" cy="1299219"/>
          </a:xfrm>
        </p:spPr>
        <p:txBody>
          <a:bodyPr>
            <a:noAutofit/>
          </a:bodyPr>
          <a:lstStyle/>
          <a:p>
            <a:r>
              <a:rPr lang="en-GB" sz="2400" dirty="0"/>
              <a:t>Similar to the penalties for driving 35 in a 30 mph area, people are generally less likely than in previous waves to think this would involve points on your driving licence or a fine. They are, however, more likely to think it would involve a conviction on your driving licence.</a:t>
            </a:r>
          </a:p>
        </p:txBody>
      </p:sp>
      <p:sp>
        <p:nvSpPr>
          <p:cNvPr id="12" name="Text Placeholder 14">
            <a:extLst>
              <a:ext uri="{FF2B5EF4-FFF2-40B4-BE49-F238E27FC236}">
                <a16:creationId xmlns:a16="http://schemas.microsoft.com/office/drawing/2014/main" id="{53DC2C36-3D8B-490C-A14F-17AF2679222F}"/>
              </a:ext>
            </a:extLst>
          </p:cNvPr>
          <p:cNvSpPr>
            <a:spLocks noGrp="1"/>
          </p:cNvSpPr>
          <p:nvPr>
            <p:ph type="body" sz="quarter" idx="4294967295"/>
          </p:nvPr>
        </p:nvSpPr>
        <p:spPr>
          <a:xfrm>
            <a:off x="168869" y="6471717"/>
            <a:ext cx="7745937" cy="299283"/>
          </a:xfrm>
          <a:prstGeom prst="rect">
            <a:avLst/>
          </a:prstGeom>
        </p:spPr>
        <p:txBody>
          <a:bodyPr>
            <a:noAutofit/>
          </a:bodyPr>
          <a:lstStyle/>
          <a:p>
            <a:pPr marL="0" indent="0">
              <a:lnSpc>
                <a:spcPct val="100000"/>
              </a:lnSpc>
              <a:spcBef>
                <a:spcPts val="0"/>
              </a:spcBef>
              <a:buNone/>
            </a:pPr>
            <a:r>
              <a:rPr lang="en-GB" sz="1000" dirty="0"/>
              <a:t>Q7. What do you think are the penalties if a person is caught by the police for … ? </a:t>
            </a:r>
            <a:endParaRPr lang="en-GB" sz="1000" b="1" dirty="0"/>
          </a:p>
        </p:txBody>
      </p:sp>
      <p:graphicFrame>
        <p:nvGraphicFramePr>
          <p:cNvPr id="6" name="Chart 5"/>
          <p:cNvGraphicFramePr/>
          <p:nvPr>
            <p:extLst>
              <p:ext uri="{D42A27DB-BD31-4B8C-83A1-F6EECF244321}">
                <p14:modId xmlns:p14="http://schemas.microsoft.com/office/powerpoint/2010/main" val="2782425388"/>
              </p:ext>
            </p:extLst>
          </p:nvPr>
        </p:nvGraphicFramePr>
        <p:xfrm>
          <a:off x="494675" y="1618938"/>
          <a:ext cx="11017771" cy="478095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7"/>
          <p:cNvSpPr>
            <a:spLocks noGrp="1"/>
          </p:cNvSpPr>
          <p:nvPr>
            <p:ph type="body" sz="quarter" idx="4294967295"/>
          </p:nvPr>
        </p:nvSpPr>
        <p:spPr>
          <a:xfrm>
            <a:off x="8041064" y="6496619"/>
            <a:ext cx="3602609" cy="293026"/>
          </a:xfrm>
          <a:prstGeom prst="rect">
            <a:avLst/>
          </a:prstGeom>
        </p:spPr>
        <p:txBody>
          <a:bodyPr>
            <a:noAutofit/>
          </a:bodyPr>
          <a:lstStyle/>
          <a:p>
            <a:pPr marL="0" indent="0" algn="r">
              <a:lnSpc>
                <a:spcPct val="100000"/>
              </a:lnSpc>
              <a:spcBef>
                <a:spcPts val="0"/>
              </a:spcBef>
              <a:buNone/>
            </a:pPr>
            <a:r>
              <a:rPr lang="en-GB" sz="1000" b="1" dirty="0"/>
              <a:t>Base (all main W22): 514</a:t>
            </a:r>
          </a:p>
          <a:p>
            <a:pPr marL="0" indent="0">
              <a:lnSpc>
                <a:spcPct val="100000"/>
              </a:lnSpc>
              <a:spcBef>
                <a:spcPts val="0"/>
              </a:spcBef>
              <a:buNone/>
            </a:pPr>
            <a:endParaRPr lang="en-GB" sz="1000" b="1" dirty="0"/>
          </a:p>
        </p:txBody>
      </p:sp>
    </p:spTree>
    <p:extLst>
      <p:ext uri="{BB962C8B-B14F-4D97-AF65-F5344CB8AC3E}">
        <p14:creationId xmlns:p14="http://schemas.microsoft.com/office/powerpoint/2010/main" val="9716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4B4F56"/>
      </a:dk1>
      <a:lt1>
        <a:srgbClr val="FFFFFF"/>
      </a:lt1>
      <a:dk2>
        <a:srgbClr val="5F5F5F"/>
      </a:dk2>
      <a:lt2>
        <a:srgbClr val="ECECEC"/>
      </a:lt2>
      <a:accent1>
        <a:srgbClr val="9FA052"/>
      </a:accent1>
      <a:accent2>
        <a:srgbClr val="7F9B9F"/>
      </a:accent2>
      <a:accent3>
        <a:srgbClr val="AF82CC"/>
      </a:accent3>
      <a:accent4>
        <a:srgbClr val="004416"/>
      </a:accent4>
      <a:accent5>
        <a:srgbClr val="92D050"/>
      </a:accent5>
      <a:accent6>
        <a:srgbClr val="024C90"/>
      </a:accent6>
      <a:hlink>
        <a:srgbClr val="641303"/>
      </a:hlink>
      <a:folHlink>
        <a:srgbClr val="088D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ogressive Presentation Template 260418" id="{AB40B7AF-66A8-4172-8A0D-EEE16E427D41}" vid="{DE83E377-AB11-4554-BDA4-A4C71CB9B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14E1F1-5E77-47DB-938F-174F108D4B6B}">
  <we:reference id="wa104381063" version="1.0.0.0" store="en-US" storeType="OMEX"/>
  <we:alternateReferences>
    <we:reference id="wa104381063" version="1.0.0.0" store="en-US" storeType="OMEX"/>
  </we:alternateReferences>
  <we:properties/>
  <we:bindings/>
  <we:snapshot xmlns:r="http://schemas.openxmlformats.org/officeDocument/2006/relationships"/>
</we:webextension>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53D26341A57B383EE0540010E0463CCA" version="1.0.0">
  <systemFields>
    <field name="Objective-Id">
      <value order="0">A37217877</value>
    </field>
    <field name="Objective-Title">
      <value order="0">21-22 - RITS - Research - Progressive - February 2022 - Wave 22 - Debrief - Final</value>
    </field>
    <field name="Objective-Description">
      <value order="0"/>
    </field>
    <field name="Objective-CreationStamp">
      <value order="0">2022-03-28T12:36:37Z</value>
    </field>
    <field name="Objective-IsApproved">
      <value order="0">false</value>
    </field>
    <field name="Objective-IsPublished">
      <value order="0">true</value>
    </field>
    <field name="Objective-DatePublished">
      <value order="0">2022-03-28T13:03:11Z</value>
    </field>
    <field name="Objective-ModificationStamp">
      <value order="0">2022-06-23T12:34:30Z</value>
    </field>
    <field name="Objective-Owner">
      <value order="0">Wood, Claire C (U447588)</value>
    </field>
    <field name="Objective-Path">
      <value order="0">Objective Global Folder:SG File Plan:Business and industry:Transport:Roads and road transport - Road safety:Research and analysis: Roads and road transport - Road safety:Research: Road Safety Information Tracking Survey (RITS) - Datasets, Correspondence and Analysis: Research and Analysis: Roads and Road Transport - Road safety: Part 2: 2020-2025</value>
    </field>
    <field name="Objective-Parent">
      <value order="0">Research: Road Safety Information Tracking Survey (RITS) - Datasets, Correspondence and Analysis: Research and Analysis: Roads and Road Transport - Road safety: Part 2: 2020-2025</value>
    </field>
    <field name="Objective-State">
      <value order="0">Published</value>
    </field>
    <field name="Objective-VersionId">
      <value order="0">vA55048787</value>
    </field>
    <field name="Objective-Version">
      <value order="0">2.0</value>
    </field>
    <field name="Objective-VersionNumber">
      <value order="0">2</value>
    </field>
    <field name="Objective-VersionComment">
      <value order="0"/>
    </field>
    <field name="Objective-FileNumber">
      <value order="0">PROJ/10482</value>
    </field>
    <field name="Objective-Classification">
      <value order="0">OFFICIAL-SENSITIVE</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Progressive Presentation Template 260418</Template>
  <TotalTime>27811</TotalTime>
  <Words>8371</Words>
  <Application>Microsoft Office PowerPoint</Application>
  <PresentationFormat>Widescreen</PresentationFormat>
  <Paragraphs>1599</Paragraphs>
  <Slides>71</Slides>
  <Notes>69</Notes>
  <HiddenSlides>14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Calibri</vt:lpstr>
      <vt:lpstr>Helvetica</vt:lpstr>
      <vt:lpstr>Microsoft Tai Le</vt:lpstr>
      <vt:lpstr>Montserrat</vt:lpstr>
      <vt:lpstr>Myriad Pro</vt:lpstr>
      <vt:lpstr>Open Sans</vt:lpstr>
      <vt:lpstr>Symbol</vt:lpstr>
      <vt:lpstr>Verdana</vt:lpstr>
      <vt:lpstr>Office Theme</vt:lpstr>
      <vt:lpstr>Transport Scotland</vt:lpstr>
      <vt:lpstr>PowerPoint Presentation</vt:lpstr>
      <vt:lpstr>PowerPoint Presentation</vt:lpstr>
      <vt:lpstr>PowerPoint Presentation</vt:lpstr>
      <vt:lpstr>Speeding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 and drug driving</vt:lpstr>
      <vt:lpstr>PowerPoint Presentation</vt:lpstr>
      <vt:lpstr>PowerPoint Presentation</vt:lpstr>
      <vt:lpstr>PowerPoint Presentation</vt:lpstr>
      <vt:lpstr>PowerPoint Presentation</vt:lpstr>
      <vt:lpstr>Mobile phones</vt:lpstr>
      <vt:lpstr>PowerPoint Presentation</vt:lpstr>
      <vt:lpstr>PowerPoint Presentation</vt:lpstr>
      <vt:lpstr>PowerPoint Presentation</vt:lpstr>
      <vt:lpstr>PowerPoint Presentation</vt:lpstr>
      <vt:lpstr>PowerPoint Presentation</vt:lpstr>
      <vt:lpstr>Seatbelts</vt:lpstr>
      <vt:lpstr>PowerPoint Presentation</vt:lpstr>
      <vt:lpstr>PowerPoint Presentation</vt:lpstr>
      <vt:lpstr>PowerPoint Presentation</vt:lpstr>
      <vt:lpstr>PowerPoint Presentation</vt:lpstr>
      <vt:lpstr>PowerPoint Presentation</vt:lpstr>
      <vt:lpstr>Vulnerable road users</vt:lpstr>
      <vt:lpstr>PowerPoint Presentation</vt:lpstr>
      <vt:lpstr>PowerPoint Presentation</vt:lpstr>
      <vt:lpstr>PowerPoint Presentation</vt:lpstr>
      <vt:lpstr>PowerPoint Presentation</vt:lpstr>
      <vt:lpstr>PowerPoint Presentation</vt:lpstr>
      <vt:lpstr>Distractions / health / age / 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Advertising and marketing awareness</vt:lpstr>
      <vt:lpstr>PowerPoint Presentation</vt:lpstr>
      <vt:lpstr>PowerPoint Presentation</vt:lpstr>
      <vt:lpstr>PowerPoint Presentation</vt:lpstr>
      <vt:lpstr>Summary and conclusions</vt:lpstr>
      <vt:lpstr>PowerPoint Presentation</vt:lpstr>
      <vt:lpstr>PowerPoint Presentation</vt:lpstr>
      <vt:lpstr>Appendix I – demographic profile and weighting</vt:lpstr>
      <vt:lpstr>Sample profile – demographics and location</vt:lpstr>
      <vt:lpstr>Survey sample sizes</vt:lpstr>
      <vt:lpstr>Demographic profile of drivers in sample</vt:lpstr>
      <vt:lpstr>Demographic profile of drivers in sample</vt:lpstr>
      <vt:lpstr>Demographic profile of drivers in sample</vt:lpstr>
      <vt:lpstr>Appendix II – Additional data</vt:lpstr>
      <vt:lpstr>PowerPoint Presentation</vt:lpstr>
      <vt:lpstr>PowerPoint Presentation</vt:lpstr>
      <vt:lpstr>Appendix IV  – Technical appendix</vt:lpstr>
      <vt:lpstr>Quantitative: method and data processing</vt:lpstr>
      <vt:lpstr>Appendix V – Data considerations due to change in method</vt:lpstr>
      <vt:lpstr>PowerPoint Presentation</vt:lpstr>
      <vt:lpstr>PowerPoint Presentation</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Ruth Bryan</dc:creator>
  <cp:lastModifiedBy>Wood CW (Claire)</cp:lastModifiedBy>
  <cp:revision>2043</cp:revision>
  <cp:lastPrinted>2019-01-21T15:45:47Z</cp:lastPrinted>
  <dcterms:created xsi:type="dcterms:W3CDTF">2018-09-04T14:33:23Z</dcterms:created>
  <dcterms:modified xsi:type="dcterms:W3CDTF">2022-03-28T13:03:03Z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A37217877</vt:lpwstr>
  </property>
  <property fmtid="{D5CDD505-2E9C-101B-9397-08002B2CF9AE}" pid="4" name="Objective-Title">
    <vt:lpwstr>21-22 - RITS - Research - Progressive - February 2022 - Wave 22 - Debrief - Final</vt:lpwstr>
  </property>
  <property fmtid="{D5CDD505-2E9C-101B-9397-08002B2CF9AE}" pid="5" name="Objective-Description">
    <vt:lpwstr/>
  </property>
  <property fmtid="{D5CDD505-2E9C-101B-9397-08002B2CF9AE}" pid="6" name="Objective-CreationStamp">
    <vt:filetime>2022-03-28T12:36:37Z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2022-03-28T13:03:11Z</vt:filetime>
  </property>
  <property fmtid="{D5CDD505-2E9C-101B-9397-08002B2CF9AE}" pid="10" name="Objective-ModificationStamp">
    <vt:filetime>2022-06-23T12:34:30Z</vt:filetime>
  </property>
  <property fmtid="{D5CDD505-2E9C-101B-9397-08002B2CF9AE}" pid="11" name="Objective-Owner">
    <vt:lpwstr>Wood, Claire C (U447588)</vt:lpwstr>
  </property>
  <property fmtid="{D5CDD505-2E9C-101B-9397-08002B2CF9AE}" pid="12" name="Objective-Path">
    <vt:lpwstr>Objective Global Folder:SG File Plan:Business and industry:Transport:Roads and road transport - Road safety:Research and analysis: Roads and road transport - Road safety:Research: Road Safety Information Tracking Survey (RITS) - Datasets, Correspondence and Analysis: Research and Analysis: Roads and Road Transport - Road safety: Part 2: 2020-2025</vt:lpwstr>
  </property>
  <property fmtid="{D5CDD505-2E9C-101B-9397-08002B2CF9AE}" pid="13" name="Objective-Parent">
    <vt:lpwstr>Research: Road Safety Information Tracking Survey (RITS) - Datasets, Correspondence and Analysis: Research and Analysis: Roads and Road Transport - Road safety: Part 2: 2020-2025</vt:lpwstr>
  </property>
  <property fmtid="{D5CDD505-2E9C-101B-9397-08002B2CF9AE}" pid="14" name="Objective-State">
    <vt:lpwstr>Published</vt:lpwstr>
  </property>
  <property fmtid="{D5CDD505-2E9C-101B-9397-08002B2CF9AE}" pid="15" name="Objective-VersionId">
    <vt:lpwstr>vA55048787</vt:lpwstr>
  </property>
  <property fmtid="{D5CDD505-2E9C-101B-9397-08002B2CF9AE}" pid="16" name="Objective-Version">
    <vt:lpwstr>2.0</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PROJ/10482</vt:lpwstr>
  </property>
  <property fmtid="{D5CDD505-2E9C-101B-9397-08002B2CF9AE}" pid="20" name="Objective-Classification">
    <vt:lpwstr>OFFICIAL-SENSITIVE</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Required Redaction">
    <vt:lpwstr/>
  </property>
</Properties>
</file>